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8" r:id="rId2"/>
    <p:sldId id="318" r:id="rId3"/>
    <p:sldId id="316" r:id="rId4"/>
    <p:sldId id="323" r:id="rId5"/>
    <p:sldId id="327" r:id="rId6"/>
    <p:sldId id="328" r:id="rId7"/>
    <p:sldId id="324" r:id="rId8"/>
    <p:sldId id="325" r:id="rId9"/>
    <p:sldId id="326" r:id="rId10"/>
    <p:sldId id="348" r:id="rId11"/>
    <p:sldId id="349" r:id="rId12"/>
    <p:sldId id="34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88F"/>
    <a:srgbClr val="283B8F"/>
    <a:srgbClr val="797A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78"/>
    <p:restoredTop sz="94708"/>
  </p:normalViewPr>
  <p:slideViewPr>
    <p:cSldViewPr snapToGrid="0" snapToObjects="1">
      <p:cViewPr varScale="1">
        <p:scale>
          <a:sx n="88" d="100"/>
          <a:sy n="88" d="100"/>
        </p:scale>
        <p:origin x="112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42DFB-31BA-D642-B93D-BBB357BA7432}" type="datetimeFigureOut">
              <a:rPr lang="en-US" smtClean="0"/>
              <a:t>4/19/21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F8BAB-7C49-7F43-8175-9A8A450D19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938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BF21C54-B421-F842-8B9E-5DF65B5B0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6" y="3223742"/>
            <a:ext cx="10497284" cy="942303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8FF5B2-7D7B-D140-BF31-CD932DB966BF}"/>
              </a:ext>
            </a:extLst>
          </p:cNvPr>
          <p:cNvSpPr/>
          <p:nvPr userDrawn="1"/>
        </p:nvSpPr>
        <p:spPr>
          <a:xfrm>
            <a:off x="592855" y="3386299"/>
            <a:ext cx="54864" cy="2834640"/>
          </a:xfrm>
          <a:prstGeom prst="rect">
            <a:avLst/>
          </a:prstGeom>
          <a:solidFill>
            <a:srgbClr val="28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CBC23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AD57CAF-5D2C-024C-ACC1-782E3AF0F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16456" y="371509"/>
            <a:ext cx="3165943" cy="58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59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321BF-AFB7-B643-85E9-C13AC458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7007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DBC8-A7B3-3045-BA0A-762A09C8B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08176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FF29C-2E92-4142-A1FE-70D89B4F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186DEF-0A67-3248-9029-39AEAA54FAB3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rand">
            <a:extLst>
              <a:ext uri="{FF2B5EF4-FFF2-40B4-BE49-F238E27FC236}">
                <a16:creationId xmlns:a16="http://schemas.microsoft.com/office/drawing/2014/main" id="{166B5A68-D7A5-DD45-BAAD-CA4D0C2E7F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400E-70D0-3348-94AB-0D0D2721E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"/>
          <a:stretch/>
        </p:blipFill>
        <p:spPr>
          <a:xfrm>
            <a:off x="-1" y="0"/>
            <a:ext cx="12192001" cy="13162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F11531-D4DB-2D48-9C43-A1A56AFA9ED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3264408"/>
            <a:ext cx="10515600" cy="402336"/>
          </a:xfrm>
        </p:spPr>
        <p:txBody>
          <a:bodyPr/>
          <a:lstStyle>
            <a:lvl1pPr>
              <a:buFontTx/>
              <a:buNone/>
              <a:defRPr sz="2400" b="1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6590A7-9C13-7248-8CB1-A610522AB52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3728853"/>
            <a:ext cx="10515600" cy="1408176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693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321BF-AFB7-B643-85E9-C13AC458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7007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DBC8-A7B3-3045-BA0A-762A09C8B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FF29C-2E92-4142-A1FE-70D89B4F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186DEF-0A67-3248-9029-39AEAA54FAB3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rand">
            <a:extLst>
              <a:ext uri="{FF2B5EF4-FFF2-40B4-BE49-F238E27FC236}">
                <a16:creationId xmlns:a16="http://schemas.microsoft.com/office/drawing/2014/main" id="{166B5A68-D7A5-DD45-BAAD-CA4D0C2E7F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400E-70D0-3348-94AB-0D0D2721E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1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321BF-AFB7-B643-85E9-C13AC458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6591"/>
            <a:ext cx="10515600" cy="63554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DBC8-A7B3-3045-BA0A-762A09C8B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FF29C-2E92-4142-A1FE-70D89B4F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186DEF-0A67-3248-9029-39AEAA54FAB3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rand">
            <a:extLst>
              <a:ext uri="{FF2B5EF4-FFF2-40B4-BE49-F238E27FC236}">
                <a16:creationId xmlns:a16="http://schemas.microsoft.com/office/drawing/2014/main" id="{166B5A68-D7A5-DD45-BAAD-CA4D0C2E7F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ED8A52-E7F1-3F4A-99BD-8F777EE091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16456" y="371509"/>
            <a:ext cx="3165943" cy="58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16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F30A-13C2-E847-A8CD-B454455341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35256" y="1527048"/>
            <a:ext cx="5718544" cy="1316736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B2C2A-E878-704E-86F8-67D01ACD5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16456" y="371509"/>
            <a:ext cx="3165943" cy="585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73AAD-1583-2842-9808-32E3E8A68896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26913" cy="685652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CD24F16-9795-A94B-8B90-FF82C05B1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18FC5A-9AA4-6F4F-9870-7ED2C6FF7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882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or">
    <p:bg>
      <p:bgPr>
        <a:solidFill>
          <a:srgbClr val="2A3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F30A-13C2-E847-A8CD-B454455341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35256" y="1527048"/>
            <a:ext cx="5718544" cy="1316736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B2C2A-E878-704E-86F8-67D01ACD5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16456" y="371509"/>
            <a:ext cx="3165943" cy="585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73AAD-1583-2842-9808-32E3E8A6889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26913" cy="685652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CD24F16-9795-A94B-8B90-FF82C05B1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18FC5A-9AA4-6F4F-9870-7ED2C6FF7B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">
    <p:bg>
      <p:bgPr>
        <a:blipFill dpi="0" rotWithShape="1">
          <a:blip r:embed="rId2">
            <a:alphaModFix amt="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F30A-13C2-E847-A8CD-B454455341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42616"/>
            <a:ext cx="9144000" cy="1042415"/>
          </a:xfrm>
        </p:spPr>
        <p:txBody>
          <a:bodyPr anchor="ctr"/>
          <a:lstStyle>
            <a:lvl1pPr algn="ctr">
              <a:defRPr sz="4800">
                <a:solidFill>
                  <a:srgbClr val="283B8F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6" name="Brand">
            <a:extLst>
              <a:ext uri="{FF2B5EF4-FFF2-40B4-BE49-F238E27FC236}">
                <a16:creationId xmlns:a16="http://schemas.microsoft.com/office/drawing/2014/main" id="{C1C44127-9728-F643-9934-8CEE53E4D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809309" y="6172200"/>
            <a:ext cx="2573382" cy="47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054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0C00C-A9E9-E14E-B9A5-565073D88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F6A7A-7098-D44B-A223-DC75A34DD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Brand">
            <a:extLst>
              <a:ext uri="{FF2B5EF4-FFF2-40B4-BE49-F238E27FC236}">
                <a16:creationId xmlns:a16="http://schemas.microsoft.com/office/drawing/2014/main" id="{E2C58C7D-1600-6D4A-9C5D-EE4E03107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1B7054-3DE0-354B-B7A7-EAC8F7D85125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793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57C4E-A84F-E440-A26F-34ED9156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Brand">
            <a:extLst>
              <a:ext uri="{FF2B5EF4-FFF2-40B4-BE49-F238E27FC236}">
                <a16:creationId xmlns:a16="http://schemas.microsoft.com/office/drawing/2014/main" id="{561BAC0A-559B-FB4A-9866-8741AA72F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4F7898-C3D5-F643-A7F5-46A025954465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743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B348-0D70-534A-9204-18C4A136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BE6B1-CBEF-6A44-9835-73C55B362E7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  <a:noFill/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Add Picture Here</a:t>
            </a:r>
            <a:br>
              <a:rPr lang="en-US" dirty="0"/>
            </a:br>
            <a:r>
              <a:rPr lang="en-US" dirty="0"/>
              <a:t>(and delete this text)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F645E-5C5B-7044-BC8D-B7E4BAC6B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98A8A-89C7-A442-8C68-AC99F43A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Brand">
            <a:extLst>
              <a:ext uri="{FF2B5EF4-FFF2-40B4-BE49-F238E27FC236}">
                <a16:creationId xmlns:a16="http://schemas.microsoft.com/office/drawing/2014/main" id="{7ECB1AE5-06E7-FB4B-A650-EC1E1BABA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28088A-D5CD-6B43-A6B8-A5C2203F5D8B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872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8F2C-B26F-DE4F-BD0F-FD5B08C25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614B-699B-6F46-90EF-C114A5CAA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8C5D5-B884-AB4F-8F9B-5C540AD9C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D27EA-3F49-3743-95C5-B97550A6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Brand">
            <a:extLst>
              <a:ext uri="{FF2B5EF4-FFF2-40B4-BE49-F238E27FC236}">
                <a16:creationId xmlns:a16="http://schemas.microsoft.com/office/drawing/2014/main" id="{74C035B2-177E-4B45-80FD-F160627C8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50EBF1-DEBA-8D41-B997-398A018C751B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08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Frame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05EA87-0CA5-364C-A311-87203CB4AD6A}"/>
              </a:ext>
            </a:extLst>
          </p:cNvPr>
          <p:cNvSpPr/>
          <p:nvPr userDrawn="1"/>
        </p:nvSpPr>
        <p:spPr>
          <a:xfrm>
            <a:off x="146304" y="144780"/>
            <a:ext cx="11893296" cy="6560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3F30A-13C2-E847-A8CD-B45445534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Brand">
            <a:extLst>
              <a:ext uri="{FF2B5EF4-FFF2-40B4-BE49-F238E27FC236}">
                <a16:creationId xmlns:a16="http://schemas.microsoft.com/office/drawing/2014/main" id="{E57567C9-F1AF-BA4E-B420-E0BCD6181E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13784" y="371509"/>
            <a:ext cx="395833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702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BBCD3-754D-B445-B082-271161A7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3995C-3A00-EC4C-9C6D-FA86BDA44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17699-B105-D642-9CCC-C85F1DD49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70D20-8A5D-8444-9037-F85ADF9C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Brand">
            <a:extLst>
              <a:ext uri="{FF2B5EF4-FFF2-40B4-BE49-F238E27FC236}">
                <a16:creationId xmlns:a16="http://schemas.microsoft.com/office/drawing/2014/main" id="{9CA01F3C-B63E-0846-94A6-0342225E3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4DEF0E-0640-A642-B577-041357E547FB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979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3CE0F-2395-2041-8857-50D5427D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24DCB-3225-2E43-B060-8D2136CDF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1DEA95-6368-F248-B01B-A2B58A116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1B190-FB18-6E43-9364-CB0869719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E1957-E448-A04E-8878-CDA1BE937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C31420-8441-2944-BFBB-C6F84B3A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Brand">
            <a:extLst>
              <a:ext uri="{FF2B5EF4-FFF2-40B4-BE49-F238E27FC236}">
                <a16:creationId xmlns:a16="http://schemas.microsoft.com/office/drawing/2014/main" id="{3C5C8BE3-FEC8-134A-A97A-BC4CC5F03B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30FD5F-AA6D-5F48-8F7C-A8E787ACD29D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663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6A367-BD22-6144-A619-04C71E1C9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64B209-B68B-1C40-A1D1-3DFE4E2C8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DB887-1739-6844-8C03-32F810EEE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Brand">
            <a:extLst>
              <a:ext uri="{FF2B5EF4-FFF2-40B4-BE49-F238E27FC236}">
                <a16:creationId xmlns:a16="http://schemas.microsoft.com/office/drawing/2014/main" id="{B7F1DD29-EF4A-034A-8ABF-A441260FCC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7B4A79-CEEE-8E4E-A116-5DA6E213F177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227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AEC0B7-72F1-DF47-AC2C-CBECC8983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437D14-3E32-954C-BE2B-66CE6DCD9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BD802-0E60-F346-9C77-69E98361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Brand">
            <a:extLst>
              <a:ext uri="{FF2B5EF4-FFF2-40B4-BE49-F238E27FC236}">
                <a16:creationId xmlns:a16="http://schemas.microsoft.com/office/drawing/2014/main" id="{C75CFA3A-1B9D-C94C-AF29-A2470BCC2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8173F4-E4F6-7B49-839A-E4E6598798EC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53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Frame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05EA87-0CA5-364C-A311-87203CB4AD6A}"/>
              </a:ext>
            </a:extLst>
          </p:cNvPr>
          <p:cNvSpPr/>
          <p:nvPr userDrawn="1"/>
        </p:nvSpPr>
        <p:spPr>
          <a:xfrm>
            <a:off x="146304" y="144780"/>
            <a:ext cx="11893296" cy="6560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3F30A-13C2-E847-A8CD-B45445534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Brand">
            <a:extLst>
              <a:ext uri="{FF2B5EF4-FFF2-40B4-BE49-F238E27FC236}">
                <a16:creationId xmlns:a16="http://schemas.microsoft.com/office/drawing/2014/main" id="{753C85F2-DCEA-804A-B69D-D7879A19D5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13784" y="371509"/>
            <a:ext cx="395833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133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G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F30A-13C2-E847-A8CD-B45445534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BB3FEF-CF87-C34F-A79E-2A1E54541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8FC5A-9AA4-6F4F-9870-7ED2C6FF7BA0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6" name="Brand">
            <a:extLst>
              <a:ext uri="{FF2B5EF4-FFF2-40B4-BE49-F238E27FC236}">
                <a16:creationId xmlns:a16="http://schemas.microsoft.com/office/drawing/2014/main" id="{C37E95B7-0307-BB42-A0AC-D4D3F006D4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13784" y="371509"/>
            <a:ext cx="395833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5333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G 2">
    <p:bg>
      <p:bgPr>
        <a:blipFill dpi="0" rotWithShape="1">
          <a:blip r:embed="rId2">
            <a:alphaModFix amt="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F30A-13C2-E847-A8CD-B45445534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C1A1A64-13AD-994B-B76F-148E986CE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8FC5A-9AA4-6F4F-9870-7ED2C6FF7BA0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5" name="Brand">
            <a:extLst>
              <a:ext uri="{FF2B5EF4-FFF2-40B4-BE49-F238E27FC236}">
                <a16:creationId xmlns:a16="http://schemas.microsoft.com/office/drawing/2014/main" id="{63B44541-7544-3C4C-996B-24E6E1B422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13784" y="371509"/>
            <a:ext cx="395833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302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G 3">
    <p:bg>
      <p:bgPr>
        <a:blipFill dpi="0" rotWithShape="1">
          <a:blip r:embed="rId2">
            <a:alphaModFix amt="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F30A-13C2-E847-A8CD-B45445534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58DC78-6767-1249-A9C8-ED17222F0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8FC5A-9AA4-6F4F-9870-7ED2C6FF7BA0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5" name="Brand">
            <a:extLst>
              <a:ext uri="{FF2B5EF4-FFF2-40B4-BE49-F238E27FC236}">
                <a16:creationId xmlns:a16="http://schemas.microsoft.com/office/drawing/2014/main" id="{ADCA9053-5CC5-FA48-9E74-379FABB9E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13784" y="371509"/>
            <a:ext cx="395833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3312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321BF-AFB7-B643-85E9-C13AC458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DBC8-A7B3-3045-BA0A-762A09C8B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FF29C-2E92-4142-A1FE-70D89B4F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186DEF-0A67-3248-9029-39AEAA54FAB3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rand">
            <a:extLst>
              <a:ext uri="{FF2B5EF4-FFF2-40B4-BE49-F238E27FC236}">
                <a16:creationId xmlns:a16="http://schemas.microsoft.com/office/drawing/2014/main" id="{166B5A68-D7A5-DD45-BAAD-CA4D0C2E7F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32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321BF-AFB7-B643-85E9-C13AC458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7007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DBC8-A7B3-3045-BA0A-762A09C8B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FF29C-2E92-4142-A1FE-70D89B4F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186DEF-0A67-3248-9029-39AEAA54FAB3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rand">
            <a:extLst>
              <a:ext uri="{FF2B5EF4-FFF2-40B4-BE49-F238E27FC236}">
                <a16:creationId xmlns:a16="http://schemas.microsoft.com/office/drawing/2014/main" id="{166B5A68-D7A5-DD45-BAAD-CA4D0C2E7F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400E-70D0-3348-94AB-0D0D2721E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"/>
          <a:stretch/>
        </p:blipFill>
        <p:spPr>
          <a:xfrm>
            <a:off x="-1" y="0"/>
            <a:ext cx="12192001" cy="1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58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321BF-AFB7-B643-85E9-C13AC458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7007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DBC8-A7B3-3045-BA0A-762A09C8B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FF29C-2E92-4142-A1FE-70D89B4F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C5A-9AA4-6F4F-9870-7ED2C6FF7BA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186DEF-0A67-3248-9029-39AEAA54FAB3}"/>
              </a:ext>
            </a:extLst>
          </p:cNvPr>
          <p:cNvCxnSpPr>
            <a:cxnSpLocks/>
          </p:cNvCxnSpPr>
          <p:nvPr userDrawn="1"/>
        </p:nvCxnSpPr>
        <p:spPr>
          <a:xfrm>
            <a:off x="0" y="6258560"/>
            <a:ext cx="12192000" cy="0"/>
          </a:xfrm>
          <a:prstGeom prst="line">
            <a:avLst/>
          </a:prstGeom>
          <a:ln>
            <a:solidFill>
              <a:srgbClr val="2A3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rand">
            <a:extLst>
              <a:ext uri="{FF2B5EF4-FFF2-40B4-BE49-F238E27FC236}">
                <a16:creationId xmlns:a16="http://schemas.microsoft.com/office/drawing/2014/main" id="{166B5A68-D7A5-DD45-BAAD-CA4D0C2E7F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8152" y="6322658"/>
            <a:ext cx="2573382" cy="475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400E-70D0-3348-94AB-0D0D2721E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"/>
          <a:stretch/>
        </p:blipFill>
        <p:spPr>
          <a:xfrm>
            <a:off x="-1" y="0"/>
            <a:ext cx="12192001" cy="1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8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6CE87-9E46-AB4E-A71A-EDF3207E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70340-9570-7649-A4B1-B4309E95C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E0AD-C56E-7042-B4D1-B420856BB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8FC5A-9AA4-6F4F-9870-7ED2C6FF7BA0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56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60" r:id="rId3"/>
    <p:sldLayoutId id="2147483661" r:id="rId4"/>
    <p:sldLayoutId id="2147483662" r:id="rId5"/>
    <p:sldLayoutId id="2147483663" r:id="rId6"/>
    <p:sldLayoutId id="2147483650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54" r:id="rId16"/>
    <p:sldLayoutId id="2147483655" r:id="rId17"/>
    <p:sldLayoutId id="2147483657" r:id="rId18"/>
    <p:sldLayoutId id="2147483656" r:id="rId19"/>
    <p:sldLayoutId id="2147483652" r:id="rId20"/>
    <p:sldLayoutId id="2147483653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‒"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»"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85B86-D3C1-0B46-820F-60CB3AD42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Michigan Celebrates Angels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D07589ED-499E-4F4B-93E5-FF3C08EEC78D}"/>
              </a:ext>
            </a:extLst>
          </p:cNvPr>
          <p:cNvSpPr txBox="1">
            <a:spLocks/>
          </p:cNvSpPr>
          <p:nvPr/>
        </p:nvSpPr>
        <p:spPr>
          <a:xfrm>
            <a:off x="850166" y="5920207"/>
            <a:ext cx="10497284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2000" b="0" dirty="0"/>
              <a:t>April 20, 2021</a:t>
            </a:r>
          </a:p>
        </p:txBody>
      </p:sp>
    </p:spTree>
    <p:extLst>
      <p:ext uri="{BB962C8B-B14F-4D97-AF65-F5344CB8AC3E}">
        <p14:creationId xmlns:p14="http://schemas.microsoft.com/office/powerpoint/2010/main" val="3713778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DE636-D4A0-534C-9440-C0002562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Michigan Portfolio</a:t>
            </a:r>
          </a:p>
        </p:txBody>
      </p:sp>
    </p:spTree>
    <p:extLst>
      <p:ext uri="{BB962C8B-B14F-4D97-AF65-F5344CB8AC3E}">
        <p14:creationId xmlns:p14="http://schemas.microsoft.com/office/powerpoint/2010/main" val="4056224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65AB1-1B3B-BD4C-992B-B7982798F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have invested in 3 Michigan companies!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A8AE521-3C7A-4D44-95D6-E69BDBDB56E5}"/>
              </a:ext>
            </a:extLst>
          </p:cNvPr>
          <p:cNvSpPr/>
          <p:nvPr/>
        </p:nvSpPr>
        <p:spPr>
          <a:xfrm>
            <a:off x="1196119" y="2210026"/>
            <a:ext cx="3059418" cy="384258"/>
          </a:xfrm>
          <a:prstGeom prst="roundRect">
            <a:avLst/>
          </a:prstGeom>
          <a:solidFill>
            <a:srgbClr val="68D7E7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/>
              <a:t>Kalamazoo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4332C4-766C-4C44-AD5A-A1100FAB7868}"/>
              </a:ext>
            </a:extLst>
          </p:cNvPr>
          <p:cNvSpPr/>
          <p:nvPr/>
        </p:nvSpPr>
        <p:spPr>
          <a:xfrm>
            <a:off x="1196119" y="3714553"/>
            <a:ext cx="3059418" cy="384258"/>
          </a:xfrm>
          <a:prstGeom prst="roundRect">
            <a:avLst/>
          </a:prstGeom>
          <a:solidFill>
            <a:srgbClr val="68D7E7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/>
              <a:t>Detroit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64E8F65-BE46-0549-88F9-13FBE04BDA22}"/>
              </a:ext>
            </a:extLst>
          </p:cNvPr>
          <p:cNvSpPr/>
          <p:nvPr/>
        </p:nvSpPr>
        <p:spPr>
          <a:xfrm>
            <a:off x="1196119" y="5219080"/>
            <a:ext cx="3059418" cy="384258"/>
          </a:xfrm>
          <a:prstGeom prst="roundRect">
            <a:avLst/>
          </a:prstGeom>
          <a:solidFill>
            <a:srgbClr val="68D7E7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/>
              <a:t>Ann Arbor</a:t>
            </a:r>
          </a:p>
        </p:txBody>
      </p:sp>
      <p:sp>
        <p:nvSpPr>
          <p:cNvPr id="13" name="Google Shape;263;p32">
            <a:extLst>
              <a:ext uri="{FF2B5EF4-FFF2-40B4-BE49-F238E27FC236}">
                <a16:creationId xmlns:a16="http://schemas.microsoft.com/office/drawing/2014/main" id="{39CC8D52-0FB3-8D47-9795-8F9D1684286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7086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  <p:pic>
        <p:nvPicPr>
          <p:cNvPr id="14" name="Picture 4" descr="Picture 4">
            <a:extLst>
              <a:ext uri="{FF2B5EF4-FFF2-40B4-BE49-F238E27FC236}">
                <a16:creationId xmlns:a16="http://schemas.microsoft.com/office/drawing/2014/main" id="{B910E471-57B0-D342-8F91-43017C19A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990" y="1756077"/>
            <a:ext cx="1477022" cy="1483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25" descr="Picture 25">
            <a:extLst>
              <a:ext uri="{FF2B5EF4-FFF2-40B4-BE49-F238E27FC236}">
                <a16:creationId xmlns:a16="http://schemas.microsoft.com/office/drawing/2014/main" id="{E318A183-8088-2C42-B115-71F2E64E4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020" y="3677026"/>
            <a:ext cx="2425248" cy="421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33" descr="Picture 33">
            <a:extLst>
              <a:ext uri="{FF2B5EF4-FFF2-40B4-BE49-F238E27FC236}">
                <a16:creationId xmlns:a16="http://schemas.microsoft.com/office/drawing/2014/main" id="{610C668D-061E-8B46-91F7-794390412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301" y="4710109"/>
            <a:ext cx="2189327" cy="116308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8119EA-F287-EB42-B456-5841C267594A}"/>
              </a:ext>
            </a:extLst>
          </p:cNvPr>
          <p:cNvSpPr txBox="1"/>
          <p:nvPr/>
        </p:nvSpPr>
        <p:spPr>
          <a:xfrm>
            <a:off x="7299237" y="2210438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$1.5M investment across 2 rounds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D80377-A0CD-A749-9921-3EC5496F97A8}"/>
              </a:ext>
            </a:extLst>
          </p:cNvPr>
          <p:cNvSpPr txBox="1"/>
          <p:nvPr/>
        </p:nvSpPr>
        <p:spPr>
          <a:xfrm>
            <a:off x="7299237" y="369499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$360K across 2 rounds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AF4C6D-BE3B-4040-9F00-04FF76842EDD}"/>
              </a:ext>
            </a:extLst>
          </p:cNvPr>
          <p:cNvSpPr txBox="1"/>
          <p:nvPr/>
        </p:nvSpPr>
        <p:spPr>
          <a:xfrm>
            <a:off x="7299237" y="5226543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$990K investment across 2 rounds</a:t>
            </a:r>
          </a:p>
        </p:txBody>
      </p:sp>
    </p:spTree>
    <p:extLst>
      <p:ext uri="{BB962C8B-B14F-4D97-AF65-F5344CB8AC3E}">
        <p14:creationId xmlns:p14="http://schemas.microsoft.com/office/powerpoint/2010/main" val="161901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DE636-D4A0-534C-9440-C0002562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968218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4A764-A629-7946-91FF-61CE624D4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nice to meet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DA186-4334-4643-84AB-CA1B59021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Notre Dame + Booth</a:t>
            </a:r>
          </a:p>
          <a:p>
            <a:r>
              <a:rPr lang="en-US" dirty="0"/>
              <a:t>Founded IrishAngels (angel network) in 2012</a:t>
            </a:r>
          </a:p>
          <a:p>
            <a:r>
              <a:rPr lang="en-US" dirty="0"/>
              <a:t>Founded Vitalize (fund) in 2017</a:t>
            </a:r>
          </a:p>
          <a:p>
            <a:r>
              <a:rPr lang="en-US" dirty="0"/>
              <a:t>We have invested ~$55M across 75+ companies to date</a:t>
            </a:r>
          </a:p>
          <a:p>
            <a:r>
              <a:rPr lang="en-US" dirty="0"/>
              <a:t>2x+ unrealized returns, 2 unicorns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Google Shape;263;p32">
            <a:extLst>
              <a:ext uri="{FF2B5EF4-FFF2-40B4-BE49-F238E27FC236}">
                <a16:creationId xmlns:a16="http://schemas.microsoft.com/office/drawing/2014/main" id="{AE3B7C1A-331A-5347-8C0B-DB7DB5A9D8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7086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724DF-E4EB-E645-8C46-E3552935D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57" y="4572740"/>
            <a:ext cx="3614056" cy="751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AEA686-E92B-054E-A4C9-096D7F839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8" y="4620642"/>
            <a:ext cx="42799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07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DE636-D4A0-534C-9440-C00025625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VC Industry Trends</a:t>
            </a:r>
          </a:p>
        </p:txBody>
      </p:sp>
    </p:spTree>
    <p:extLst>
      <p:ext uri="{BB962C8B-B14F-4D97-AF65-F5344CB8AC3E}">
        <p14:creationId xmlns:p14="http://schemas.microsoft.com/office/powerpoint/2010/main" val="274496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AD695-AB52-4347-86FA-1344CB74B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 activity remains strong through pandemic, driven by mega rounds of $100M+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BF7F2-5459-814C-B778-E00968B23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2221819"/>
            <a:ext cx="50800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0C575-8B57-4547-ABEB-6BEAD36D1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21819"/>
            <a:ext cx="5080000" cy="38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BEA1A4-C201-3F4E-9AF9-215CD2D23AA0}"/>
              </a:ext>
            </a:extLst>
          </p:cNvPr>
          <p:cNvSpPr txBox="1"/>
          <p:nvPr/>
        </p:nvSpPr>
        <p:spPr>
          <a:xfrm>
            <a:off x="7068457" y="1794431"/>
            <a:ext cx="353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 VC Mega-Rounds ($100M+)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64D39-4EFE-4443-93FF-0552DAB00156}"/>
              </a:ext>
            </a:extLst>
          </p:cNvPr>
          <p:cNvSpPr txBox="1"/>
          <p:nvPr/>
        </p:nvSpPr>
        <p:spPr>
          <a:xfrm>
            <a:off x="1817623" y="1794431"/>
            <a:ext cx="2330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 VC Deal Activity</a:t>
            </a:r>
          </a:p>
        </p:txBody>
      </p:sp>
      <p:sp>
        <p:nvSpPr>
          <p:cNvPr id="8" name="Google Shape;263;p32">
            <a:extLst>
              <a:ext uri="{FF2B5EF4-FFF2-40B4-BE49-F238E27FC236}">
                <a16:creationId xmlns:a16="http://schemas.microsoft.com/office/drawing/2014/main" id="{5D4D7A4B-AD2C-B34C-8EAD-285524FF6A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7086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59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550D-32E1-0445-B1B6-E81A95D4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stage funding levels remained high in 2020, both in deal count and dollars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FBEF5-B36D-EB43-B326-E71A9E4A4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564" y="2679150"/>
            <a:ext cx="5905500" cy="350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1B4400-68F6-AE48-9620-A9814FAED2A8}"/>
              </a:ext>
            </a:extLst>
          </p:cNvPr>
          <p:cNvSpPr txBox="1"/>
          <p:nvPr/>
        </p:nvSpPr>
        <p:spPr>
          <a:xfrm>
            <a:off x="4162862" y="2096117"/>
            <a:ext cx="348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 Angel &amp; Seed Deal Activity</a:t>
            </a:r>
          </a:p>
        </p:txBody>
      </p:sp>
      <p:sp>
        <p:nvSpPr>
          <p:cNvPr id="6" name="Google Shape;263;p32">
            <a:extLst>
              <a:ext uri="{FF2B5EF4-FFF2-40B4-BE49-F238E27FC236}">
                <a16:creationId xmlns:a16="http://schemas.microsoft.com/office/drawing/2014/main" id="{352D172F-18C1-1544-995A-15ABC5B398D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7086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201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550D-32E1-0445-B1B6-E81A95D4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 rounds have gotten larger and valuation growth is finally stabilizing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1B4400-68F6-AE48-9620-A9814FAED2A8}"/>
              </a:ext>
            </a:extLst>
          </p:cNvPr>
          <p:cNvSpPr txBox="1"/>
          <p:nvPr/>
        </p:nvSpPr>
        <p:spPr>
          <a:xfrm>
            <a:off x="6398866" y="1984021"/>
            <a:ext cx="482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 Seed Stage Pre-money Valuations ($M)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548B2-0183-8049-8976-5AE30A148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88" y="2353353"/>
            <a:ext cx="11027623" cy="3849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04D85-F977-2449-AEAA-6DB5054AA9A4}"/>
              </a:ext>
            </a:extLst>
          </p:cNvPr>
          <p:cNvSpPr txBox="1"/>
          <p:nvPr/>
        </p:nvSpPr>
        <p:spPr>
          <a:xfrm>
            <a:off x="1672099" y="1984021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 Seed Stage Deal Sizes ($M)</a:t>
            </a:r>
          </a:p>
        </p:txBody>
      </p:sp>
      <p:sp>
        <p:nvSpPr>
          <p:cNvPr id="7" name="Google Shape;263;p32">
            <a:extLst>
              <a:ext uri="{FF2B5EF4-FFF2-40B4-BE49-F238E27FC236}">
                <a16:creationId xmlns:a16="http://schemas.microsoft.com/office/drawing/2014/main" id="{D9EF1949-EDB5-F94E-83A2-70C2E6BA53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7086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5607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AD695-AB52-4347-86FA-1344CB74B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VC-backed M&amp;A had a pretty strong 2020, and IPOs had their best year in a decade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BEA1A4-C201-3F4E-9AF9-215CD2D23AA0}"/>
              </a:ext>
            </a:extLst>
          </p:cNvPr>
          <p:cNvSpPr txBox="1"/>
          <p:nvPr/>
        </p:nvSpPr>
        <p:spPr>
          <a:xfrm>
            <a:off x="8011886" y="1794431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 VC-Backed IPOs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64D39-4EFE-4443-93FF-0552DAB00156}"/>
              </a:ext>
            </a:extLst>
          </p:cNvPr>
          <p:cNvSpPr txBox="1"/>
          <p:nvPr/>
        </p:nvSpPr>
        <p:spPr>
          <a:xfrm>
            <a:off x="1817623" y="1794431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 VC-Backed M&amp;A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C55D6-6DA4-2946-9368-A846AFBD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2366062"/>
            <a:ext cx="5080000" cy="381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8F966-E9CB-F049-9E52-E82EB8BF2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315" y="2323417"/>
            <a:ext cx="5080000" cy="3810000"/>
          </a:xfrm>
          <a:prstGeom prst="rect">
            <a:avLst/>
          </a:prstGeom>
        </p:spPr>
      </p:pic>
      <p:sp>
        <p:nvSpPr>
          <p:cNvPr id="9" name="Google Shape;263;p32">
            <a:extLst>
              <a:ext uri="{FF2B5EF4-FFF2-40B4-BE49-F238E27FC236}">
                <a16:creationId xmlns:a16="http://schemas.microsoft.com/office/drawing/2014/main" id="{9073A4B8-95C3-CB4B-B53F-B5539655ED6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7086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430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89A7-5E37-3A43-9039-5214EDE7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SPACS are on the rise, and new direct listing rules + secondaries market = liquidity options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A6A7-2E60-9641-9B0F-750235DC4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535" y="2527170"/>
            <a:ext cx="4991100" cy="341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A2624-16A8-2544-99E5-11B6760F9CE6}"/>
              </a:ext>
            </a:extLst>
          </p:cNvPr>
          <p:cNvSpPr txBox="1"/>
          <p:nvPr/>
        </p:nvSpPr>
        <p:spPr>
          <a:xfrm>
            <a:off x="2980573" y="2221107"/>
            <a:ext cx="254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 SPAC IPO Activity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ACF90B9-874C-2A46-A409-FF216DDB1DDB}"/>
              </a:ext>
            </a:extLst>
          </p:cNvPr>
          <p:cNvSpPr/>
          <p:nvPr/>
        </p:nvSpPr>
        <p:spPr>
          <a:xfrm>
            <a:off x="7797500" y="2221107"/>
            <a:ext cx="3494613" cy="913979"/>
          </a:xfrm>
          <a:prstGeom prst="roundRect">
            <a:avLst>
              <a:gd name="adj" fmla="val 0"/>
            </a:avLst>
          </a:prstGeom>
          <a:solidFill>
            <a:srgbClr val="68D7E7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/>
              <a:t>SPACs are here to stay; this will be a preferred method for companies to go public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533D561-D17E-6346-B194-6AF980706F75}"/>
              </a:ext>
            </a:extLst>
          </p:cNvPr>
          <p:cNvSpPr/>
          <p:nvPr/>
        </p:nvSpPr>
        <p:spPr>
          <a:xfrm>
            <a:off x="7797500" y="3459518"/>
            <a:ext cx="3494613" cy="913979"/>
          </a:xfrm>
          <a:prstGeom prst="roundRect">
            <a:avLst>
              <a:gd name="adj" fmla="val 0"/>
            </a:avLst>
          </a:prstGeom>
          <a:solidFill>
            <a:srgbClr val="68D7E7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/>
              <a:t>Direct listings now allow a concurrent capital raise and should grow in prominence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8420A8-FD99-2447-8622-ED5EE41E2CCB}"/>
              </a:ext>
            </a:extLst>
          </p:cNvPr>
          <p:cNvSpPr/>
          <p:nvPr/>
        </p:nvSpPr>
        <p:spPr>
          <a:xfrm>
            <a:off x="7797500" y="4697929"/>
            <a:ext cx="3494613" cy="913979"/>
          </a:xfrm>
          <a:prstGeom prst="roundRect">
            <a:avLst>
              <a:gd name="adj" fmla="val 0"/>
            </a:avLst>
          </a:prstGeom>
          <a:solidFill>
            <a:srgbClr val="68D7E7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/>
              <a:t>Secondaries markets are heating up; we expect new platforms to emerge</a:t>
            </a:r>
          </a:p>
        </p:txBody>
      </p:sp>
      <p:sp>
        <p:nvSpPr>
          <p:cNvPr id="13" name="Google Shape;263;p32">
            <a:extLst>
              <a:ext uri="{FF2B5EF4-FFF2-40B4-BE49-F238E27FC236}">
                <a16:creationId xmlns:a16="http://schemas.microsoft.com/office/drawing/2014/main" id="{15B60258-2765-C64B-B64A-07EBA5FFBBD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7086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579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65AB1-1B3B-BD4C-992B-B7982798F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stage funding options are on the rise, creating competition &amp; opportunity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2BE22-BA22-4946-A408-04B9A6B10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7"/>
          <a:stretch/>
        </p:blipFill>
        <p:spPr>
          <a:xfrm>
            <a:off x="5005868" y="2493701"/>
            <a:ext cx="6347932" cy="3494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EDCFC4-9E28-C548-B505-115D907C1E7B}"/>
              </a:ext>
            </a:extLst>
          </p:cNvPr>
          <p:cNvSpPr txBox="1"/>
          <p:nvPr/>
        </p:nvSpPr>
        <p:spPr>
          <a:xfrm>
            <a:off x="5689601" y="5882565"/>
            <a:ext cx="5434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Source: 2019-2020 data from </a:t>
            </a:r>
            <a:r>
              <a:rPr lang="en-US" sz="1000" i="1" dirty="0" err="1"/>
              <a:t>Kingscrowd</a:t>
            </a:r>
            <a:r>
              <a:rPr lang="en-US" sz="1000" i="1" dirty="0"/>
              <a:t>. 2016-2018 data from Crowdfund Capital Advisors.</a:t>
            </a:r>
          </a:p>
          <a:p>
            <a:endParaRPr lang="en-US" sz="1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F88A9-5A00-2249-925A-A702FA389FDB}"/>
              </a:ext>
            </a:extLst>
          </p:cNvPr>
          <p:cNvSpPr txBox="1"/>
          <p:nvPr/>
        </p:nvSpPr>
        <p:spPr>
          <a:xfrm>
            <a:off x="6414960" y="2014312"/>
            <a:ext cx="371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 CF – Capital Raised by Year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A8AE521-3C7A-4D44-95D6-E69BDBDB56E5}"/>
              </a:ext>
            </a:extLst>
          </p:cNvPr>
          <p:cNvSpPr/>
          <p:nvPr/>
        </p:nvSpPr>
        <p:spPr>
          <a:xfrm>
            <a:off x="1196119" y="1892592"/>
            <a:ext cx="3059418" cy="384258"/>
          </a:xfrm>
          <a:prstGeom prst="roundRect">
            <a:avLst/>
          </a:prstGeom>
          <a:solidFill>
            <a:srgbClr val="68D7E7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 err="1"/>
              <a:t>Angellist</a:t>
            </a:r>
            <a:r>
              <a:rPr lang="en-US" b="1" dirty="0"/>
              <a:t> rolling funds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4332C4-766C-4C44-AD5A-A1100FAB7868}"/>
              </a:ext>
            </a:extLst>
          </p:cNvPr>
          <p:cNvSpPr/>
          <p:nvPr/>
        </p:nvSpPr>
        <p:spPr>
          <a:xfrm>
            <a:off x="1196119" y="2634877"/>
            <a:ext cx="3059418" cy="384258"/>
          </a:xfrm>
          <a:prstGeom prst="roundRect">
            <a:avLst/>
          </a:prstGeom>
          <a:solidFill>
            <a:srgbClr val="68D7E7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/>
              <a:t>Micro VC entrants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8F05376-A837-314F-8C9D-38AFD1B67712}"/>
              </a:ext>
            </a:extLst>
          </p:cNvPr>
          <p:cNvSpPr/>
          <p:nvPr/>
        </p:nvSpPr>
        <p:spPr>
          <a:xfrm>
            <a:off x="1196119" y="4861732"/>
            <a:ext cx="3059418" cy="384258"/>
          </a:xfrm>
          <a:prstGeom prst="roundRect">
            <a:avLst/>
          </a:prstGeom>
          <a:solidFill>
            <a:srgbClr val="68D7E7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/>
              <a:t>Venture partners / scouts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709AF43-1BD8-E943-8058-62759D7BE833}"/>
              </a:ext>
            </a:extLst>
          </p:cNvPr>
          <p:cNvSpPr/>
          <p:nvPr/>
        </p:nvSpPr>
        <p:spPr>
          <a:xfrm>
            <a:off x="1196119" y="5604018"/>
            <a:ext cx="3059418" cy="384258"/>
          </a:xfrm>
          <a:prstGeom prst="roundRect">
            <a:avLst/>
          </a:prstGeom>
          <a:solidFill>
            <a:srgbClr val="68D7E7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/>
              <a:t>Family office directs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FD2D17F-1C02-0743-9985-5E7B0A365817}"/>
              </a:ext>
            </a:extLst>
          </p:cNvPr>
          <p:cNvSpPr/>
          <p:nvPr/>
        </p:nvSpPr>
        <p:spPr>
          <a:xfrm>
            <a:off x="1196119" y="4119447"/>
            <a:ext cx="3059418" cy="384258"/>
          </a:xfrm>
          <a:prstGeom prst="roundRect">
            <a:avLst/>
          </a:prstGeom>
          <a:solidFill>
            <a:srgbClr val="68D7E7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/>
              <a:t>SPVs / syndicates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64E8F65-BE46-0549-88F9-13FBE04BDA22}"/>
              </a:ext>
            </a:extLst>
          </p:cNvPr>
          <p:cNvSpPr/>
          <p:nvPr/>
        </p:nvSpPr>
        <p:spPr>
          <a:xfrm>
            <a:off x="1196119" y="3377162"/>
            <a:ext cx="3059418" cy="384258"/>
          </a:xfrm>
          <a:prstGeom prst="roundRect">
            <a:avLst/>
          </a:prstGeom>
          <a:solidFill>
            <a:srgbClr val="68D7E7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/>
              <a:t>Crowdfunding</a:t>
            </a:r>
          </a:p>
        </p:txBody>
      </p:sp>
      <p:sp>
        <p:nvSpPr>
          <p:cNvPr id="13" name="Google Shape;263;p32">
            <a:extLst>
              <a:ext uri="{FF2B5EF4-FFF2-40B4-BE49-F238E27FC236}">
                <a16:creationId xmlns:a16="http://schemas.microsoft.com/office/drawing/2014/main" id="{39CC8D52-0FB3-8D47-9795-8F9D1684286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7086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55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5919</TotalTime>
  <Words>310</Words>
  <Application>Microsoft Macintosh PowerPoint</Application>
  <PresentationFormat>Widescreen</PresentationFormat>
  <Paragraphs>52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System Font Regular</vt:lpstr>
      <vt:lpstr>Office Theme</vt:lpstr>
      <vt:lpstr>Michigan Celebrates Angels</vt:lpstr>
      <vt:lpstr>It’s nice to meet you!</vt:lpstr>
      <vt:lpstr>VC Industry Trends</vt:lpstr>
      <vt:lpstr>VC activity remains strong through pandemic, driven by mega rounds of $100M+</vt:lpstr>
      <vt:lpstr>Early stage funding levels remained high in 2020, both in deal count and dollars</vt:lpstr>
      <vt:lpstr>Seed rounds have gotten larger and valuation growth is finally stabilizing</vt:lpstr>
      <vt:lpstr>VC-backed M&amp;A had a pretty strong 2020, and IPOs had their best year in a decade</vt:lpstr>
      <vt:lpstr>SPACS are on the rise, and new direct listing rules + secondaries market = liquidity options</vt:lpstr>
      <vt:lpstr>Early stage funding options are on the rise, creating competition &amp; opportunity</vt:lpstr>
      <vt:lpstr>Our Michigan Portfolio</vt:lpstr>
      <vt:lpstr>We have invested in 3 Michigan companies!</vt:lpstr>
      <vt:lpstr>Q&amp;A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Bare</dc:creator>
  <cp:lastModifiedBy>Gale Bowman</cp:lastModifiedBy>
  <cp:revision>155</cp:revision>
  <dcterms:created xsi:type="dcterms:W3CDTF">2020-11-08T18:30:38Z</dcterms:created>
  <dcterms:modified xsi:type="dcterms:W3CDTF">2021-04-19T17:07:52Z</dcterms:modified>
</cp:coreProperties>
</file>