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9"/>
  </p:notesMasterIdLst>
  <p:sldIdLst>
    <p:sldId id="256" r:id="rId5"/>
    <p:sldId id="257" r:id="rId6"/>
    <p:sldId id="258" r:id="rId7"/>
    <p:sldId id="262" r:id="rId8"/>
    <p:sldId id="261" r:id="rId9"/>
    <p:sldId id="265" r:id="rId10"/>
    <p:sldId id="259" r:id="rId11"/>
    <p:sldId id="274" r:id="rId12"/>
    <p:sldId id="284" r:id="rId13"/>
    <p:sldId id="285" r:id="rId14"/>
    <p:sldId id="270" r:id="rId15"/>
    <p:sldId id="273" r:id="rId16"/>
    <p:sldId id="277" r:id="rId17"/>
    <p:sldId id="26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1466"/>
    <a:srgbClr val="96BC33"/>
    <a:srgbClr val="3B3838"/>
    <a:srgbClr val="004579"/>
    <a:srgbClr val="003E6C"/>
    <a:srgbClr val="005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5"/>
    <p:restoredTop sz="91020" autoAdjust="0"/>
  </p:normalViewPr>
  <p:slideViewPr>
    <p:cSldViewPr snapToGrid="0" snapToObjects="1">
      <p:cViewPr varScale="1">
        <p:scale>
          <a:sx n="116" d="100"/>
          <a:sy n="116" d="100"/>
        </p:scale>
        <p:origin x="10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CE0ECD-87F0-4187-8774-EFB2CBE9534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1DDF9D2-AD8E-4E81-967F-67226E6C8489}">
      <dgm:prSet custT="1"/>
      <dgm:spPr>
        <a:solidFill>
          <a:srgbClr val="004579"/>
        </a:solidFill>
      </dgm:spPr>
      <dgm:t>
        <a:bodyPr/>
        <a:lstStyle/>
        <a:p>
          <a:r>
            <a:rPr lang="en-US" sz="2000" b="1" dirty="0">
              <a:latin typeface="Arial" panose="020B0604020202020204" pitchFamily="34" charset="0"/>
              <a:cs typeface="Arial" panose="020B0604020202020204" pitchFamily="34" charset="0"/>
            </a:rPr>
            <a:t>Talent Retention:</a:t>
          </a: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 Increase the rate at which Michigan STEM college graduates find meaningful work in the knowledge economy and ultimately remain in Michigan.</a:t>
          </a:r>
        </a:p>
      </dgm:t>
    </dgm:pt>
    <dgm:pt modelId="{F056A013-4983-4380-938A-1D297F5F82F5}" type="parTrans" cxnId="{19F29411-5506-4862-923D-8456ED78BEEE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95408F-2DF1-4448-A11C-6A0545EE142F}" type="sibTrans" cxnId="{19F29411-5506-4862-923D-8456ED78BEEE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EAA56D-2982-48F9-9074-83B1F9AB1236}">
      <dgm:prSet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n-US" sz="2000" b="1" dirty="0">
              <a:latin typeface="Arial" panose="020B0604020202020204" pitchFamily="34" charset="0"/>
              <a:cs typeface="Arial" panose="020B0604020202020204" pitchFamily="34" charset="0"/>
            </a:rPr>
            <a:t>Cost Savings: </a:t>
          </a: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Support Michigan based companies state-wide by allowing them to take on an intern when they otherwise could not afford to, or to take one more additional intern than they would have without assistance. </a:t>
          </a:r>
        </a:p>
      </dgm:t>
    </dgm:pt>
    <dgm:pt modelId="{B6CD3018-E0A9-4B34-90B6-5947AFA66EE0}" type="parTrans" cxnId="{18BCE9E0-4EB7-47DC-9F23-1825603CACBD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C324A1-130C-4034-A917-4BAC1D85C9B3}" type="sibTrans" cxnId="{18BCE9E0-4EB7-47DC-9F23-1825603CACBD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1C4D37-577E-6349-B7A7-01C7B1EA88A5}">
      <dgm:prSet custT="1"/>
      <dgm:spPr>
        <a:solidFill>
          <a:srgbClr val="96BC33"/>
        </a:solidFill>
      </dgm:spPr>
      <dgm:t>
        <a:bodyPr/>
        <a:lstStyle/>
        <a:p>
          <a:r>
            <a:rPr lang="en-US" sz="2000" b="1" dirty="0">
              <a:latin typeface="Arial" panose="020B0604020202020204" pitchFamily="34" charset="0"/>
              <a:cs typeface="Arial" panose="020B0604020202020204" pitchFamily="34" charset="0"/>
            </a:rPr>
            <a:t>Develop Partnerships: </a:t>
          </a: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Assist SmartZones and supporting organizations in Michigan to create strong ties to their local universities and colleges to gain access to their students interested in pursuing a career in the knowledge economy. </a:t>
          </a:r>
        </a:p>
      </dgm:t>
    </dgm:pt>
    <dgm:pt modelId="{C2DCEAF7-8E67-7744-AF03-02481D50F842}" type="parTrans" cxnId="{24A8E2DB-A201-9B4A-BCED-DF4F2835DEC6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A0B16A-DD66-B04E-B39D-E7BF43E381E1}" type="sibTrans" cxnId="{24A8E2DB-A201-9B4A-BCED-DF4F2835DEC6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228FC7-6DCC-BB46-823E-69E6E27DB193}" type="pres">
      <dgm:prSet presAssocID="{4ACE0ECD-87F0-4187-8774-EFB2CBE95340}" presName="linear" presStyleCnt="0">
        <dgm:presLayoutVars>
          <dgm:animLvl val="lvl"/>
          <dgm:resizeHandles val="exact"/>
        </dgm:presLayoutVars>
      </dgm:prSet>
      <dgm:spPr/>
    </dgm:pt>
    <dgm:pt modelId="{642522C8-8B10-8E4B-AD7F-7AA3A8DABB65}" type="pres">
      <dgm:prSet presAssocID="{01DDF9D2-AD8E-4E81-967F-67226E6C8489}" presName="parentText" presStyleLbl="node1" presStyleIdx="0" presStyleCnt="3" custLinFactY="-15403" custLinFactNeighborY="-100000">
        <dgm:presLayoutVars>
          <dgm:chMax val="0"/>
          <dgm:bulletEnabled val="1"/>
        </dgm:presLayoutVars>
      </dgm:prSet>
      <dgm:spPr/>
    </dgm:pt>
    <dgm:pt modelId="{8A8FF21F-8CD5-494F-8D41-411C38488878}" type="pres">
      <dgm:prSet presAssocID="{BA95408F-2DF1-4448-A11C-6A0545EE142F}" presName="spacer" presStyleCnt="0"/>
      <dgm:spPr/>
    </dgm:pt>
    <dgm:pt modelId="{0C98ABB8-97EA-4246-AA20-07F542B51F51}" type="pres">
      <dgm:prSet presAssocID="{FBEAA56D-2982-48F9-9074-83B1F9AB123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73DE93C-7101-554F-BEF5-8F19C95B48FA}" type="pres">
      <dgm:prSet presAssocID="{00C324A1-130C-4034-A917-4BAC1D85C9B3}" presName="spacer" presStyleCnt="0"/>
      <dgm:spPr/>
    </dgm:pt>
    <dgm:pt modelId="{B768DCFC-705A-5B4C-AE9C-D82FAA266D5C}" type="pres">
      <dgm:prSet presAssocID="{821C4D37-577E-6349-B7A7-01C7B1EA88A5}" presName="parentText" presStyleLbl="node1" presStyleIdx="2" presStyleCnt="3" custLinFactY="5010" custLinFactNeighborY="100000">
        <dgm:presLayoutVars>
          <dgm:chMax val="0"/>
          <dgm:bulletEnabled val="1"/>
        </dgm:presLayoutVars>
      </dgm:prSet>
      <dgm:spPr/>
    </dgm:pt>
  </dgm:ptLst>
  <dgm:cxnLst>
    <dgm:cxn modelId="{19F29411-5506-4862-923D-8456ED78BEEE}" srcId="{4ACE0ECD-87F0-4187-8774-EFB2CBE95340}" destId="{01DDF9D2-AD8E-4E81-967F-67226E6C8489}" srcOrd="0" destOrd="0" parTransId="{F056A013-4983-4380-938A-1D297F5F82F5}" sibTransId="{BA95408F-2DF1-4448-A11C-6A0545EE142F}"/>
    <dgm:cxn modelId="{92BAD51D-A9C6-C646-96DB-D95A41A659E8}" type="presOf" srcId="{01DDF9D2-AD8E-4E81-967F-67226E6C8489}" destId="{642522C8-8B10-8E4B-AD7F-7AA3A8DABB65}" srcOrd="0" destOrd="0" presId="urn:microsoft.com/office/officeart/2005/8/layout/vList2"/>
    <dgm:cxn modelId="{9F4EB829-554E-8E4C-959B-FCA7A388E8DB}" type="presOf" srcId="{4ACE0ECD-87F0-4187-8774-EFB2CBE95340}" destId="{20228FC7-6DCC-BB46-823E-69E6E27DB193}" srcOrd="0" destOrd="0" presId="urn:microsoft.com/office/officeart/2005/8/layout/vList2"/>
    <dgm:cxn modelId="{3E1BF28D-B800-0048-8C3C-7C3659523FF3}" type="presOf" srcId="{821C4D37-577E-6349-B7A7-01C7B1EA88A5}" destId="{B768DCFC-705A-5B4C-AE9C-D82FAA266D5C}" srcOrd="0" destOrd="0" presId="urn:microsoft.com/office/officeart/2005/8/layout/vList2"/>
    <dgm:cxn modelId="{B42EF7C1-D57B-CB4A-908D-551A00937540}" type="presOf" srcId="{FBEAA56D-2982-48F9-9074-83B1F9AB1236}" destId="{0C98ABB8-97EA-4246-AA20-07F542B51F51}" srcOrd="0" destOrd="0" presId="urn:microsoft.com/office/officeart/2005/8/layout/vList2"/>
    <dgm:cxn modelId="{24A8E2DB-A201-9B4A-BCED-DF4F2835DEC6}" srcId="{4ACE0ECD-87F0-4187-8774-EFB2CBE95340}" destId="{821C4D37-577E-6349-B7A7-01C7B1EA88A5}" srcOrd="2" destOrd="0" parTransId="{C2DCEAF7-8E67-7744-AF03-02481D50F842}" sibTransId="{60A0B16A-DD66-B04E-B39D-E7BF43E381E1}"/>
    <dgm:cxn modelId="{18BCE9E0-4EB7-47DC-9F23-1825603CACBD}" srcId="{4ACE0ECD-87F0-4187-8774-EFB2CBE95340}" destId="{FBEAA56D-2982-48F9-9074-83B1F9AB1236}" srcOrd="1" destOrd="0" parTransId="{B6CD3018-E0A9-4B34-90B6-5947AFA66EE0}" sibTransId="{00C324A1-130C-4034-A917-4BAC1D85C9B3}"/>
    <dgm:cxn modelId="{B4A8ACC9-5A29-6445-BC86-C51EBD57A9F3}" type="presParOf" srcId="{20228FC7-6DCC-BB46-823E-69E6E27DB193}" destId="{642522C8-8B10-8E4B-AD7F-7AA3A8DABB65}" srcOrd="0" destOrd="0" presId="urn:microsoft.com/office/officeart/2005/8/layout/vList2"/>
    <dgm:cxn modelId="{FC52492D-142F-7C40-A0BD-4AB49EDAE0D1}" type="presParOf" srcId="{20228FC7-6DCC-BB46-823E-69E6E27DB193}" destId="{8A8FF21F-8CD5-494F-8D41-411C38488878}" srcOrd="1" destOrd="0" presId="urn:microsoft.com/office/officeart/2005/8/layout/vList2"/>
    <dgm:cxn modelId="{C3DDE482-8DD6-4D44-BBC0-D9101784A2F5}" type="presParOf" srcId="{20228FC7-6DCC-BB46-823E-69E6E27DB193}" destId="{0C98ABB8-97EA-4246-AA20-07F542B51F51}" srcOrd="2" destOrd="0" presId="urn:microsoft.com/office/officeart/2005/8/layout/vList2"/>
    <dgm:cxn modelId="{697A1684-9C64-9B44-80EB-A16B8DEB42A8}" type="presParOf" srcId="{20228FC7-6DCC-BB46-823E-69E6E27DB193}" destId="{873DE93C-7101-554F-BEF5-8F19C95B48FA}" srcOrd="3" destOrd="0" presId="urn:microsoft.com/office/officeart/2005/8/layout/vList2"/>
    <dgm:cxn modelId="{BAAF9CDA-7212-DC48-925D-5ACECEDCCCA4}" type="presParOf" srcId="{20228FC7-6DCC-BB46-823E-69E6E27DB193}" destId="{B768DCFC-705A-5B4C-AE9C-D82FAA266D5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57715D-1416-4792-A4CC-FA8F62B12590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AB71755-7BFC-4BC5-B67C-534B5DD9816B}">
      <dgm:prSet custT="1"/>
      <dgm:spPr/>
      <dgm:t>
        <a:bodyPr tIns="274320"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SPARK will engage with entities, </a:t>
          </a:r>
          <a:r>
            <a:rPr lang="en-US" sz="2000" dirty="0" err="1">
              <a:latin typeface="Arial" panose="020B0604020202020204" pitchFamily="34" charset="0"/>
              <a:cs typeface="Arial" panose="020B0604020202020204" pitchFamily="34" charset="0"/>
            </a:rPr>
            <a:t>ie</a:t>
          </a: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. MEDC funded Gateway Representatives (GWR), local Economic Development Organizations, etc. to screen and  endorse companies applying to the program. </a:t>
          </a:r>
        </a:p>
      </dgm:t>
    </dgm:pt>
    <dgm:pt modelId="{DA45155E-9916-4D74-A6A5-C9F7A7CA7B0D}" type="parTrans" cxnId="{1B5DEE13-4654-4837-B4EA-41E18BC05044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91D14F-10B6-4F38-9AF2-EAE04726B1EF}" type="sibTrans" cxnId="{1B5DEE13-4654-4837-B4EA-41E18BC05044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5665B6-BAF4-4D1E-A1EC-8ACEB02102D0}">
      <dgm:prSet custT="1"/>
      <dgm:spPr/>
      <dgm:t>
        <a:bodyPr tIns="274320"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Once the referral is made SPARK can work with either the GWR or whomever the point of contact is at a any support entity, college or university. </a:t>
          </a:r>
        </a:p>
      </dgm:t>
    </dgm:pt>
    <dgm:pt modelId="{84122519-0960-4DAE-989C-20EAE21DC367}" type="parTrans" cxnId="{B77D828E-6E14-4025-AB16-D18E20A7F928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597C37-D1D0-47C2-832F-4725BDC0D632}" type="sibTrans" cxnId="{B77D828E-6E14-4025-AB16-D18E20A7F928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8F51FE-8C9F-4A88-84D6-9F4852C46A64}">
      <dgm:prSet custT="1"/>
      <dgm:spPr/>
      <dgm:t>
        <a:bodyPr tIns="274320"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SPARK will provide materials/webinars to assist </a:t>
          </a:r>
          <a:r>
            <a:rPr lang="en-US" sz="2000" dirty="0" err="1">
              <a:latin typeface="Arial" panose="020B0604020202020204" pitchFamily="34" charset="0"/>
              <a:cs typeface="Arial" panose="020B0604020202020204" pitchFamily="34" charset="0"/>
            </a:rPr>
            <a:t>SmartZones</a:t>
          </a: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 or appropriate entities to support/build relationships with colleges and universities to leverage events to source students and companies to participate in the program. </a:t>
          </a:r>
        </a:p>
      </dgm:t>
    </dgm:pt>
    <dgm:pt modelId="{A63978D5-54BA-4400-BC13-C18416CCF836}" type="parTrans" cxnId="{D61D2A31-6FBE-4667-9DF0-ABCC544CC1CA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AA189C-650E-484B-A8FF-4E854489183F}" type="sibTrans" cxnId="{D61D2A31-6FBE-4667-9DF0-ABCC544CC1CA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E59832-6C91-4D51-931D-67EAD2F4727E}">
      <dgm:prSet custT="1"/>
      <dgm:spPr/>
      <dgm:t>
        <a:bodyPr tIns="274320"/>
        <a:lstStyle/>
        <a:p>
          <a:r>
            <a:rPr lang="en-US" sz="2000" b="1" dirty="0">
              <a:latin typeface="Arial" panose="020B0604020202020204" pitchFamily="34" charset="0"/>
              <a:cs typeface="Arial" panose="020B0604020202020204" pitchFamily="34" charset="0"/>
            </a:rPr>
            <a:t>The larger goal is that the entities will retain the primary relationship with their local client companies and recommend them to the program.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9BC8E3-4646-46FE-9E29-F34409C61391}" type="parTrans" cxnId="{D53C6E2F-B016-45AE-B6B2-16475613C7B0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227A87-C17D-4801-8536-6EDE357CDDF6}" type="sibTrans" cxnId="{D53C6E2F-B016-45AE-B6B2-16475613C7B0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7B336C-5889-D841-9270-3CC24FE3A2BE}" type="pres">
      <dgm:prSet presAssocID="{DA57715D-1416-4792-A4CC-FA8F62B12590}" presName="vert0" presStyleCnt="0">
        <dgm:presLayoutVars>
          <dgm:dir/>
          <dgm:animOne val="branch"/>
          <dgm:animLvl val="lvl"/>
        </dgm:presLayoutVars>
      </dgm:prSet>
      <dgm:spPr/>
    </dgm:pt>
    <dgm:pt modelId="{A0492F80-7C2A-CD46-A658-175D874EF7EE}" type="pres">
      <dgm:prSet presAssocID="{DAB71755-7BFC-4BC5-B67C-534B5DD9816B}" presName="thickLine" presStyleLbl="alignNode1" presStyleIdx="0" presStyleCnt="4"/>
      <dgm:spPr/>
    </dgm:pt>
    <dgm:pt modelId="{D72441B6-F033-8D47-8951-576C356B910F}" type="pres">
      <dgm:prSet presAssocID="{DAB71755-7BFC-4BC5-B67C-534B5DD9816B}" presName="horz1" presStyleCnt="0"/>
      <dgm:spPr/>
    </dgm:pt>
    <dgm:pt modelId="{3D9E6609-4F1D-5A4F-AD3E-DF99BE7B35D9}" type="pres">
      <dgm:prSet presAssocID="{DAB71755-7BFC-4BC5-B67C-534B5DD9816B}" presName="tx1" presStyleLbl="revTx" presStyleIdx="0" presStyleCnt="4"/>
      <dgm:spPr/>
    </dgm:pt>
    <dgm:pt modelId="{18751A0B-F75B-FE4D-8013-DAC67D042443}" type="pres">
      <dgm:prSet presAssocID="{DAB71755-7BFC-4BC5-B67C-534B5DD9816B}" presName="vert1" presStyleCnt="0"/>
      <dgm:spPr/>
    </dgm:pt>
    <dgm:pt modelId="{705DF305-E336-894F-8D2A-281A449724B5}" type="pres">
      <dgm:prSet presAssocID="{B25665B6-BAF4-4D1E-A1EC-8ACEB02102D0}" presName="thickLine" presStyleLbl="alignNode1" presStyleIdx="1" presStyleCnt="4"/>
      <dgm:spPr/>
    </dgm:pt>
    <dgm:pt modelId="{21C03541-67BE-0B42-BA1D-6094AB82F0CF}" type="pres">
      <dgm:prSet presAssocID="{B25665B6-BAF4-4D1E-A1EC-8ACEB02102D0}" presName="horz1" presStyleCnt="0"/>
      <dgm:spPr/>
    </dgm:pt>
    <dgm:pt modelId="{64494E1B-F55E-9B48-B0CA-646C47A581CD}" type="pres">
      <dgm:prSet presAssocID="{B25665B6-BAF4-4D1E-A1EC-8ACEB02102D0}" presName="tx1" presStyleLbl="revTx" presStyleIdx="1" presStyleCnt="4"/>
      <dgm:spPr/>
    </dgm:pt>
    <dgm:pt modelId="{82DF5D07-336F-9046-BBB6-F3A41C391F17}" type="pres">
      <dgm:prSet presAssocID="{B25665B6-BAF4-4D1E-A1EC-8ACEB02102D0}" presName="vert1" presStyleCnt="0"/>
      <dgm:spPr/>
    </dgm:pt>
    <dgm:pt modelId="{59DFC6A0-49B0-FB48-A66F-1460363FEDC5}" type="pres">
      <dgm:prSet presAssocID="{3E8F51FE-8C9F-4A88-84D6-9F4852C46A64}" presName="thickLine" presStyleLbl="alignNode1" presStyleIdx="2" presStyleCnt="4"/>
      <dgm:spPr/>
    </dgm:pt>
    <dgm:pt modelId="{9BFA49CD-3ED1-C740-B1C1-529C8BF74F7E}" type="pres">
      <dgm:prSet presAssocID="{3E8F51FE-8C9F-4A88-84D6-9F4852C46A64}" presName="horz1" presStyleCnt="0"/>
      <dgm:spPr/>
    </dgm:pt>
    <dgm:pt modelId="{702C6A40-44D0-6148-B878-CF78BFD89247}" type="pres">
      <dgm:prSet presAssocID="{3E8F51FE-8C9F-4A88-84D6-9F4852C46A64}" presName="tx1" presStyleLbl="revTx" presStyleIdx="2" presStyleCnt="4" custScaleY="122332"/>
      <dgm:spPr/>
    </dgm:pt>
    <dgm:pt modelId="{44F4D13C-A5A2-0A44-B9BF-8ABDB124015F}" type="pres">
      <dgm:prSet presAssocID="{3E8F51FE-8C9F-4A88-84D6-9F4852C46A64}" presName="vert1" presStyleCnt="0"/>
      <dgm:spPr/>
    </dgm:pt>
    <dgm:pt modelId="{538B10E4-4B32-E244-A3FD-B9D0195ADB1C}" type="pres">
      <dgm:prSet presAssocID="{C7E59832-6C91-4D51-931D-67EAD2F4727E}" presName="thickLine" presStyleLbl="alignNode1" presStyleIdx="3" presStyleCnt="4"/>
      <dgm:spPr/>
    </dgm:pt>
    <dgm:pt modelId="{6AE34EE7-2E6D-6547-BA02-8C8954773E16}" type="pres">
      <dgm:prSet presAssocID="{C7E59832-6C91-4D51-931D-67EAD2F4727E}" presName="horz1" presStyleCnt="0"/>
      <dgm:spPr/>
    </dgm:pt>
    <dgm:pt modelId="{B8DA0A4A-0DBD-ED4F-8019-7E9B3CD23519}" type="pres">
      <dgm:prSet presAssocID="{C7E59832-6C91-4D51-931D-67EAD2F4727E}" presName="tx1" presStyleLbl="revTx" presStyleIdx="3" presStyleCnt="4"/>
      <dgm:spPr/>
    </dgm:pt>
    <dgm:pt modelId="{F017779B-A9ED-BF40-B006-B9DD34A7A229}" type="pres">
      <dgm:prSet presAssocID="{C7E59832-6C91-4D51-931D-67EAD2F4727E}" presName="vert1" presStyleCnt="0"/>
      <dgm:spPr/>
    </dgm:pt>
  </dgm:ptLst>
  <dgm:cxnLst>
    <dgm:cxn modelId="{2B63D502-7221-1F44-AF9A-9985057CE879}" type="presOf" srcId="{DAB71755-7BFC-4BC5-B67C-534B5DD9816B}" destId="{3D9E6609-4F1D-5A4F-AD3E-DF99BE7B35D9}" srcOrd="0" destOrd="0" presId="urn:microsoft.com/office/officeart/2008/layout/LinedList"/>
    <dgm:cxn modelId="{1B5DEE13-4654-4837-B4EA-41E18BC05044}" srcId="{DA57715D-1416-4792-A4CC-FA8F62B12590}" destId="{DAB71755-7BFC-4BC5-B67C-534B5DD9816B}" srcOrd="0" destOrd="0" parTransId="{DA45155E-9916-4D74-A6A5-C9F7A7CA7B0D}" sibTransId="{4B91D14F-10B6-4F38-9AF2-EAE04726B1EF}"/>
    <dgm:cxn modelId="{D53C6E2F-B016-45AE-B6B2-16475613C7B0}" srcId="{DA57715D-1416-4792-A4CC-FA8F62B12590}" destId="{C7E59832-6C91-4D51-931D-67EAD2F4727E}" srcOrd="3" destOrd="0" parTransId="{CE9BC8E3-4646-46FE-9E29-F34409C61391}" sibTransId="{77227A87-C17D-4801-8536-6EDE357CDDF6}"/>
    <dgm:cxn modelId="{D61D2A31-6FBE-4667-9DF0-ABCC544CC1CA}" srcId="{DA57715D-1416-4792-A4CC-FA8F62B12590}" destId="{3E8F51FE-8C9F-4A88-84D6-9F4852C46A64}" srcOrd="2" destOrd="0" parTransId="{A63978D5-54BA-4400-BC13-C18416CCF836}" sibTransId="{4DAA189C-650E-484B-A8FF-4E854489183F}"/>
    <dgm:cxn modelId="{258DCE7F-F0AF-D447-9102-0D1EC4E9D7B9}" type="presOf" srcId="{DA57715D-1416-4792-A4CC-FA8F62B12590}" destId="{F57B336C-5889-D841-9270-3CC24FE3A2BE}" srcOrd="0" destOrd="0" presId="urn:microsoft.com/office/officeart/2008/layout/LinedList"/>
    <dgm:cxn modelId="{B77D828E-6E14-4025-AB16-D18E20A7F928}" srcId="{DA57715D-1416-4792-A4CC-FA8F62B12590}" destId="{B25665B6-BAF4-4D1E-A1EC-8ACEB02102D0}" srcOrd="1" destOrd="0" parTransId="{84122519-0960-4DAE-989C-20EAE21DC367}" sibTransId="{B1597C37-D1D0-47C2-832F-4725BDC0D632}"/>
    <dgm:cxn modelId="{5FCD9AB2-B646-054B-A452-D1B8E663BF35}" type="presOf" srcId="{C7E59832-6C91-4D51-931D-67EAD2F4727E}" destId="{B8DA0A4A-0DBD-ED4F-8019-7E9B3CD23519}" srcOrd="0" destOrd="0" presId="urn:microsoft.com/office/officeart/2008/layout/LinedList"/>
    <dgm:cxn modelId="{649D2CD5-7929-D54D-9DCD-23B6E9F5CDEA}" type="presOf" srcId="{B25665B6-BAF4-4D1E-A1EC-8ACEB02102D0}" destId="{64494E1B-F55E-9B48-B0CA-646C47A581CD}" srcOrd="0" destOrd="0" presId="urn:microsoft.com/office/officeart/2008/layout/LinedList"/>
    <dgm:cxn modelId="{EEA2B4ED-E9F4-304A-B030-017359390BC3}" type="presOf" srcId="{3E8F51FE-8C9F-4A88-84D6-9F4852C46A64}" destId="{702C6A40-44D0-6148-B878-CF78BFD89247}" srcOrd="0" destOrd="0" presId="urn:microsoft.com/office/officeart/2008/layout/LinedList"/>
    <dgm:cxn modelId="{3A4F95F1-5A9E-B14C-AEA7-249E0C86F23A}" type="presParOf" srcId="{F57B336C-5889-D841-9270-3CC24FE3A2BE}" destId="{A0492F80-7C2A-CD46-A658-175D874EF7EE}" srcOrd="0" destOrd="0" presId="urn:microsoft.com/office/officeart/2008/layout/LinedList"/>
    <dgm:cxn modelId="{E102F275-C77B-3E41-9965-BC59A5A8C859}" type="presParOf" srcId="{F57B336C-5889-D841-9270-3CC24FE3A2BE}" destId="{D72441B6-F033-8D47-8951-576C356B910F}" srcOrd="1" destOrd="0" presId="urn:microsoft.com/office/officeart/2008/layout/LinedList"/>
    <dgm:cxn modelId="{2A032D70-09B8-9E44-8FA9-7C5F1EF9FD43}" type="presParOf" srcId="{D72441B6-F033-8D47-8951-576C356B910F}" destId="{3D9E6609-4F1D-5A4F-AD3E-DF99BE7B35D9}" srcOrd="0" destOrd="0" presId="urn:microsoft.com/office/officeart/2008/layout/LinedList"/>
    <dgm:cxn modelId="{B2ADC9C0-9F5F-8A4B-AFAD-9CB28B6D2E27}" type="presParOf" srcId="{D72441B6-F033-8D47-8951-576C356B910F}" destId="{18751A0B-F75B-FE4D-8013-DAC67D042443}" srcOrd="1" destOrd="0" presId="urn:microsoft.com/office/officeart/2008/layout/LinedList"/>
    <dgm:cxn modelId="{D89607DA-A2B3-3A4D-9AF7-ED59899BF4BD}" type="presParOf" srcId="{F57B336C-5889-D841-9270-3CC24FE3A2BE}" destId="{705DF305-E336-894F-8D2A-281A449724B5}" srcOrd="2" destOrd="0" presId="urn:microsoft.com/office/officeart/2008/layout/LinedList"/>
    <dgm:cxn modelId="{9F378310-149D-624D-9E03-E3E39DD940C2}" type="presParOf" srcId="{F57B336C-5889-D841-9270-3CC24FE3A2BE}" destId="{21C03541-67BE-0B42-BA1D-6094AB82F0CF}" srcOrd="3" destOrd="0" presId="urn:microsoft.com/office/officeart/2008/layout/LinedList"/>
    <dgm:cxn modelId="{BFF88BDF-24A1-FB4D-B0C8-F6523DD9DBAF}" type="presParOf" srcId="{21C03541-67BE-0B42-BA1D-6094AB82F0CF}" destId="{64494E1B-F55E-9B48-B0CA-646C47A581CD}" srcOrd="0" destOrd="0" presId="urn:microsoft.com/office/officeart/2008/layout/LinedList"/>
    <dgm:cxn modelId="{F53FA345-A4EC-9140-BC1E-6F1E6AF575C6}" type="presParOf" srcId="{21C03541-67BE-0B42-BA1D-6094AB82F0CF}" destId="{82DF5D07-336F-9046-BBB6-F3A41C391F17}" srcOrd="1" destOrd="0" presId="urn:microsoft.com/office/officeart/2008/layout/LinedList"/>
    <dgm:cxn modelId="{D78F161C-5EA4-7348-AB77-3DAE6978F572}" type="presParOf" srcId="{F57B336C-5889-D841-9270-3CC24FE3A2BE}" destId="{59DFC6A0-49B0-FB48-A66F-1460363FEDC5}" srcOrd="4" destOrd="0" presId="urn:microsoft.com/office/officeart/2008/layout/LinedList"/>
    <dgm:cxn modelId="{F43B5BD8-FED4-114E-92DA-1D78B72E042F}" type="presParOf" srcId="{F57B336C-5889-D841-9270-3CC24FE3A2BE}" destId="{9BFA49CD-3ED1-C740-B1C1-529C8BF74F7E}" srcOrd="5" destOrd="0" presId="urn:microsoft.com/office/officeart/2008/layout/LinedList"/>
    <dgm:cxn modelId="{0B44DA24-CBC0-C540-8144-8C288DFC1CD9}" type="presParOf" srcId="{9BFA49CD-3ED1-C740-B1C1-529C8BF74F7E}" destId="{702C6A40-44D0-6148-B878-CF78BFD89247}" srcOrd="0" destOrd="0" presId="urn:microsoft.com/office/officeart/2008/layout/LinedList"/>
    <dgm:cxn modelId="{AF667C27-FDF8-E148-A240-FCB1FA84906A}" type="presParOf" srcId="{9BFA49CD-3ED1-C740-B1C1-529C8BF74F7E}" destId="{44F4D13C-A5A2-0A44-B9BF-8ABDB124015F}" srcOrd="1" destOrd="0" presId="urn:microsoft.com/office/officeart/2008/layout/LinedList"/>
    <dgm:cxn modelId="{FCB863C8-5F34-EB4F-842F-DF86F4CA4D81}" type="presParOf" srcId="{F57B336C-5889-D841-9270-3CC24FE3A2BE}" destId="{538B10E4-4B32-E244-A3FD-B9D0195ADB1C}" srcOrd="6" destOrd="0" presId="urn:microsoft.com/office/officeart/2008/layout/LinedList"/>
    <dgm:cxn modelId="{CBD7DCB3-2162-5C47-9F18-842DC157DFD4}" type="presParOf" srcId="{F57B336C-5889-D841-9270-3CC24FE3A2BE}" destId="{6AE34EE7-2E6D-6547-BA02-8C8954773E16}" srcOrd="7" destOrd="0" presId="urn:microsoft.com/office/officeart/2008/layout/LinedList"/>
    <dgm:cxn modelId="{719C12F8-FA18-7049-B7EB-968A0CC62927}" type="presParOf" srcId="{6AE34EE7-2E6D-6547-BA02-8C8954773E16}" destId="{B8DA0A4A-0DBD-ED4F-8019-7E9B3CD23519}" srcOrd="0" destOrd="0" presId="urn:microsoft.com/office/officeart/2008/layout/LinedList"/>
    <dgm:cxn modelId="{DE1E3186-4667-E844-8AF8-B33DC761CF51}" type="presParOf" srcId="{6AE34EE7-2E6D-6547-BA02-8C8954773E16}" destId="{F017779B-A9ED-BF40-B006-B9DD34A7A22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1E2B21-51D3-4030-8E0B-6896BDD4FE4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573BDD-773A-4F8D-8222-3098CCD5A8AE}">
      <dgm:prSet custT="1"/>
      <dgm:spPr>
        <a:solidFill>
          <a:srgbClr val="96BC33"/>
        </a:solidFill>
      </dgm:spPr>
      <dgm:t>
        <a:bodyPr/>
        <a:lstStyle/>
        <a:p>
          <a:r>
            <a:rPr lang="en-US" sz="2000" b="1" dirty="0">
              <a:solidFill>
                <a:srgbClr val="004579"/>
              </a:solidFill>
              <a:latin typeface="Arial" panose="020B0604020202020204" pitchFamily="34" charset="0"/>
              <a:cs typeface="Arial" panose="020B0604020202020204" pitchFamily="34" charset="0"/>
            </a:rPr>
            <a:t>Companies:</a:t>
          </a:r>
        </a:p>
      </dgm:t>
    </dgm:pt>
    <dgm:pt modelId="{8A17E7A5-DDED-44DF-BDE0-3DB810EB7E04}" type="parTrans" cxnId="{A8E664CA-A66D-446C-9C62-4986C090C935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BD20E9-C3B7-48A9-BF7A-828D5E9A22A7}" type="sibTrans" cxnId="{A8E664CA-A66D-446C-9C62-4986C090C935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0C4D66-DA3D-4DD5-8080-6C9B716F1CE4}">
      <dgm:prSet custT="1"/>
      <dgm:spPr/>
      <dgm:t>
        <a:bodyPr/>
        <a:lstStyle/>
        <a:p>
          <a:r>
            <a: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Michigan based or strong operational presence</a:t>
          </a:r>
        </a:p>
      </dgm:t>
    </dgm:pt>
    <dgm:pt modelId="{C5C0F36A-4F0E-4E45-9CCE-759093A86AD7}" type="parTrans" cxnId="{404BCFD8-AEFE-4D85-81A9-8991B702AD64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A2842C-1230-48DB-82C8-27835594B6E8}" type="sibTrans" cxnId="{404BCFD8-AEFE-4D85-81A9-8991B702AD64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F42597-1B3E-4E09-834C-4AFC09694A29}">
      <dgm:prSet custT="1"/>
      <dgm:spPr/>
      <dgm:t>
        <a:bodyPr/>
        <a:lstStyle/>
        <a:p>
          <a:r>
            <a: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Legal entity </a:t>
          </a:r>
        </a:p>
      </dgm:t>
    </dgm:pt>
    <dgm:pt modelId="{88A4D15D-B35F-4564-9CA3-04DC79C592A1}" type="parTrans" cxnId="{382854E8-B7AB-47F0-A461-EEA92409AB96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B1E7AE-B37D-4314-9AF5-B682C4D8A35D}" type="sibTrans" cxnId="{382854E8-B7AB-47F0-A461-EEA92409AB96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172D7B-B94A-4431-8001-FC782094FE2A}">
      <dgm:prSet custT="1"/>
      <dgm:spPr/>
      <dgm:t>
        <a:bodyPr/>
        <a:lstStyle/>
        <a:p>
          <a:r>
            <a: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Technology based is preferred, must be a STEM focused job description</a:t>
          </a:r>
        </a:p>
      </dgm:t>
    </dgm:pt>
    <dgm:pt modelId="{316C4CEB-BCD2-4FE7-81B8-4AD8D212D042}" type="parTrans" cxnId="{C70CCEFE-5C65-4AFB-9D66-0B78CB4F5445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4D5E5F-0653-45A1-87C7-8226D74313B6}" type="sibTrans" cxnId="{C70CCEFE-5C65-4AFB-9D66-0B78CB4F5445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7C39F4-C27C-4A16-8627-5639688E3DB1}">
      <dgm:prSet custT="1"/>
      <dgm:spPr/>
      <dgm:t>
        <a:bodyPr/>
        <a:lstStyle/>
        <a:p>
          <a:r>
            <a: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Ability to supervise and provide meaningful career experiences</a:t>
          </a:r>
          <a:br>
            <a: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endParaRPr lang="en-US" sz="16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1064C1-51B2-40B2-A49F-5BE7E616298F}" type="parTrans" cxnId="{8122B401-20A4-4FB6-837D-85BA80EE4FC0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3DA6B6-D9C2-4573-84B0-EFCCDF7039E2}" type="sibTrans" cxnId="{8122B401-20A4-4FB6-837D-85BA80EE4FC0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92D496-B50F-4DE6-9E67-F8A21CF9951A}">
      <dgm:prSet custT="1"/>
      <dgm:spPr/>
      <dgm:t>
        <a:bodyPr/>
        <a:lstStyle/>
        <a:p>
          <a:pPr>
            <a:buNone/>
          </a:pPr>
          <a:r>
            <a: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Scoring criteria:</a:t>
          </a:r>
        </a:p>
      </dgm:t>
    </dgm:pt>
    <dgm:pt modelId="{01DA91E4-81B8-41AD-9E63-D3F9F84B02AA}" type="parTrans" cxnId="{035F211E-52FE-4D7A-9746-CD8736358C42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00E3E0-63EF-4FD7-AD66-3D4D67AE804F}" type="sibTrans" cxnId="{035F211E-52FE-4D7A-9746-CD8736358C42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B64230-E1D2-4FFE-A0BC-B20B6C7C9E3E}">
      <dgm:prSet custT="1"/>
      <dgm:spPr>
        <a:solidFill>
          <a:srgbClr val="96BC33"/>
        </a:solidFill>
      </dgm:spPr>
      <dgm:t>
        <a:bodyPr/>
        <a:lstStyle/>
        <a:p>
          <a:r>
            <a:rPr lang="en-US" sz="2000" b="1" dirty="0">
              <a:solidFill>
                <a:srgbClr val="004579"/>
              </a:solidFill>
              <a:latin typeface="Arial" panose="020B0604020202020204" pitchFamily="34" charset="0"/>
              <a:cs typeface="Arial" panose="020B0604020202020204" pitchFamily="34" charset="0"/>
            </a:rPr>
            <a:t>Students:</a:t>
          </a:r>
        </a:p>
      </dgm:t>
    </dgm:pt>
    <dgm:pt modelId="{7FB948C3-2150-4600-BD41-43FB42021392}" type="parTrans" cxnId="{6B3A261F-22BF-4578-987B-39219702CF06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90B8B5-249A-4BF3-8382-FC10223A251B}" type="sibTrans" cxnId="{6B3A261F-22BF-4578-987B-39219702CF06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1C972F-8B8A-4068-9043-D7ED14B225D0}">
      <dgm:prSet custT="1"/>
      <dgm:spPr/>
      <dgm:t>
        <a:bodyPr/>
        <a:lstStyle/>
        <a:p>
          <a:r>
            <a: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STEM Major or desire to work in a STEM role. CS is ideal.</a:t>
          </a:r>
        </a:p>
      </dgm:t>
    </dgm:pt>
    <dgm:pt modelId="{ACE83DC4-7A87-40D3-97CD-C12D105BE259}" type="parTrans" cxnId="{21930D75-5CE3-4054-A91F-E277916EC059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5CE191-5DE1-4D62-BDBF-4647073CF2F7}" type="sibTrans" cxnId="{21930D75-5CE3-4054-A91F-E277916EC059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5EAE8B-F791-42B5-A532-4257E3A2B7ED}">
      <dgm:prSet custT="1"/>
      <dgm:spPr/>
      <dgm:t>
        <a:bodyPr/>
        <a:lstStyle/>
        <a:p>
          <a:r>
            <a: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Desire to live in MI after graduation.</a:t>
          </a:r>
        </a:p>
      </dgm:t>
    </dgm:pt>
    <dgm:pt modelId="{AF2CD6EE-A9F6-48F7-B27D-B43F13BF1F28}" type="parTrans" cxnId="{061508CF-EDBA-4769-93EA-264D4276D85C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A832DC-CEC7-4B50-81FC-056AC93FD7FF}" type="sibTrans" cxnId="{061508CF-EDBA-4769-93EA-264D4276D85C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F7AA10-900F-4170-A301-0530C9AE262E}">
      <dgm:prSet custT="1"/>
      <dgm:spPr/>
      <dgm:t>
        <a:bodyPr/>
        <a:lstStyle/>
        <a:p>
          <a:r>
            <a: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Attending a MI based College or University is preferred.</a:t>
          </a:r>
        </a:p>
      </dgm:t>
    </dgm:pt>
    <dgm:pt modelId="{2F4EF0EA-1E00-401E-AC40-2FE4CC7929A9}" type="parTrans" cxnId="{D9A5B34F-CD8B-42C7-9748-37B683A5FC29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39076C-6433-4053-B111-C109D21D5873}" type="sibTrans" cxnId="{D9A5B34F-CD8B-42C7-9748-37B683A5FC29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990436-D207-4159-A1A5-818C9A7AFCC9}">
      <dgm:prSet custT="1"/>
      <dgm:spPr/>
      <dgm:t>
        <a:bodyPr/>
        <a:lstStyle/>
        <a:p>
          <a:r>
            <a: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Resume and valid SSN</a:t>
          </a:r>
        </a:p>
      </dgm:t>
    </dgm:pt>
    <dgm:pt modelId="{25B00125-CC0A-42B2-B060-3D1DF8415E15}" type="parTrans" cxnId="{9E2366CB-81D8-4780-B9F9-925A33BAA61C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C1B9C7-2BCD-4055-8229-0767547ACBA6}" type="sibTrans" cxnId="{9E2366CB-81D8-4780-B9F9-925A33BAA61C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2F51AA-C1CA-4EAA-8CD6-ACB907AB630A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8706DF-E494-4E1E-B8C7-5AFF7BB7D6C2}" type="parTrans" cxnId="{75C926F2-EC78-4C1F-9AE3-6069EAEC244F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A01586-B47A-4B8F-8EB7-E4C811BD7501}" type="sibTrans" cxnId="{75C926F2-EC78-4C1F-9AE3-6069EAEC244F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0D93E8-C4EE-4170-9964-2B16E41E4C60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Financial Need</a:t>
          </a:r>
        </a:p>
      </dgm:t>
    </dgm:pt>
    <dgm:pt modelId="{537E0D6F-1866-455C-9FAE-347A5EE5B412}" type="parTrans" cxnId="{962C158F-08D3-407C-B52C-D31BEBE73E92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124B9B-A22C-4066-905B-E152826B8C0D}" type="sibTrans" cxnId="{962C158F-08D3-407C-B52C-D31BEBE73E92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E19EB1-5E5B-4300-82F7-9630FAC6BA4D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Compelling Job Description</a:t>
          </a:r>
        </a:p>
      </dgm:t>
    </dgm:pt>
    <dgm:pt modelId="{EF4DAEC2-3E2C-44B2-B855-E70BFF30BC29}" type="parTrans" cxnId="{1C51CDFF-1390-4843-9E81-00D56036A2FB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7C5D6F-4D58-450A-9E1B-8DA983A96DCC}" type="sibTrans" cxnId="{1C51CDFF-1390-4843-9E81-00D56036A2FB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415247-EB06-4053-B849-08E2DADB7C5E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Experience taking interns and quality of direct supervisor</a:t>
          </a:r>
        </a:p>
      </dgm:t>
    </dgm:pt>
    <dgm:pt modelId="{1C28000A-0345-43EC-ABF7-1F16ED98E06E}" type="parTrans" cxnId="{74C627D2-9D84-4EA7-A5DA-C1E38EE9AED1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8388C3-6C57-4FCB-926E-61735B71BE22}" type="sibTrans" cxnId="{74C627D2-9D84-4EA7-A5DA-C1E38EE9AED1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054351-D000-41C9-87C2-1F9CED72D463}">
      <dgm:prSet custT="1"/>
      <dgm:spPr/>
      <dgm:t>
        <a:bodyPr/>
        <a:lstStyle/>
        <a:p>
          <a:pPr>
            <a:buFont typeface="Wingdings" panose="05000000000000000000" pitchFamily="2" charset="2"/>
            <a:buNone/>
          </a:pP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1B97A2-E95A-4478-A8D0-CA97A301E159}" type="parTrans" cxnId="{D780A877-0147-43E7-8CF1-92B3BD556F45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BD4A39-7C44-41D0-912D-58C3D6B986F6}" type="sibTrans" cxnId="{D780A877-0147-43E7-8CF1-92B3BD556F45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523549-5C52-48D9-ACE4-2D38CD39E8D0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Strength of referring organization</a:t>
          </a:r>
        </a:p>
      </dgm:t>
    </dgm:pt>
    <dgm:pt modelId="{8A54C72A-81FA-4BEA-885B-E257A36BD18F}" type="parTrans" cxnId="{4329B33D-96EF-4D46-8834-83165C02C70E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B8DACB-F100-49EE-850F-738E862FCD8A}" type="sibTrans" cxnId="{4329B33D-96EF-4D46-8834-83165C02C70E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452C7F-BB3D-4E2E-BC1D-D0C208D66BF9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Actively Hiring</a:t>
          </a:r>
        </a:p>
      </dgm:t>
    </dgm:pt>
    <dgm:pt modelId="{6B494AEA-D748-499C-9C81-6553BC3D4F08}" type="parTrans" cxnId="{38DF3F84-41C1-4944-96AA-2613BB14CE40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F15115-1966-4F2F-AC5F-2C361D055C0B}" type="sibTrans" cxnId="{38DF3F84-41C1-4944-96AA-2613BB14CE40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0D56B4-B0AC-43CB-AECD-5C6EF50149EB}">
      <dgm:prSet custT="1"/>
      <dgm:spPr/>
      <dgm:t>
        <a:bodyPr/>
        <a:lstStyle/>
        <a:p>
          <a:endParaRPr lang="en-US" sz="16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B823BD-06C4-4F8B-8F1D-E88D96A08CCF}" type="parTrans" cxnId="{264BAB71-326A-4EAE-BAD5-4C48BF36733A}">
      <dgm:prSet/>
      <dgm:spPr/>
      <dgm:t>
        <a:bodyPr/>
        <a:lstStyle/>
        <a:p>
          <a:endParaRPr lang="en-US"/>
        </a:p>
      </dgm:t>
    </dgm:pt>
    <dgm:pt modelId="{74AB165F-00D9-4DF9-B8BB-9AF2A2474BA1}" type="sibTrans" cxnId="{264BAB71-326A-4EAE-BAD5-4C48BF36733A}">
      <dgm:prSet/>
      <dgm:spPr/>
      <dgm:t>
        <a:bodyPr/>
        <a:lstStyle/>
        <a:p>
          <a:endParaRPr lang="en-US"/>
        </a:p>
      </dgm:t>
    </dgm:pt>
    <dgm:pt modelId="{79729F2A-3CDA-4197-AB9C-CFA2DF608D8A}">
      <dgm:prSet custT="1"/>
      <dgm:spPr/>
      <dgm:t>
        <a:bodyPr/>
        <a:lstStyle/>
        <a:p>
          <a:endParaRPr lang="en-US" sz="16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031B5B-1D7A-43C5-A46B-C3D4737B8456}" type="parTrans" cxnId="{E351E541-32FA-477F-9153-EBAFD40BA831}">
      <dgm:prSet/>
      <dgm:spPr/>
      <dgm:t>
        <a:bodyPr/>
        <a:lstStyle/>
        <a:p>
          <a:endParaRPr lang="en-US"/>
        </a:p>
      </dgm:t>
    </dgm:pt>
    <dgm:pt modelId="{3403F9CA-0039-4E72-A45F-CABDDC8DD4DF}" type="sibTrans" cxnId="{E351E541-32FA-477F-9153-EBAFD40BA831}">
      <dgm:prSet/>
      <dgm:spPr/>
      <dgm:t>
        <a:bodyPr/>
        <a:lstStyle/>
        <a:p>
          <a:endParaRPr lang="en-US"/>
        </a:p>
      </dgm:t>
    </dgm:pt>
    <dgm:pt modelId="{2B6829F0-D896-4F5C-874F-4C290506DBF7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endParaRPr lang="en-US" sz="16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CA1549-B586-4BCD-A30A-5518C655CB5C}" type="parTrans" cxnId="{6DC90291-BAF1-470C-98E6-1D06CF75C9E0}">
      <dgm:prSet/>
      <dgm:spPr/>
      <dgm:t>
        <a:bodyPr/>
        <a:lstStyle/>
        <a:p>
          <a:endParaRPr lang="en-US"/>
        </a:p>
      </dgm:t>
    </dgm:pt>
    <dgm:pt modelId="{E2AD4FAB-694F-4F27-A2DB-C2CF0AEBDE6E}" type="sibTrans" cxnId="{6DC90291-BAF1-470C-98E6-1D06CF75C9E0}">
      <dgm:prSet/>
      <dgm:spPr/>
      <dgm:t>
        <a:bodyPr/>
        <a:lstStyle/>
        <a:p>
          <a:endParaRPr lang="en-US"/>
        </a:p>
      </dgm:t>
    </dgm:pt>
    <dgm:pt modelId="{BE04EB35-AA06-7A46-9424-00E46B5B777D}" type="pres">
      <dgm:prSet presAssocID="{111E2B21-51D3-4030-8E0B-6896BDD4FE48}" presName="linear" presStyleCnt="0">
        <dgm:presLayoutVars>
          <dgm:animLvl val="lvl"/>
          <dgm:resizeHandles val="exact"/>
        </dgm:presLayoutVars>
      </dgm:prSet>
      <dgm:spPr/>
    </dgm:pt>
    <dgm:pt modelId="{0AD6B5CA-5ACC-8E4E-8241-B0DB23EE64FC}" type="pres">
      <dgm:prSet presAssocID="{0F573BDD-773A-4F8D-8222-3098CCD5A8A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745F558-256C-8E49-92C0-1046A71AB7E7}" type="pres">
      <dgm:prSet presAssocID="{0F573BDD-773A-4F8D-8222-3098CCD5A8AE}" presName="childText" presStyleLbl="revTx" presStyleIdx="0" presStyleCnt="2" custAng="0">
        <dgm:presLayoutVars>
          <dgm:bulletEnabled val="1"/>
        </dgm:presLayoutVars>
      </dgm:prSet>
      <dgm:spPr/>
    </dgm:pt>
    <dgm:pt modelId="{7731A576-8A53-8E4A-B8B4-A4DD45FB0C0A}" type="pres">
      <dgm:prSet presAssocID="{2FB64230-E1D2-4FFE-A0BC-B20B6C7C9E3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19F26E3-352D-EC40-A7F0-D527B327019E}" type="pres">
      <dgm:prSet presAssocID="{2FB64230-E1D2-4FFE-A0BC-B20B6C7C9E3E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8122B401-20A4-4FB6-837D-85BA80EE4FC0}" srcId="{0F573BDD-773A-4F8D-8222-3098CCD5A8AE}" destId="{587C39F4-C27C-4A16-8627-5639688E3DB1}" srcOrd="4" destOrd="0" parTransId="{DB1064C1-51B2-40B2-A49F-5BE7E616298F}" sibTransId="{323DA6B6-D9C2-4573-84B0-EFCCDF7039E2}"/>
    <dgm:cxn modelId="{AA85E504-C667-4CCA-A887-BBA617FDC7E1}" type="presOf" srcId="{3C0D56B4-B0AC-43CB-AECD-5C6EF50149EB}" destId="{9745F558-256C-8E49-92C0-1046A71AB7E7}" srcOrd="0" destOrd="0" presId="urn:microsoft.com/office/officeart/2005/8/layout/vList2"/>
    <dgm:cxn modelId="{0D94820A-9913-1B40-9EE1-8280C6B7348D}" type="presOf" srcId="{57F7AA10-900F-4170-A301-0530C9AE262E}" destId="{B19F26E3-352D-EC40-A7F0-D527B327019E}" srcOrd="0" destOrd="3" presId="urn:microsoft.com/office/officeart/2005/8/layout/vList2"/>
    <dgm:cxn modelId="{9C2E471C-91A3-DF4C-AC95-853AFC2E0D20}" type="presOf" srcId="{795EAE8B-F791-42B5-A532-4257E3A2B7ED}" destId="{B19F26E3-352D-EC40-A7F0-D527B327019E}" srcOrd="0" destOrd="2" presId="urn:microsoft.com/office/officeart/2005/8/layout/vList2"/>
    <dgm:cxn modelId="{035F211E-52FE-4D7A-9746-CD8736358C42}" srcId="{0F573BDD-773A-4F8D-8222-3098CCD5A8AE}" destId="{3392D496-B50F-4DE6-9E67-F8A21CF9951A}" srcOrd="5" destOrd="0" parTransId="{01DA91E4-81B8-41AD-9E63-D3F9F84B02AA}" sibTransId="{CD00E3E0-63EF-4FD7-AD66-3D4D67AE804F}"/>
    <dgm:cxn modelId="{6B3A261F-22BF-4578-987B-39219702CF06}" srcId="{111E2B21-51D3-4030-8E0B-6896BDD4FE48}" destId="{2FB64230-E1D2-4FFE-A0BC-B20B6C7C9E3E}" srcOrd="1" destOrd="0" parTransId="{7FB948C3-2150-4600-BD41-43FB42021392}" sibTransId="{2590B8B5-249A-4BF3-8382-FC10223A251B}"/>
    <dgm:cxn modelId="{4CD52722-4AD6-2D40-8BB3-C06A938E4FCB}" type="presOf" srcId="{E4990436-D207-4159-A1A5-818C9A7AFCC9}" destId="{B19F26E3-352D-EC40-A7F0-D527B327019E}" srcOrd="0" destOrd="4" presId="urn:microsoft.com/office/officeart/2005/8/layout/vList2"/>
    <dgm:cxn modelId="{A6DED125-7F68-5E4E-BF2B-BCF67D2ED1B5}" type="presOf" srcId="{587C39F4-C27C-4A16-8627-5639688E3DB1}" destId="{9745F558-256C-8E49-92C0-1046A71AB7E7}" srcOrd="0" destOrd="4" presId="urn:microsoft.com/office/officeart/2005/8/layout/vList2"/>
    <dgm:cxn modelId="{5586EE27-7DD4-4839-A430-94C69DFD10FF}" type="presOf" srcId="{F3E19EB1-5E5B-4300-82F7-9630FAC6BA4D}" destId="{9745F558-256C-8E49-92C0-1046A71AB7E7}" srcOrd="0" destOrd="7" presId="urn:microsoft.com/office/officeart/2005/8/layout/vList2"/>
    <dgm:cxn modelId="{7F04493A-3589-46CC-B17E-BFB814BCE251}" type="presOf" srcId="{380D93E8-C4EE-4170-9964-2B16E41E4C60}" destId="{9745F558-256C-8E49-92C0-1046A71AB7E7}" srcOrd="0" destOrd="6" presId="urn:microsoft.com/office/officeart/2005/8/layout/vList2"/>
    <dgm:cxn modelId="{4329B33D-96EF-4D46-8834-83165C02C70E}" srcId="{3392D496-B50F-4DE6-9E67-F8A21CF9951A}" destId="{E4523549-5C52-48D9-ACE4-2D38CD39E8D0}" srcOrd="3" destOrd="0" parTransId="{8A54C72A-81FA-4BEA-885B-E257A36BD18F}" sibTransId="{B5B8DACB-F100-49EE-850F-738E862FCD8A}"/>
    <dgm:cxn modelId="{A1E2B53D-D71C-D84F-8857-0C151086BE77}" type="presOf" srcId="{3392D496-B50F-4DE6-9E67-F8A21CF9951A}" destId="{9745F558-256C-8E49-92C0-1046A71AB7E7}" srcOrd="0" destOrd="5" presId="urn:microsoft.com/office/officeart/2005/8/layout/vList2"/>
    <dgm:cxn modelId="{E351E541-32FA-477F-9153-EBAFD40BA831}" srcId="{2FB64230-E1D2-4FFE-A0BC-B20B6C7C9E3E}" destId="{79729F2A-3CDA-4197-AB9C-CFA2DF608D8A}" srcOrd="0" destOrd="0" parTransId="{65031B5B-1D7A-43C5-A46B-C3D4737B8456}" sibTransId="{3403F9CA-0039-4E72-A45F-CABDDC8DD4DF}"/>
    <dgm:cxn modelId="{E124A34F-2A94-4C58-BC5E-6BD2E3359CE7}" type="presOf" srcId="{2E2F51AA-C1CA-4EAA-8CD6-ACB907AB630A}" destId="{9745F558-256C-8E49-92C0-1046A71AB7E7}" srcOrd="0" destOrd="13" presId="urn:microsoft.com/office/officeart/2005/8/layout/vList2"/>
    <dgm:cxn modelId="{D9A5B34F-CD8B-42C7-9748-37B683A5FC29}" srcId="{2FB64230-E1D2-4FFE-A0BC-B20B6C7C9E3E}" destId="{57F7AA10-900F-4170-A301-0530C9AE262E}" srcOrd="3" destOrd="0" parTransId="{2F4EF0EA-1E00-401E-AC40-2FE4CC7929A9}" sibTransId="{4939076C-6433-4053-B111-C109D21D5873}"/>
    <dgm:cxn modelId="{A30EA856-65CB-1540-9A2A-BA6B635D0839}" type="presOf" srcId="{0F573BDD-773A-4F8D-8222-3098CCD5A8AE}" destId="{0AD6B5CA-5ACC-8E4E-8241-B0DB23EE64FC}" srcOrd="0" destOrd="0" presId="urn:microsoft.com/office/officeart/2005/8/layout/vList2"/>
    <dgm:cxn modelId="{95A2086E-2DF7-43D2-BFE8-B07FA7270231}" type="presOf" srcId="{2B6829F0-D896-4F5C-874F-4C290506DBF7}" destId="{9745F558-256C-8E49-92C0-1046A71AB7E7}" srcOrd="0" destOrd="11" presId="urn:microsoft.com/office/officeart/2005/8/layout/vList2"/>
    <dgm:cxn modelId="{264BAB71-326A-4EAE-BAD5-4C48BF36733A}" srcId="{0F573BDD-773A-4F8D-8222-3098CCD5A8AE}" destId="{3C0D56B4-B0AC-43CB-AECD-5C6EF50149EB}" srcOrd="0" destOrd="0" parTransId="{B9B823BD-06C4-4F8B-8F1D-E88D96A08CCF}" sibTransId="{74AB165F-00D9-4DF9-B8BB-9AF2A2474BA1}"/>
    <dgm:cxn modelId="{21930D75-5CE3-4054-A91F-E277916EC059}" srcId="{2FB64230-E1D2-4FFE-A0BC-B20B6C7C9E3E}" destId="{0C1C972F-8B8A-4068-9043-D7ED14B225D0}" srcOrd="1" destOrd="0" parTransId="{ACE83DC4-7A87-40D3-97CD-C12D105BE259}" sibTransId="{3A5CE191-5DE1-4D62-BDBF-4647073CF2F7}"/>
    <dgm:cxn modelId="{D780A877-0147-43E7-8CF1-92B3BD556F45}" srcId="{0F573BDD-773A-4F8D-8222-3098CCD5A8AE}" destId="{F6054351-D000-41C9-87C2-1F9CED72D463}" srcOrd="7" destOrd="0" parTransId="{431B97A2-E95A-4478-A8D0-CA97A301E159}" sibTransId="{D8BD4A39-7C44-41D0-912D-58C3D6B986F6}"/>
    <dgm:cxn modelId="{3C6EBD77-44D1-AB47-A2DC-B50ECB1D1A8F}" type="presOf" srcId="{4D0C4D66-DA3D-4DD5-8080-6C9B716F1CE4}" destId="{9745F558-256C-8E49-92C0-1046A71AB7E7}" srcOrd="0" destOrd="1" presId="urn:microsoft.com/office/officeart/2005/8/layout/vList2"/>
    <dgm:cxn modelId="{38DF3F84-41C1-4944-96AA-2613BB14CE40}" srcId="{3392D496-B50F-4DE6-9E67-F8A21CF9951A}" destId="{7E452C7F-BB3D-4E2E-BC1D-D0C208D66BF9}" srcOrd="4" destOrd="0" parTransId="{6B494AEA-D748-499C-9C81-6553BC3D4F08}" sibTransId="{84F15115-1966-4F2F-AC5F-2C361D055C0B}"/>
    <dgm:cxn modelId="{74D60886-521C-3742-91BB-5FFBBDD551A7}" type="presOf" srcId="{49F42597-1B3E-4E09-834C-4AFC09694A29}" destId="{9745F558-256C-8E49-92C0-1046A71AB7E7}" srcOrd="0" destOrd="2" presId="urn:microsoft.com/office/officeart/2005/8/layout/vList2"/>
    <dgm:cxn modelId="{962C158F-08D3-407C-B52C-D31BEBE73E92}" srcId="{3392D496-B50F-4DE6-9E67-F8A21CF9951A}" destId="{380D93E8-C4EE-4170-9964-2B16E41E4C60}" srcOrd="0" destOrd="0" parTransId="{537E0D6F-1866-455C-9FAE-347A5EE5B412}" sibTransId="{E8124B9B-A22C-4066-905B-E152826B8C0D}"/>
    <dgm:cxn modelId="{6DC90291-BAF1-470C-98E6-1D06CF75C9E0}" srcId="{0F573BDD-773A-4F8D-8222-3098CCD5A8AE}" destId="{2B6829F0-D896-4F5C-874F-4C290506DBF7}" srcOrd="6" destOrd="0" parTransId="{BBCA1549-B586-4BCD-A30A-5518C655CB5C}" sibTransId="{E2AD4FAB-694F-4F27-A2DB-C2CF0AEBDE6E}"/>
    <dgm:cxn modelId="{24141794-C58C-5141-BEFB-3AFE39C3C22D}" type="presOf" srcId="{0C1C972F-8B8A-4068-9043-D7ED14B225D0}" destId="{B19F26E3-352D-EC40-A7F0-D527B327019E}" srcOrd="0" destOrd="1" presId="urn:microsoft.com/office/officeart/2005/8/layout/vList2"/>
    <dgm:cxn modelId="{1243E8AB-F44B-49E1-8777-2F05A10DED52}" type="presOf" srcId="{7E452C7F-BB3D-4E2E-BC1D-D0C208D66BF9}" destId="{9745F558-256C-8E49-92C0-1046A71AB7E7}" srcOrd="0" destOrd="10" presId="urn:microsoft.com/office/officeart/2005/8/layout/vList2"/>
    <dgm:cxn modelId="{0805F0C7-7A69-445F-9470-4FE932472195}" type="presOf" srcId="{E4523549-5C52-48D9-ACE4-2D38CD39E8D0}" destId="{9745F558-256C-8E49-92C0-1046A71AB7E7}" srcOrd="0" destOrd="9" presId="urn:microsoft.com/office/officeart/2005/8/layout/vList2"/>
    <dgm:cxn modelId="{7F6B3BC8-0490-4EEB-8270-8F4C0A5431C2}" type="presOf" srcId="{F6054351-D000-41C9-87C2-1F9CED72D463}" destId="{9745F558-256C-8E49-92C0-1046A71AB7E7}" srcOrd="0" destOrd="12" presId="urn:microsoft.com/office/officeart/2005/8/layout/vList2"/>
    <dgm:cxn modelId="{A8E664CA-A66D-446C-9C62-4986C090C935}" srcId="{111E2B21-51D3-4030-8E0B-6896BDD4FE48}" destId="{0F573BDD-773A-4F8D-8222-3098CCD5A8AE}" srcOrd="0" destOrd="0" parTransId="{8A17E7A5-DDED-44DF-BDE0-3DB810EB7E04}" sibTransId="{CABD20E9-C3B7-48A9-BF7A-828D5E9A22A7}"/>
    <dgm:cxn modelId="{9E2366CB-81D8-4780-B9F9-925A33BAA61C}" srcId="{2FB64230-E1D2-4FFE-A0BC-B20B6C7C9E3E}" destId="{E4990436-D207-4159-A1A5-818C9A7AFCC9}" srcOrd="4" destOrd="0" parTransId="{25B00125-CC0A-42B2-B060-3D1DF8415E15}" sibTransId="{72C1B9C7-2BCD-4055-8229-0767547ACBA6}"/>
    <dgm:cxn modelId="{061508CF-EDBA-4769-93EA-264D4276D85C}" srcId="{2FB64230-E1D2-4FFE-A0BC-B20B6C7C9E3E}" destId="{795EAE8B-F791-42B5-A532-4257E3A2B7ED}" srcOrd="2" destOrd="0" parTransId="{AF2CD6EE-A9F6-48F7-B27D-B43F13BF1F28}" sibTransId="{C2A832DC-CEC7-4B50-81FC-056AC93FD7FF}"/>
    <dgm:cxn modelId="{74C627D2-9D84-4EA7-A5DA-C1E38EE9AED1}" srcId="{3392D496-B50F-4DE6-9E67-F8A21CF9951A}" destId="{16415247-EB06-4053-B849-08E2DADB7C5E}" srcOrd="2" destOrd="0" parTransId="{1C28000A-0345-43EC-ABF7-1F16ED98E06E}" sibTransId="{EC8388C3-6C57-4FCB-926E-61735B71BE22}"/>
    <dgm:cxn modelId="{3E6E33D7-D300-DA42-B3BC-0ED4C5E365D1}" type="presOf" srcId="{2FB64230-E1D2-4FFE-A0BC-B20B6C7C9E3E}" destId="{7731A576-8A53-8E4A-B8B4-A4DD45FB0C0A}" srcOrd="0" destOrd="0" presId="urn:microsoft.com/office/officeart/2005/8/layout/vList2"/>
    <dgm:cxn modelId="{C94CAAD7-2920-F646-A32E-8AD91772B32F}" type="presOf" srcId="{D6172D7B-B94A-4431-8001-FC782094FE2A}" destId="{9745F558-256C-8E49-92C0-1046A71AB7E7}" srcOrd="0" destOrd="3" presId="urn:microsoft.com/office/officeart/2005/8/layout/vList2"/>
    <dgm:cxn modelId="{404BCFD8-AEFE-4D85-81A9-8991B702AD64}" srcId="{0F573BDD-773A-4F8D-8222-3098CCD5A8AE}" destId="{4D0C4D66-DA3D-4DD5-8080-6C9B716F1CE4}" srcOrd="1" destOrd="0" parTransId="{C5C0F36A-4F0E-4E45-9CCE-759093A86AD7}" sibTransId="{07A2842C-1230-48DB-82C8-27835594B6E8}"/>
    <dgm:cxn modelId="{A36A3FDA-D464-4CD9-8F12-78E5F47C38CA}" type="presOf" srcId="{79729F2A-3CDA-4197-AB9C-CFA2DF608D8A}" destId="{B19F26E3-352D-EC40-A7F0-D527B327019E}" srcOrd="0" destOrd="0" presId="urn:microsoft.com/office/officeart/2005/8/layout/vList2"/>
    <dgm:cxn modelId="{1FA218DC-FB3A-6B48-95C0-1A9FE0E3509C}" type="presOf" srcId="{111E2B21-51D3-4030-8E0B-6896BDD4FE48}" destId="{BE04EB35-AA06-7A46-9424-00E46B5B777D}" srcOrd="0" destOrd="0" presId="urn:microsoft.com/office/officeart/2005/8/layout/vList2"/>
    <dgm:cxn modelId="{382854E8-B7AB-47F0-A461-EEA92409AB96}" srcId="{0F573BDD-773A-4F8D-8222-3098CCD5A8AE}" destId="{49F42597-1B3E-4E09-834C-4AFC09694A29}" srcOrd="2" destOrd="0" parTransId="{88A4D15D-B35F-4564-9CA3-04DC79C592A1}" sibTransId="{66B1E7AE-B37D-4314-9AF5-B682C4D8A35D}"/>
    <dgm:cxn modelId="{75C926F2-EC78-4C1F-9AE3-6069EAEC244F}" srcId="{F6054351-D000-41C9-87C2-1F9CED72D463}" destId="{2E2F51AA-C1CA-4EAA-8CD6-ACB907AB630A}" srcOrd="0" destOrd="0" parTransId="{348706DF-E494-4E1E-B8C7-5AFF7BB7D6C2}" sibTransId="{B9A01586-B47A-4B8F-8EB7-E4C811BD7501}"/>
    <dgm:cxn modelId="{32992DF7-0A7F-46CD-B436-ADBD98A4A59F}" type="presOf" srcId="{16415247-EB06-4053-B849-08E2DADB7C5E}" destId="{9745F558-256C-8E49-92C0-1046A71AB7E7}" srcOrd="0" destOrd="8" presId="urn:microsoft.com/office/officeart/2005/8/layout/vList2"/>
    <dgm:cxn modelId="{C70CCEFE-5C65-4AFB-9D66-0B78CB4F5445}" srcId="{0F573BDD-773A-4F8D-8222-3098CCD5A8AE}" destId="{D6172D7B-B94A-4431-8001-FC782094FE2A}" srcOrd="3" destOrd="0" parTransId="{316C4CEB-BCD2-4FE7-81B8-4AD8D212D042}" sibTransId="{F34D5E5F-0653-45A1-87C7-8226D74313B6}"/>
    <dgm:cxn modelId="{1C51CDFF-1390-4843-9E81-00D56036A2FB}" srcId="{3392D496-B50F-4DE6-9E67-F8A21CF9951A}" destId="{F3E19EB1-5E5B-4300-82F7-9630FAC6BA4D}" srcOrd="1" destOrd="0" parTransId="{EF4DAEC2-3E2C-44B2-B855-E70BFF30BC29}" sibTransId="{237C5D6F-4D58-450A-9E1B-8DA983A96DCC}"/>
    <dgm:cxn modelId="{4C3F3C9E-22BA-AD4A-8B25-E68DCDDC1299}" type="presParOf" srcId="{BE04EB35-AA06-7A46-9424-00E46B5B777D}" destId="{0AD6B5CA-5ACC-8E4E-8241-B0DB23EE64FC}" srcOrd="0" destOrd="0" presId="urn:microsoft.com/office/officeart/2005/8/layout/vList2"/>
    <dgm:cxn modelId="{F7EFCCAA-6A41-0F4C-BB6D-98E539013584}" type="presParOf" srcId="{BE04EB35-AA06-7A46-9424-00E46B5B777D}" destId="{9745F558-256C-8E49-92C0-1046A71AB7E7}" srcOrd="1" destOrd="0" presId="urn:microsoft.com/office/officeart/2005/8/layout/vList2"/>
    <dgm:cxn modelId="{BEBFF4FB-9AE6-2545-9EF5-3DE785A257AF}" type="presParOf" srcId="{BE04EB35-AA06-7A46-9424-00E46B5B777D}" destId="{7731A576-8A53-8E4A-B8B4-A4DD45FB0C0A}" srcOrd="2" destOrd="0" presId="urn:microsoft.com/office/officeart/2005/8/layout/vList2"/>
    <dgm:cxn modelId="{279175BE-86A2-264F-BE23-CFD66EED8860}" type="presParOf" srcId="{BE04EB35-AA06-7A46-9424-00E46B5B777D}" destId="{B19F26E3-352D-EC40-A7F0-D527B327019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2522C8-8B10-8E4B-AD7F-7AA3A8DABB65}">
      <dsp:nvSpPr>
        <dsp:cNvPr id="0" name=""/>
        <dsp:cNvSpPr/>
      </dsp:nvSpPr>
      <dsp:spPr>
        <a:xfrm>
          <a:off x="0" y="139667"/>
          <a:ext cx="6367912" cy="1625568"/>
        </a:xfrm>
        <a:prstGeom prst="roundRect">
          <a:avLst/>
        </a:prstGeom>
        <a:solidFill>
          <a:srgbClr val="00457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Talent Retention:</a:t>
          </a: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 Increase the rate at which Michigan STEM college graduates find meaningful work in the knowledge economy and ultimately remain in Michigan.</a:t>
          </a:r>
        </a:p>
      </dsp:txBody>
      <dsp:txXfrm>
        <a:off x="79354" y="219021"/>
        <a:ext cx="6209204" cy="1466860"/>
      </dsp:txXfrm>
    </dsp:sp>
    <dsp:sp modelId="{0C98ABB8-97EA-4246-AA20-07F542B51F51}">
      <dsp:nvSpPr>
        <dsp:cNvPr id="0" name=""/>
        <dsp:cNvSpPr/>
      </dsp:nvSpPr>
      <dsp:spPr>
        <a:xfrm>
          <a:off x="0" y="2390022"/>
          <a:ext cx="6367912" cy="1625568"/>
        </a:xfrm>
        <a:prstGeom prst="roundRect">
          <a:avLst/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Cost Savings: </a:t>
          </a: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Support Michigan based companies state-wide by allowing them to take on an intern when they otherwise could not afford to, or to take one more additional intern than they would have without assistance. </a:t>
          </a:r>
        </a:p>
      </dsp:txBody>
      <dsp:txXfrm>
        <a:off x="79354" y="2469376"/>
        <a:ext cx="6209204" cy="1466860"/>
      </dsp:txXfrm>
    </dsp:sp>
    <dsp:sp modelId="{B768DCFC-705A-5B4C-AE9C-D82FAA266D5C}">
      <dsp:nvSpPr>
        <dsp:cNvPr id="0" name=""/>
        <dsp:cNvSpPr/>
      </dsp:nvSpPr>
      <dsp:spPr>
        <a:xfrm>
          <a:off x="0" y="4471431"/>
          <a:ext cx="6367912" cy="1625568"/>
        </a:xfrm>
        <a:prstGeom prst="roundRect">
          <a:avLst/>
        </a:prstGeom>
        <a:solidFill>
          <a:srgbClr val="96BC3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Develop Partnerships: </a:t>
          </a: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Assist SmartZones and supporting organizations in Michigan to create strong ties to their local universities and colleges to gain access to their students interested in pursuing a career in the knowledge economy. </a:t>
          </a:r>
        </a:p>
      </dsp:txBody>
      <dsp:txXfrm>
        <a:off x="79354" y="4550785"/>
        <a:ext cx="6209204" cy="14668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492F80-7C2A-CD46-A658-175D874EF7EE}">
      <dsp:nvSpPr>
        <dsp:cNvPr id="0" name=""/>
        <dsp:cNvSpPr/>
      </dsp:nvSpPr>
      <dsp:spPr>
        <a:xfrm>
          <a:off x="0" y="2817"/>
          <a:ext cx="63679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9E6609-4F1D-5A4F-AD3E-DF99BE7B35D9}">
      <dsp:nvSpPr>
        <dsp:cNvPr id="0" name=""/>
        <dsp:cNvSpPr/>
      </dsp:nvSpPr>
      <dsp:spPr>
        <a:xfrm>
          <a:off x="0" y="2817"/>
          <a:ext cx="6367912" cy="1515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27432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SPARK will engage with entities, </a:t>
          </a:r>
          <a:r>
            <a:rPr lang="en-US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ie</a:t>
          </a: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. MEDC funded Gateway Representatives (GWR), local Economic Development Organizations, etc. to screen and  endorse companies applying to the program. </a:t>
          </a:r>
        </a:p>
      </dsp:txBody>
      <dsp:txXfrm>
        <a:off x="0" y="2817"/>
        <a:ext cx="6367912" cy="1515390"/>
      </dsp:txXfrm>
    </dsp:sp>
    <dsp:sp modelId="{705DF305-E336-894F-8D2A-281A449724B5}">
      <dsp:nvSpPr>
        <dsp:cNvPr id="0" name=""/>
        <dsp:cNvSpPr/>
      </dsp:nvSpPr>
      <dsp:spPr>
        <a:xfrm>
          <a:off x="0" y="1518207"/>
          <a:ext cx="6367912" cy="0"/>
        </a:xfrm>
        <a:prstGeom prst="lin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494E1B-F55E-9B48-B0CA-646C47A581CD}">
      <dsp:nvSpPr>
        <dsp:cNvPr id="0" name=""/>
        <dsp:cNvSpPr/>
      </dsp:nvSpPr>
      <dsp:spPr>
        <a:xfrm>
          <a:off x="0" y="1518207"/>
          <a:ext cx="6367912" cy="1515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27432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Once the referral is made SPARK can work with either the GWR or whomever the point of contact is at a any support entity, college or university. </a:t>
          </a:r>
        </a:p>
      </dsp:txBody>
      <dsp:txXfrm>
        <a:off x="0" y="1518207"/>
        <a:ext cx="6367912" cy="1515390"/>
      </dsp:txXfrm>
    </dsp:sp>
    <dsp:sp modelId="{59DFC6A0-49B0-FB48-A66F-1460363FEDC5}">
      <dsp:nvSpPr>
        <dsp:cNvPr id="0" name=""/>
        <dsp:cNvSpPr/>
      </dsp:nvSpPr>
      <dsp:spPr>
        <a:xfrm>
          <a:off x="0" y="3033598"/>
          <a:ext cx="6367912" cy="0"/>
        </a:xfrm>
        <a:prstGeom prst="lin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2C6A40-44D0-6148-B878-CF78BFD89247}">
      <dsp:nvSpPr>
        <dsp:cNvPr id="0" name=""/>
        <dsp:cNvSpPr/>
      </dsp:nvSpPr>
      <dsp:spPr>
        <a:xfrm>
          <a:off x="0" y="3033598"/>
          <a:ext cx="6361694" cy="18538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27432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SPARK will provide materials/webinars to assist </a:t>
          </a:r>
          <a:r>
            <a:rPr lang="en-US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SmartZones</a:t>
          </a: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 or appropriate entities to support/build relationships with colleges and universities to leverage events to source students and companies to participate in the program. </a:t>
          </a:r>
        </a:p>
      </dsp:txBody>
      <dsp:txXfrm>
        <a:off x="0" y="3033598"/>
        <a:ext cx="6361694" cy="1853807"/>
      </dsp:txXfrm>
    </dsp:sp>
    <dsp:sp modelId="{538B10E4-4B32-E244-A3FD-B9D0195ADB1C}">
      <dsp:nvSpPr>
        <dsp:cNvPr id="0" name=""/>
        <dsp:cNvSpPr/>
      </dsp:nvSpPr>
      <dsp:spPr>
        <a:xfrm>
          <a:off x="0" y="4887405"/>
          <a:ext cx="6367912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DA0A4A-0DBD-ED4F-8019-7E9B3CD23519}">
      <dsp:nvSpPr>
        <dsp:cNvPr id="0" name=""/>
        <dsp:cNvSpPr/>
      </dsp:nvSpPr>
      <dsp:spPr>
        <a:xfrm>
          <a:off x="0" y="4887405"/>
          <a:ext cx="6367912" cy="1515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27432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The larger goal is that the entities will retain the primary relationship with their local client companies and recommend them to the program.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4887405"/>
        <a:ext cx="6367912" cy="15153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6B5CA-5ACC-8E4E-8241-B0DB23EE64FC}">
      <dsp:nvSpPr>
        <dsp:cNvPr id="0" name=""/>
        <dsp:cNvSpPr/>
      </dsp:nvSpPr>
      <dsp:spPr>
        <a:xfrm>
          <a:off x="0" y="4839"/>
          <a:ext cx="11002392" cy="393119"/>
        </a:xfrm>
        <a:prstGeom prst="roundRect">
          <a:avLst/>
        </a:prstGeom>
        <a:solidFill>
          <a:srgbClr val="96BC3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rgbClr val="004579"/>
              </a:solidFill>
              <a:latin typeface="Arial" panose="020B0604020202020204" pitchFamily="34" charset="0"/>
              <a:cs typeface="Arial" panose="020B0604020202020204" pitchFamily="34" charset="0"/>
            </a:rPr>
            <a:t>Companies:</a:t>
          </a:r>
        </a:p>
      </dsp:txBody>
      <dsp:txXfrm>
        <a:off x="19190" y="24029"/>
        <a:ext cx="10964012" cy="354739"/>
      </dsp:txXfrm>
    </dsp:sp>
    <dsp:sp modelId="{9745F558-256C-8E49-92C0-1046A71AB7E7}">
      <dsp:nvSpPr>
        <dsp:cNvPr id="0" name=""/>
        <dsp:cNvSpPr/>
      </dsp:nvSpPr>
      <dsp:spPr>
        <a:xfrm>
          <a:off x="0" y="397959"/>
          <a:ext cx="11002392" cy="31993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9326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6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Michigan based or strong operational presence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Legal entity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Technology based is preferred, must be a STEM focused job description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Ability to supervise and provide meaningful career experiences</a:t>
          </a:r>
          <a:br>
            <a:rPr lang="en-US" sz="16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endParaRPr lang="en-US" sz="16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n-US" sz="16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Scoring criteria: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US" sz="16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Financial Need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US" sz="16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Compelling Job Description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US" sz="16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Experience taking interns and quality of direct supervisor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US" sz="16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Strength of referring organization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US" sz="16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Actively Hiring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Ø"/>
          </a:pPr>
          <a:endParaRPr lang="en-US" sz="16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None/>
          </a:pP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Ø"/>
          </a:pP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97959"/>
        <a:ext cx="11002392" cy="3199388"/>
      </dsp:txXfrm>
    </dsp:sp>
    <dsp:sp modelId="{7731A576-8A53-8E4A-B8B4-A4DD45FB0C0A}">
      <dsp:nvSpPr>
        <dsp:cNvPr id="0" name=""/>
        <dsp:cNvSpPr/>
      </dsp:nvSpPr>
      <dsp:spPr>
        <a:xfrm>
          <a:off x="0" y="3597347"/>
          <a:ext cx="11002392" cy="393119"/>
        </a:xfrm>
        <a:prstGeom prst="roundRect">
          <a:avLst/>
        </a:prstGeom>
        <a:solidFill>
          <a:srgbClr val="96BC3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rgbClr val="004579"/>
              </a:solidFill>
              <a:latin typeface="Arial" panose="020B0604020202020204" pitchFamily="34" charset="0"/>
              <a:cs typeface="Arial" panose="020B0604020202020204" pitchFamily="34" charset="0"/>
            </a:rPr>
            <a:t>Students:</a:t>
          </a:r>
        </a:p>
      </dsp:txBody>
      <dsp:txXfrm>
        <a:off x="19190" y="3616537"/>
        <a:ext cx="10964012" cy="354739"/>
      </dsp:txXfrm>
    </dsp:sp>
    <dsp:sp modelId="{B19F26E3-352D-EC40-A7F0-D527B327019E}">
      <dsp:nvSpPr>
        <dsp:cNvPr id="0" name=""/>
        <dsp:cNvSpPr/>
      </dsp:nvSpPr>
      <dsp:spPr>
        <a:xfrm>
          <a:off x="0" y="3990467"/>
          <a:ext cx="11002392" cy="1078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9326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6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STEM Major or desire to work in a STEM role. CS is ideal.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Desire to live in MI after graduation.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Attending a MI based College or University is preferred.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Resume and valid SSN</a:t>
          </a:r>
        </a:p>
      </dsp:txBody>
      <dsp:txXfrm>
        <a:off x="0" y="3990467"/>
        <a:ext cx="11002392" cy="10780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118D0-B307-45C0-BFC0-C84BB3F78EA9}" type="datetimeFigureOut">
              <a:rPr lang="en-US" smtClean="0"/>
              <a:t>4/29/21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C392A-40A4-47BF-9E0E-4E699218A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3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AC392A-40A4-47BF-9E0E-4E699218AC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754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AC392A-40A4-47BF-9E0E-4E699218AC4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34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2640"/>
              </a:spcBef>
              <a:spcAft>
                <a:spcPts val="0"/>
              </a:spcAft>
            </a:pPr>
            <a:r>
              <a:rPr lang="en-US" sz="1800" cap="all" dirty="0">
                <a:solidFill>
                  <a:srgbClr val="3B3B3B"/>
                </a:solidFill>
                <a:effectLst/>
                <a:latin typeface="UniversLT-Condensed"/>
                <a:ea typeface="Times New Roman" panose="02020603050405020304" pitchFamily="18" charset="0"/>
                <a:cs typeface="Times New Roman" panose="02020603050405020304" pitchFamily="18" charset="0"/>
              </a:rPr>
              <a:t>intern wages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UniversLT-Condensed"/>
                <a:ea typeface="Times New Roman" panose="02020603050405020304" pitchFamily="18" charset="0"/>
                <a:cs typeface="Times New Roman" panose="02020603050405020304" pitchFamily="18" charset="0"/>
              </a:rPr>
              <a:t>Full-time interns: Up to $6000 for a 10-12 week period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UniversLT-Condensed"/>
                <a:ea typeface="Times New Roman" panose="02020603050405020304" pitchFamily="18" charset="0"/>
                <a:cs typeface="Times New Roman" panose="02020603050405020304" pitchFamily="18" charset="0"/>
              </a:rPr>
              <a:t>Part-time interns: Up to $3000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UniversLT-Condensed"/>
                <a:ea typeface="Times New Roman" panose="02020603050405020304" pitchFamily="18" charset="0"/>
                <a:cs typeface="Times New Roman" panose="02020603050405020304" pitchFamily="18" charset="0"/>
              </a:rPr>
              <a:t>Minimum wage/ hour: $15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solidFill>
                  <a:srgbClr val="000000"/>
                </a:solidFill>
                <a:effectLst/>
                <a:latin typeface="UniversLT-Condensed"/>
                <a:ea typeface="Times New Roman" panose="02020603050405020304" pitchFamily="18" charset="0"/>
                <a:cs typeface="Times New Roman" panose="02020603050405020304" pitchFamily="18" charset="0"/>
              </a:rPr>
              <a:t>Companies are welcome to set their own wage above that amount with the understanding that once the match has been exhausted the company is responsible for 100% of the cost.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UniversLT-Condensed"/>
                <a:ea typeface="Times New Roman" panose="02020603050405020304" pitchFamily="18" charset="0"/>
                <a:cs typeface="Times New Roman" panose="02020603050405020304" pitchFamily="18" charset="0"/>
              </a:rPr>
              <a:t>Your organization can apply for multiple internships, but the final number of positions awarded will depend on fund availability.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AC392A-40A4-47BF-9E0E-4E699218AC4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14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AC392A-40A4-47BF-9E0E-4E699218AC4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80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2640"/>
              </a:spcBef>
              <a:spcAft>
                <a:spcPts val="0"/>
              </a:spcAft>
            </a:pPr>
            <a:r>
              <a:rPr lang="en-US" sz="1800" cap="all" dirty="0">
                <a:solidFill>
                  <a:srgbClr val="3B3B3B"/>
                </a:solidFill>
                <a:effectLst/>
                <a:latin typeface="UniversLT-Condensed"/>
                <a:ea typeface="Times New Roman" panose="02020603050405020304" pitchFamily="18" charset="0"/>
                <a:cs typeface="Times New Roman" panose="02020603050405020304" pitchFamily="18" charset="0"/>
              </a:rPr>
              <a:t>SPARK, company responsibilities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UniversLT-Condensed"/>
                <a:ea typeface="Times New Roman" panose="02020603050405020304" pitchFamily="18" charset="0"/>
                <a:cs typeface="Times New Roman" panose="02020603050405020304" pitchFamily="18" charset="0"/>
              </a:rPr>
              <a:t>SPARK will pay up to 50% of the intern’s wages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UniversLT-Condensed"/>
                <a:ea typeface="Times New Roman" panose="02020603050405020304" pitchFamily="18" charset="0"/>
                <a:cs typeface="Times New Roman" panose="02020603050405020304" pitchFamily="18" charset="0"/>
              </a:rPr>
              <a:t>Your company will pay the remaining 50% match directly to Ann Arbor SPARK broken into individual payroll intervals.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UniversLT-Condensed"/>
                <a:ea typeface="Times New Roman" panose="02020603050405020304" pitchFamily="18" charset="0"/>
                <a:cs typeface="Times New Roman" panose="02020603050405020304" pitchFamily="18" charset="0"/>
              </a:rPr>
              <a:t>In addition, companies will be charged 11% of wages to cover FICA, FUTA taxes, and workers compensation associated with direct wages.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AC392A-40A4-47BF-9E0E-4E699218AC4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12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62630-9C60-4F4A-8087-55A876FCF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7988A0-9C68-6446-A797-011EBDC99C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C0C86-9DA3-EC46-91AF-5E6F535AC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CF2C-E30C-4E4A-ABCA-DDB93E62A727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18AC6-E2E4-D143-B74B-ECE076514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B88DA-E875-BA4B-BB35-792C33480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4A6D-0D36-354A-A0F3-179D9764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21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A8274-987D-E242-9C52-00969A47C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7D8F39-C8D5-7C43-85BB-7ED8316E98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03C3F-D5AC-CC4F-A0B4-4B1C39DB0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CF2C-E30C-4E4A-ABCA-DDB93E62A727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12651-A733-DD41-8F1B-2DD08F105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2F0BE-B1BA-BF4A-973D-EC9C7EE4E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4A6D-0D36-354A-A0F3-179D9764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80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E6BDCE-B367-6A41-A5F2-B71D96787E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41F131-6A7B-814E-B85E-602D110711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12A65-CA2C-EC49-8175-19E7DE375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CF2C-E30C-4E4A-ABCA-DDB93E62A727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1106B6-E273-FC48-9C73-E95683A08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B9D5E-1983-0249-B83C-B036C839D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4A6D-0D36-354A-A0F3-179D9764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08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F94AE-91BE-454B-8645-83D1C63A2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C0289-FE17-DE4F-BE6B-8B1154ADD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698D3-3495-A943-A4BE-95236C0F0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CF2C-E30C-4E4A-ABCA-DDB93E62A727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FE21A-BFB0-7949-8316-B56CA3FCE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495B4-C049-F54A-8AB0-293371E5F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4A6D-0D36-354A-A0F3-179D9764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67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0862B-5FC5-E347-948A-966DE7876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EB81E-2BE8-5044-B484-5E34F4DC3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E8311-998B-714C-83AC-3BB11C437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CF2C-E30C-4E4A-ABCA-DDB93E62A727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5A546-E086-5240-8B04-C02504897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ED27C-6355-784F-BE5D-9041F22DA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4A6D-0D36-354A-A0F3-179D9764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620E0-3B73-3249-83F6-85DA923F4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2FD6F-74DE-324A-9A72-50C38CCAC4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069457-A754-CE49-996C-8AA237A66D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6B3A46-18D7-1248-97EC-31A4D980E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CF2C-E30C-4E4A-ABCA-DDB93E62A727}" type="datetimeFigureOut">
              <a:rPr lang="en-US" smtClean="0"/>
              <a:t>4/29/21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0F02E9-8A45-C744-90DE-FEF2536B1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5736D2-B642-7C43-B690-B6C7587FB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4A6D-0D36-354A-A0F3-179D9764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629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AE052-C5A4-9F41-A08C-42FA99A37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E34FF1-E2CF-A34A-8DF7-2F499E769B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CD1208-2141-3C42-A129-FE40F01A9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773C08-9441-4040-9803-85E8FD0353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896372-5C1A-5146-9B17-DCF8B438ED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4B3EAA-A119-754D-B178-A3A34B02F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CF2C-E30C-4E4A-ABCA-DDB93E62A727}" type="datetimeFigureOut">
              <a:rPr lang="en-US" smtClean="0"/>
              <a:t>4/29/21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05CD2A-2AD7-FC42-96F8-8D21B1AF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742373-A3F1-124D-B152-43BD9A401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4A6D-0D36-354A-A0F3-179D9764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12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C113E-462A-224B-A2D7-19679ED46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2A84BB-FDF5-DD4B-8D83-8AB57D8FE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CF2C-E30C-4E4A-ABCA-DDB93E62A727}" type="datetimeFigureOut">
              <a:rPr lang="en-US" smtClean="0"/>
              <a:t>4/29/21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D9FF38-39E2-C74F-BD24-4FA4C955C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8B9BEA-68BE-8340-8569-A448EDE31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4A6D-0D36-354A-A0F3-179D9764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86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529575-DC77-7341-A767-B54AB1F0B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CF2C-E30C-4E4A-ABCA-DDB93E62A727}" type="datetimeFigureOut">
              <a:rPr lang="en-US" smtClean="0"/>
              <a:t>4/29/21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C56CEE-232A-E04E-A38B-6DA22F02E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88481B-DA18-5E4C-A9CB-5B783125E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4A6D-0D36-354A-A0F3-179D9764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5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47842-D6BA-B84B-BD2A-11BADADA0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37C4F-C7C5-E74B-96B7-008E717E4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C84A09-E5E1-3246-BE90-A73F21399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47ECEF-0D27-3F4D-889B-B07E21C96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CF2C-E30C-4E4A-ABCA-DDB93E62A727}" type="datetimeFigureOut">
              <a:rPr lang="en-US" smtClean="0"/>
              <a:t>4/29/21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0B9272-4F4B-4C4F-AAE7-1E21B26ED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337255-79DB-5040-A073-ED683B395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4A6D-0D36-354A-A0F3-179D9764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24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3A606-3BFB-BC44-9983-4942869C3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029F3B-8D66-4A45-8745-99703CF607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B135A-ADCB-B14D-B324-43A1464058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ED953F-C273-5B47-B0D1-C29083FC8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CF2C-E30C-4E4A-ABCA-DDB93E62A727}" type="datetimeFigureOut">
              <a:rPr lang="en-US" smtClean="0"/>
              <a:t>4/29/21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35874-579A-FB44-B74B-EB7DD61CB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B02AA-6926-BD4E-A866-32362DF49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4A6D-0D36-354A-A0F3-179D9764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26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BD90E7-F1F9-D44D-977B-9A79D8FC9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21FF8A-825F-AE4C-9B40-4E57EE1FE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97274-F0D1-6B4B-A182-627176B172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4CF2C-E30C-4E4A-ABCA-DDB93E62A727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7C213-6B0A-DC48-8637-E16729BAD6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0F38D-245D-8B46-8168-670E88E510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84A6D-0D36-354A-A0F3-179D9764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5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7.sv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4.png"/><Relationship Id="rId9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annarborusa.org/entrepreneurial-services/michigan-smartzone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nnarborusa.org/stem-forward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istemforward@annarborusa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959B36B-5B73-4229-8789-A8CF75B0FC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6421" y="1721451"/>
            <a:ext cx="8870623" cy="2045787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9E960EE5-4196-4849-A5FD-84E568E805E6}"/>
              </a:ext>
            </a:extLst>
          </p:cNvPr>
          <p:cNvGrpSpPr/>
          <p:nvPr/>
        </p:nvGrpSpPr>
        <p:grpSpPr>
          <a:xfrm>
            <a:off x="4306721" y="6116897"/>
            <a:ext cx="3578559" cy="427171"/>
            <a:chOff x="6858485" y="5981487"/>
            <a:chExt cx="3578559" cy="427171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E0659D2-1694-4CBD-92CB-8A84D93BDE3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38868" y="5981487"/>
              <a:ext cx="1198176" cy="373943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1E6F32DF-D865-46BB-96F8-F23BC0188A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58485" y="5981487"/>
              <a:ext cx="1993741" cy="4271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4739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6D4BF-8C46-FA49-8FDB-A1303BEC2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7AAE4-AC95-D94C-8A06-28751C6DC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66C7E211-A95F-894F-9A3A-699B18963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: Shape 18">
            <a:extLst>
              <a:ext uri="{FF2B5EF4-FFF2-40B4-BE49-F238E27FC236}">
                <a16:creationId xmlns:a16="http://schemas.microsoft.com/office/drawing/2014/main" id="{1D9C0A87-303E-4A48-9500-8FE564A88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96B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54327E5-35C8-574E-A257-3630C8AEA05E}"/>
              </a:ext>
            </a:extLst>
          </p:cNvPr>
          <p:cNvSpPr txBox="1">
            <a:spLocks/>
          </p:cNvSpPr>
          <p:nvPr/>
        </p:nvSpPr>
        <p:spPr>
          <a:xfrm>
            <a:off x="123585" y="1648930"/>
            <a:ext cx="3920101" cy="4461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It Works</a:t>
            </a:r>
            <a:br>
              <a:rPr lang="en-US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Companies</a:t>
            </a:r>
            <a:endParaRPr lang="en-US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2F8C20-44F0-E747-8DAB-18CE890AC4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373" y="2461111"/>
            <a:ext cx="2945027" cy="677356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DB2439EF-DBD4-AE4B-ACC1-976D5E32BAF5}"/>
              </a:ext>
            </a:extLst>
          </p:cNvPr>
          <p:cNvGrpSpPr>
            <a:grpSpLocks noChangeAspect="1"/>
          </p:cNvGrpSpPr>
          <p:nvPr/>
        </p:nvGrpSpPr>
        <p:grpSpPr>
          <a:xfrm>
            <a:off x="4502647" y="1280160"/>
            <a:ext cx="7353977" cy="4297680"/>
            <a:chOff x="5039221" y="711465"/>
            <a:chExt cx="6929034" cy="4049343"/>
          </a:xfrm>
        </p:grpSpPr>
        <p:sp>
          <p:nvSpPr>
            <p:cNvPr id="9" name="Freeform: Shape 3">
              <a:extLst>
                <a:ext uri="{FF2B5EF4-FFF2-40B4-BE49-F238E27FC236}">
                  <a16:creationId xmlns:a16="http://schemas.microsoft.com/office/drawing/2014/main" id="{CBC5C9C4-F32E-2F48-9C1D-D1206C4F2CD3}"/>
                </a:ext>
              </a:extLst>
            </p:cNvPr>
            <p:cNvSpPr/>
            <p:nvPr/>
          </p:nvSpPr>
          <p:spPr>
            <a:xfrm>
              <a:off x="5039221" y="711465"/>
              <a:ext cx="6881436" cy="836780"/>
            </a:xfrm>
            <a:custGeom>
              <a:avLst/>
              <a:gdLst>
                <a:gd name="connsiteX0" fmla="*/ 0 w 6881436"/>
                <a:gd name="connsiteY0" fmla="*/ 234611 h 1407638"/>
                <a:gd name="connsiteX1" fmla="*/ 234611 w 6881436"/>
                <a:gd name="connsiteY1" fmla="*/ 0 h 1407638"/>
                <a:gd name="connsiteX2" fmla="*/ 6646825 w 6881436"/>
                <a:gd name="connsiteY2" fmla="*/ 0 h 1407638"/>
                <a:gd name="connsiteX3" fmla="*/ 6881436 w 6881436"/>
                <a:gd name="connsiteY3" fmla="*/ 234611 h 1407638"/>
                <a:gd name="connsiteX4" fmla="*/ 6881436 w 6881436"/>
                <a:gd name="connsiteY4" fmla="*/ 1173027 h 1407638"/>
                <a:gd name="connsiteX5" fmla="*/ 6646825 w 6881436"/>
                <a:gd name="connsiteY5" fmla="*/ 1407638 h 1407638"/>
                <a:gd name="connsiteX6" fmla="*/ 234611 w 6881436"/>
                <a:gd name="connsiteY6" fmla="*/ 1407638 h 1407638"/>
                <a:gd name="connsiteX7" fmla="*/ 0 w 6881436"/>
                <a:gd name="connsiteY7" fmla="*/ 1173027 h 1407638"/>
                <a:gd name="connsiteX8" fmla="*/ 0 w 6881436"/>
                <a:gd name="connsiteY8" fmla="*/ 234611 h 140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81436" h="1407638">
                  <a:moveTo>
                    <a:pt x="0" y="234611"/>
                  </a:moveTo>
                  <a:cubicBezTo>
                    <a:pt x="0" y="105039"/>
                    <a:pt x="105039" y="0"/>
                    <a:pt x="234611" y="0"/>
                  </a:cubicBezTo>
                  <a:lnTo>
                    <a:pt x="6646825" y="0"/>
                  </a:lnTo>
                  <a:cubicBezTo>
                    <a:pt x="6776397" y="0"/>
                    <a:pt x="6881436" y="105039"/>
                    <a:pt x="6881436" y="234611"/>
                  </a:cubicBezTo>
                  <a:lnTo>
                    <a:pt x="6881436" y="1173027"/>
                  </a:lnTo>
                  <a:cubicBezTo>
                    <a:pt x="6881436" y="1302599"/>
                    <a:pt x="6776397" y="1407638"/>
                    <a:pt x="6646825" y="1407638"/>
                  </a:cubicBezTo>
                  <a:lnTo>
                    <a:pt x="234611" y="1407638"/>
                  </a:lnTo>
                  <a:cubicBezTo>
                    <a:pt x="105039" y="1407638"/>
                    <a:pt x="0" y="1302599"/>
                    <a:pt x="0" y="1173027"/>
                  </a:cubicBezTo>
                  <a:lnTo>
                    <a:pt x="0" y="234611"/>
                  </a:lnTo>
                  <a:close/>
                </a:path>
              </a:pathLst>
            </a:custGeom>
            <a:solidFill>
              <a:srgbClr val="004579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4915" tIns="144915" rIns="144915" bIns="144915" numCol="1" spcCol="1270" anchor="ctr" anchorCtr="0">
              <a:no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SPARK - Accept/Decline job description (indicate full-time/part-time)</a:t>
              </a:r>
            </a:p>
          </p:txBody>
        </p:sp>
        <p:sp>
          <p:nvSpPr>
            <p:cNvPr id="10" name="Freeform: Shape 5">
              <a:extLst>
                <a:ext uri="{FF2B5EF4-FFF2-40B4-BE49-F238E27FC236}">
                  <a16:creationId xmlns:a16="http://schemas.microsoft.com/office/drawing/2014/main" id="{205EF0F5-214E-8C42-B5AC-DC30040600AB}"/>
                </a:ext>
              </a:extLst>
            </p:cNvPr>
            <p:cNvSpPr/>
            <p:nvPr/>
          </p:nvSpPr>
          <p:spPr>
            <a:xfrm>
              <a:off x="5086490" y="1778750"/>
              <a:ext cx="6881436" cy="842134"/>
            </a:xfrm>
            <a:custGeom>
              <a:avLst/>
              <a:gdLst>
                <a:gd name="connsiteX0" fmla="*/ 0 w 6881436"/>
                <a:gd name="connsiteY0" fmla="*/ 274436 h 1646581"/>
                <a:gd name="connsiteX1" fmla="*/ 274436 w 6881436"/>
                <a:gd name="connsiteY1" fmla="*/ 0 h 1646581"/>
                <a:gd name="connsiteX2" fmla="*/ 6607000 w 6881436"/>
                <a:gd name="connsiteY2" fmla="*/ 0 h 1646581"/>
                <a:gd name="connsiteX3" fmla="*/ 6881436 w 6881436"/>
                <a:gd name="connsiteY3" fmla="*/ 274436 h 1646581"/>
                <a:gd name="connsiteX4" fmla="*/ 6881436 w 6881436"/>
                <a:gd name="connsiteY4" fmla="*/ 1372145 h 1646581"/>
                <a:gd name="connsiteX5" fmla="*/ 6607000 w 6881436"/>
                <a:gd name="connsiteY5" fmla="*/ 1646581 h 1646581"/>
                <a:gd name="connsiteX6" fmla="*/ 274436 w 6881436"/>
                <a:gd name="connsiteY6" fmla="*/ 1646581 h 1646581"/>
                <a:gd name="connsiteX7" fmla="*/ 0 w 6881436"/>
                <a:gd name="connsiteY7" fmla="*/ 1372145 h 1646581"/>
                <a:gd name="connsiteX8" fmla="*/ 0 w 6881436"/>
                <a:gd name="connsiteY8" fmla="*/ 274436 h 1646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81436" h="1646581">
                  <a:moveTo>
                    <a:pt x="0" y="274436"/>
                  </a:moveTo>
                  <a:cubicBezTo>
                    <a:pt x="0" y="122869"/>
                    <a:pt x="122869" y="0"/>
                    <a:pt x="274436" y="0"/>
                  </a:cubicBezTo>
                  <a:lnTo>
                    <a:pt x="6607000" y="0"/>
                  </a:lnTo>
                  <a:cubicBezTo>
                    <a:pt x="6758567" y="0"/>
                    <a:pt x="6881436" y="122869"/>
                    <a:pt x="6881436" y="274436"/>
                  </a:cubicBezTo>
                  <a:lnTo>
                    <a:pt x="6881436" y="1372145"/>
                  </a:lnTo>
                  <a:cubicBezTo>
                    <a:pt x="6881436" y="1523712"/>
                    <a:pt x="6758567" y="1646581"/>
                    <a:pt x="6607000" y="1646581"/>
                  </a:cubicBezTo>
                  <a:lnTo>
                    <a:pt x="274436" y="1646581"/>
                  </a:lnTo>
                  <a:cubicBezTo>
                    <a:pt x="122869" y="1646581"/>
                    <a:pt x="0" y="1523712"/>
                    <a:pt x="0" y="1372145"/>
                  </a:cubicBezTo>
                  <a:lnTo>
                    <a:pt x="0" y="274436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-727682"/>
                <a:satOff val="-41964"/>
                <a:lumOff val="431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6579" tIns="156579" rIns="156579" bIns="156579" numCol="1" spcCol="1270" anchor="ctr" anchorCtr="0">
              <a:no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Company contacts SPARK after intern has accepted an offer</a:t>
              </a:r>
            </a:p>
          </p:txBody>
        </p:sp>
        <p:sp>
          <p:nvSpPr>
            <p:cNvPr id="11" name="Freeform: Shape 6">
              <a:extLst>
                <a:ext uri="{FF2B5EF4-FFF2-40B4-BE49-F238E27FC236}">
                  <a16:creationId xmlns:a16="http://schemas.microsoft.com/office/drawing/2014/main" id="{18A28F95-E4FD-9043-B78F-8A2C23ABE209}"/>
                </a:ext>
              </a:extLst>
            </p:cNvPr>
            <p:cNvSpPr/>
            <p:nvPr/>
          </p:nvSpPr>
          <p:spPr>
            <a:xfrm>
              <a:off x="5086490" y="2851389"/>
              <a:ext cx="6881436" cy="842134"/>
            </a:xfrm>
            <a:custGeom>
              <a:avLst/>
              <a:gdLst>
                <a:gd name="connsiteX0" fmla="*/ 0 w 6881436"/>
                <a:gd name="connsiteY0" fmla="*/ 233879 h 1403246"/>
                <a:gd name="connsiteX1" fmla="*/ 233879 w 6881436"/>
                <a:gd name="connsiteY1" fmla="*/ 0 h 1403246"/>
                <a:gd name="connsiteX2" fmla="*/ 6647557 w 6881436"/>
                <a:gd name="connsiteY2" fmla="*/ 0 h 1403246"/>
                <a:gd name="connsiteX3" fmla="*/ 6881436 w 6881436"/>
                <a:gd name="connsiteY3" fmla="*/ 233879 h 1403246"/>
                <a:gd name="connsiteX4" fmla="*/ 6881436 w 6881436"/>
                <a:gd name="connsiteY4" fmla="*/ 1169367 h 1403246"/>
                <a:gd name="connsiteX5" fmla="*/ 6647557 w 6881436"/>
                <a:gd name="connsiteY5" fmla="*/ 1403246 h 1403246"/>
                <a:gd name="connsiteX6" fmla="*/ 233879 w 6881436"/>
                <a:gd name="connsiteY6" fmla="*/ 1403246 h 1403246"/>
                <a:gd name="connsiteX7" fmla="*/ 0 w 6881436"/>
                <a:gd name="connsiteY7" fmla="*/ 1169367 h 1403246"/>
                <a:gd name="connsiteX8" fmla="*/ 0 w 6881436"/>
                <a:gd name="connsiteY8" fmla="*/ 233879 h 1403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81436" h="1403246">
                  <a:moveTo>
                    <a:pt x="0" y="233879"/>
                  </a:moveTo>
                  <a:cubicBezTo>
                    <a:pt x="0" y="104711"/>
                    <a:pt x="104711" y="0"/>
                    <a:pt x="233879" y="0"/>
                  </a:cubicBezTo>
                  <a:lnTo>
                    <a:pt x="6647557" y="0"/>
                  </a:lnTo>
                  <a:cubicBezTo>
                    <a:pt x="6776725" y="0"/>
                    <a:pt x="6881436" y="104711"/>
                    <a:pt x="6881436" y="233879"/>
                  </a:cubicBezTo>
                  <a:lnTo>
                    <a:pt x="6881436" y="1169367"/>
                  </a:lnTo>
                  <a:cubicBezTo>
                    <a:pt x="6881436" y="1298535"/>
                    <a:pt x="6776725" y="1403246"/>
                    <a:pt x="6647557" y="1403246"/>
                  </a:cubicBezTo>
                  <a:lnTo>
                    <a:pt x="233879" y="1403246"/>
                  </a:lnTo>
                  <a:cubicBezTo>
                    <a:pt x="104711" y="1403246"/>
                    <a:pt x="0" y="1298535"/>
                    <a:pt x="0" y="1169367"/>
                  </a:cubicBezTo>
                  <a:lnTo>
                    <a:pt x="0" y="233879"/>
                  </a:lnTo>
                  <a:close/>
                </a:path>
              </a:pathLst>
            </a:custGeom>
            <a:solidFill>
              <a:srgbClr val="96BC3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-1455363"/>
                <a:satOff val="-83928"/>
                <a:lumOff val="862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4701" tIns="144701" rIns="144701" bIns="144701" numCol="1" spcCol="1270" anchor="ctr" anchorCtr="0">
              <a:no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Remaining information is gathered by SPARK. Agreement is sent for signature (DocuSign) and intern legal documentation (Paychex)</a:t>
              </a:r>
            </a:p>
          </p:txBody>
        </p:sp>
        <p:sp>
          <p:nvSpPr>
            <p:cNvPr id="12" name="Freeform: Shape 24">
              <a:extLst>
                <a:ext uri="{FF2B5EF4-FFF2-40B4-BE49-F238E27FC236}">
                  <a16:creationId xmlns:a16="http://schemas.microsoft.com/office/drawing/2014/main" id="{493CB981-33E4-2247-8E0D-43D7A2A7DC1B}"/>
                </a:ext>
              </a:extLst>
            </p:cNvPr>
            <p:cNvSpPr/>
            <p:nvPr/>
          </p:nvSpPr>
          <p:spPr>
            <a:xfrm>
              <a:off x="5086819" y="3924028"/>
              <a:ext cx="6881436" cy="836780"/>
            </a:xfrm>
            <a:custGeom>
              <a:avLst/>
              <a:gdLst>
                <a:gd name="connsiteX0" fmla="*/ 0 w 6881436"/>
                <a:gd name="connsiteY0" fmla="*/ 234611 h 1407638"/>
                <a:gd name="connsiteX1" fmla="*/ 234611 w 6881436"/>
                <a:gd name="connsiteY1" fmla="*/ 0 h 1407638"/>
                <a:gd name="connsiteX2" fmla="*/ 6646825 w 6881436"/>
                <a:gd name="connsiteY2" fmla="*/ 0 h 1407638"/>
                <a:gd name="connsiteX3" fmla="*/ 6881436 w 6881436"/>
                <a:gd name="connsiteY3" fmla="*/ 234611 h 1407638"/>
                <a:gd name="connsiteX4" fmla="*/ 6881436 w 6881436"/>
                <a:gd name="connsiteY4" fmla="*/ 1173027 h 1407638"/>
                <a:gd name="connsiteX5" fmla="*/ 6646825 w 6881436"/>
                <a:gd name="connsiteY5" fmla="*/ 1407638 h 1407638"/>
                <a:gd name="connsiteX6" fmla="*/ 234611 w 6881436"/>
                <a:gd name="connsiteY6" fmla="*/ 1407638 h 1407638"/>
                <a:gd name="connsiteX7" fmla="*/ 0 w 6881436"/>
                <a:gd name="connsiteY7" fmla="*/ 1173027 h 1407638"/>
                <a:gd name="connsiteX8" fmla="*/ 0 w 6881436"/>
                <a:gd name="connsiteY8" fmla="*/ 234611 h 140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81436" h="1407638">
                  <a:moveTo>
                    <a:pt x="0" y="234611"/>
                  </a:moveTo>
                  <a:cubicBezTo>
                    <a:pt x="0" y="105039"/>
                    <a:pt x="105039" y="0"/>
                    <a:pt x="234611" y="0"/>
                  </a:cubicBezTo>
                  <a:lnTo>
                    <a:pt x="6646825" y="0"/>
                  </a:lnTo>
                  <a:cubicBezTo>
                    <a:pt x="6776397" y="0"/>
                    <a:pt x="6881436" y="105039"/>
                    <a:pt x="6881436" y="234611"/>
                  </a:cubicBezTo>
                  <a:lnTo>
                    <a:pt x="6881436" y="1173027"/>
                  </a:lnTo>
                  <a:cubicBezTo>
                    <a:pt x="6881436" y="1302599"/>
                    <a:pt x="6776397" y="1407638"/>
                    <a:pt x="6646825" y="1407638"/>
                  </a:cubicBezTo>
                  <a:lnTo>
                    <a:pt x="234611" y="1407638"/>
                  </a:lnTo>
                  <a:cubicBezTo>
                    <a:pt x="105039" y="1407638"/>
                    <a:pt x="0" y="1302599"/>
                    <a:pt x="0" y="1173027"/>
                  </a:cubicBezTo>
                  <a:lnTo>
                    <a:pt x="0" y="234611"/>
                  </a:lnTo>
                  <a:close/>
                </a:path>
              </a:pathLst>
            </a:custGeom>
            <a:solidFill>
              <a:srgbClr val="004579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4915" tIns="144915" rIns="144915" bIns="144915" numCol="1" spcCol="1270" anchor="ctr" anchorCtr="0">
              <a:no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Timesheet procedure is administered (bi-monthly)</a:t>
              </a:r>
            </a:p>
            <a:p>
              <a:pPr algn="ctr"/>
              <a:r>
                <a:rPr 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Company matching reimbursement is invoiced (bi-monthly)</a:t>
              </a:r>
            </a:p>
          </p:txBody>
        </p:sp>
        <p:sp>
          <p:nvSpPr>
            <p:cNvPr id="13" name="Arrow: Down 9">
              <a:extLst>
                <a:ext uri="{FF2B5EF4-FFF2-40B4-BE49-F238E27FC236}">
                  <a16:creationId xmlns:a16="http://schemas.microsoft.com/office/drawing/2014/main" id="{C28A0F54-8A29-6745-8EF3-295AED4D3D09}"/>
                </a:ext>
              </a:extLst>
            </p:cNvPr>
            <p:cNvSpPr/>
            <p:nvPr/>
          </p:nvSpPr>
          <p:spPr>
            <a:xfrm>
              <a:off x="5232511" y="1505143"/>
              <a:ext cx="519150" cy="416948"/>
            </a:xfrm>
            <a:prstGeom prst="downArrow">
              <a:avLst/>
            </a:prstGeom>
            <a:solidFill>
              <a:srgbClr val="0045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row: Down 26">
              <a:extLst>
                <a:ext uri="{FF2B5EF4-FFF2-40B4-BE49-F238E27FC236}">
                  <a16:creationId xmlns:a16="http://schemas.microsoft.com/office/drawing/2014/main" id="{152EFB15-0E20-9141-B073-8189919931FF}"/>
                </a:ext>
              </a:extLst>
            </p:cNvPr>
            <p:cNvSpPr/>
            <p:nvPr/>
          </p:nvSpPr>
          <p:spPr>
            <a:xfrm>
              <a:off x="5232511" y="3624395"/>
              <a:ext cx="519150" cy="420414"/>
            </a:xfrm>
            <a:prstGeom prst="downArrow">
              <a:avLst/>
            </a:prstGeom>
            <a:solidFill>
              <a:srgbClr val="96BC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Arrow: Down 28">
              <a:extLst>
                <a:ext uri="{FF2B5EF4-FFF2-40B4-BE49-F238E27FC236}">
                  <a16:creationId xmlns:a16="http://schemas.microsoft.com/office/drawing/2014/main" id="{E022D077-880C-2D4D-ABE7-51CD9361C3CB}"/>
                </a:ext>
              </a:extLst>
            </p:cNvPr>
            <p:cNvSpPr/>
            <p:nvPr/>
          </p:nvSpPr>
          <p:spPr>
            <a:xfrm>
              <a:off x="5232511" y="2563036"/>
              <a:ext cx="519150" cy="420414"/>
            </a:xfrm>
            <a:prstGeom prst="downArrow">
              <a:avLst/>
            </a:prstGeom>
            <a:solidFill>
              <a:srgbClr val="3B38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75897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rgbClr val="0045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Clock outline">
            <a:extLst>
              <a:ext uri="{FF2B5EF4-FFF2-40B4-BE49-F238E27FC236}">
                <a16:creationId xmlns:a16="http://schemas.microsoft.com/office/drawing/2014/main" id="{5F529637-8E5E-4149-8DFD-F24DEF0C91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572086" y="62492"/>
            <a:ext cx="6733015" cy="67330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B2C1075-99A7-6F41-8900-E8E6FA31A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396" y="1869586"/>
            <a:ext cx="3938053" cy="4064628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Timing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rgbClr val="96BC33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CBB01-4206-3449-9783-28626D973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4261" y="1769486"/>
            <a:ext cx="5960882" cy="12532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Although most internships run over the summer, your organization can apply to participate year-round. </a:t>
            </a:r>
          </a:p>
          <a:p>
            <a:pPr marL="0" indent="0">
              <a:buNone/>
            </a:pPr>
            <a:endParaRPr lang="en-US" sz="24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69A55C7-ACFA-4428-9833-8E2A3D4A1C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1910" y="2407916"/>
            <a:ext cx="2945027" cy="677356"/>
          </a:xfrm>
          <a:prstGeom prst="rect">
            <a:avLst/>
          </a:prstGeom>
        </p:spPr>
      </p:pic>
      <p:pic>
        <p:nvPicPr>
          <p:cNvPr id="13" name="Graphic 12" descr="Sun outline">
            <a:extLst>
              <a:ext uri="{FF2B5EF4-FFF2-40B4-BE49-F238E27FC236}">
                <a16:creationId xmlns:a16="http://schemas.microsoft.com/office/drawing/2014/main" id="{B3CDE70D-BF06-4EB3-A402-34107BB764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012413" y="3085272"/>
            <a:ext cx="1661132" cy="1661132"/>
          </a:xfrm>
          <a:prstGeom prst="rect">
            <a:avLst/>
          </a:prstGeom>
        </p:spPr>
      </p:pic>
      <p:pic>
        <p:nvPicPr>
          <p:cNvPr id="16" name="Graphic 15" descr="Snowflake outline">
            <a:extLst>
              <a:ext uri="{FF2B5EF4-FFF2-40B4-BE49-F238E27FC236}">
                <a16:creationId xmlns:a16="http://schemas.microsoft.com/office/drawing/2014/main" id="{0E9D9E23-08F8-4C0F-AA1F-119DA83C273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41986" y="3085272"/>
            <a:ext cx="1661132" cy="1661132"/>
          </a:xfrm>
          <a:prstGeom prst="rect">
            <a:avLst/>
          </a:prstGeom>
        </p:spPr>
      </p:pic>
      <p:pic>
        <p:nvPicPr>
          <p:cNvPr id="18" name="Graphic 17" descr="Partial sun with solid fill">
            <a:extLst>
              <a:ext uri="{FF2B5EF4-FFF2-40B4-BE49-F238E27FC236}">
                <a16:creationId xmlns:a16="http://schemas.microsoft.com/office/drawing/2014/main" id="{77A8A46D-D013-4DCD-B6FF-76CAE3EAEB7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37928" y="3085272"/>
            <a:ext cx="1661132" cy="166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372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BG">
            <a:extLst>
              <a:ext uri="{FF2B5EF4-FFF2-40B4-BE49-F238E27FC236}">
                <a16:creationId xmlns:a16="http://schemas.microsoft.com/office/drawing/2014/main" id="{AB55C546-2B14-46AA-ADBA-190553A276CC}"/>
              </a:ext>
            </a:extLst>
          </p:cNvPr>
          <p:cNvSpPr/>
          <p:nvPr/>
        </p:nvSpPr>
        <p:spPr>
          <a:xfrm>
            <a:off x="106077" y="272374"/>
            <a:ext cx="11979846" cy="24416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E21D2-2467-47B2-9620-203240DD3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5902" y="3467534"/>
            <a:ext cx="8735992" cy="2503249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SPARK will pay 100% of the intern’s wages.</a:t>
            </a:r>
            <a:b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company will repay the 50% match directly to SPARK broken into individual payroll intervals bi-monthly. </a:t>
            </a:r>
            <a:b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addition, companies will be charged 11% of wages to cover FICA, FUTA taxes, and workers compensation associated with direct wages.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E10B67F-A21E-4EC0-AD91-6B4EA2EF71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51" y="762373"/>
            <a:ext cx="6091145" cy="1404770"/>
          </a:xfrm>
          <a:prstGeom prst="rect">
            <a:avLst/>
          </a:prstGeom>
          <a:effectLst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DEA62AF-0CC3-41DA-A909-65B31118BF24}"/>
              </a:ext>
            </a:extLst>
          </p:cNvPr>
          <p:cNvCxnSpPr>
            <a:cxnSpLocks/>
          </p:cNvCxnSpPr>
          <p:nvPr/>
        </p:nvCxnSpPr>
        <p:spPr>
          <a:xfrm>
            <a:off x="7041821" y="1288568"/>
            <a:ext cx="0" cy="1031144"/>
          </a:xfrm>
          <a:prstGeom prst="line">
            <a:avLst/>
          </a:prstGeom>
          <a:ln w="38100">
            <a:solidFill>
              <a:srgbClr val="96B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6B5A0DF-850B-42B4-AB4A-E1096939CDCF}"/>
              </a:ext>
            </a:extLst>
          </p:cNvPr>
          <p:cNvSpPr txBox="1"/>
          <p:nvPr/>
        </p:nvSpPr>
        <p:spPr>
          <a:xfrm>
            <a:off x="7268156" y="1388641"/>
            <a:ext cx="47328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rgbClr val="96BC33"/>
                </a:solidFill>
                <a:latin typeface="Univers LT Std 47 Cn Lt" panose="020B0406020202040204" pitchFamily="34" charset="0"/>
                <a:cs typeface="Arial" panose="020B0604020202020204" pitchFamily="34" charset="0"/>
              </a:rPr>
              <a:t>RESPONSIBILITIES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5DBA44-0264-4DFF-BA5B-6B694CF5A9C3}"/>
              </a:ext>
            </a:extLst>
          </p:cNvPr>
          <p:cNvSpPr txBox="1"/>
          <p:nvPr/>
        </p:nvSpPr>
        <p:spPr>
          <a:xfrm>
            <a:off x="1580106" y="2821745"/>
            <a:ext cx="9031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SPARK’s Responsibilities and Yours</a:t>
            </a:r>
          </a:p>
        </p:txBody>
      </p:sp>
    </p:spTree>
    <p:extLst>
      <p:ext uri="{BB962C8B-B14F-4D97-AF65-F5344CB8AC3E}">
        <p14:creationId xmlns:p14="http://schemas.microsoft.com/office/powerpoint/2010/main" val="501829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BG">
            <a:extLst>
              <a:ext uri="{FF2B5EF4-FFF2-40B4-BE49-F238E27FC236}">
                <a16:creationId xmlns:a16="http://schemas.microsoft.com/office/drawing/2014/main" id="{AB55C546-2B14-46AA-ADBA-190553A276CC}"/>
              </a:ext>
            </a:extLst>
          </p:cNvPr>
          <p:cNvSpPr/>
          <p:nvPr/>
        </p:nvSpPr>
        <p:spPr>
          <a:xfrm>
            <a:off x="106077" y="272374"/>
            <a:ext cx="11979846" cy="24416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E21D2-2467-47B2-9620-203240DD3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9209" y="3183337"/>
            <a:ext cx="8353581" cy="2805896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your local SmartZone representative today to receive a link to an application.</a:t>
            </a:r>
            <a:b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sure who that is?  </a:t>
            </a:r>
            <a:b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your representative using the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SmartZone directory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Entrepreneurial Services page at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AnnArborUSA.org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MIstemforward@annarborusa.org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3D72B12-2285-4375-9604-A19F114460E9}"/>
              </a:ext>
            </a:extLst>
          </p:cNvPr>
          <p:cNvGrpSpPr/>
          <p:nvPr/>
        </p:nvGrpSpPr>
        <p:grpSpPr>
          <a:xfrm>
            <a:off x="608451" y="762373"/>
            <a:ext cx="6480502" cy="1557339"/>
            <a:chOff x="608451" y="762373"/>
            <a:chExt cx="6480502" cy="1557339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E10B67F-A21E-4EC0-AD91-6B4EA2EF71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8451" y="762373"/>
              <a:ext cx="6091145" cy="1404770"/>
            </a:xfrm>
            <a:prstGeom prst="rect">
              <a:avLst/>
            </a:prstGeom>
            <a:effectLst/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DEA62AF-0CC3-41DA-A909-65B31118BF24}"/>
                </a:ext>
              </a:extLst>
            </p:cNvPr>
            <p:cNvCxnSpPr>
              <a:cxnSpLocks/>
            </p:cNvCxnSpPr>
            <p:nvPr/>
          </p:nvCxnSpPr>
          <p:spPr>
            <a:xfrm>
              <a:off x="7088953" y="1288568"/>
              <a:ext cx="0" cy="1031144"/>
            </a:xfrm>
            <a:prstGeom prst="line">
              <a:avLst/>
            </a:prstGeom>
            <a:ln w="38100">
              <a:solidFill>
                <a:srgbClr val="96BC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E6B5A0DF-850B-42B4-AB4A-E1096939CDCF}"/>
              </a:ext>
            </a:extLst>
          </p:cNvPr>
          <p:cNvSpPr txBox="1"/>
          <p:nvPr/>
        </p:nvSpPr>
        <p:spPr>
          <a:xfrm>
            <a:off x="7412027" y="1342475"/>
            <a:ext cx="435082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5400" dirty="0">
                <a:solidFill>
                  <a:srgbClr val="96BC33"/>
                </a:solidFill>
                <a:latin typeface="Univers LT Std 47 Cn Lt" panose="020B0406020202040204" pitchFamily="34" charset="0"/>
                <a:cs typeface="Arial" panose="020B0604020202020204" pitchFamily="34" charset="0"/>
              </a:rPr>
              <a:t>NEXT STEP?</a:t>
            </a:r>
          </a:p>
        </p:txBody>
      </p:sp>
    </p:spTree>
    <p:extLst>
      <p:ext uri="{BB962C8B-B14F-4D97-AF65-F5344CB8AC3E}">
        <p14:creationId xmlns:p14="http://schemas.microsoft.com/office/powerpoint/2010/main" val="2473458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B01B8B-6DA8-024E-88F1-9519EFF0F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2" y="2344954"/>
            <a:ext cx="10363197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8000" b="1" kern="1200" dirty="0">
                <a:solidFill>
                  <a:srgbClr val="00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rgbClr val="96B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88098C8-3398-4E5E-9248-B2285E382F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0428" y="765543"/>
            <a:ext cx="6091145" cy="1404770"/>
          </a:xfrm>
          <a:prstGeom prst="rect">
            <a:avLst/>
          </a:prstGeom>
          <a:effectLst/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55CFE1B-29E6-4172-88BF-04A8A5F0AD2B}"/>
              </a:ext>
            </a:extLst>
          </p:cNvPr>
          <p:cNvSpPr txBox="1"/>
          <p:nvPr/>
        </p:nvSpPr>
        <p:spPr>
          <a:xfrm>
            <a:off x="3047172" y="5630792"/>
            <a:ext cx="60976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00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MIstemforward@annarborusa.org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95924C-6AD8-4C50-B826-28CBE1213989}"/>
              </a:ext>
            </a:extLst>
          </p:cNvPr>
          <p:cNvSpPr txBox="1"/>
          <p:nvPr/>
        </p:nvSpPr>
        <p:spPr>
          <a:xfrm>
            <a:off x="3050428" y="5056041"/>
            <a:ext cx="60976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Questions, Comments, or Concerns?</a:t>
            </a:r>
          </a:p>
        </p:txBody>
      </p:sp>
    </p:spTree>
    <p:extLst>
      <p:ext uri="{BB962C8B-B14F-4D97-AF65-F5344CB8AC3E}">
        <p14:creationId xmlns:p14="http://schemas.microsoft.com/office/powerpoint/2010/main" val="4285577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id="{1D63C574-BFD2-41A1-A567-B0C3CC7FD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3F7A3C7-0737-4E57-B30E-8EEFE638B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4707053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3BE6D516-DFC6-4698-B3F1-5F591C1130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rgbClr val="0045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 hidden="1">
              <a:extLst>
                <a:ext uri="{FF2B5EF4-FFF2-40B4-BE49-F238E27FC236}">
                  <a16:creationId xmlns:a16="http://schemas.microsoft.com/office/drawing/2014/main" id="{C2580FB0-D146-458C-AF1B-8E8BBF6BBA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17890BB-5BB3-4548-8D28-A0F1192E6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546" y="1538582"/>
            <a:ext cx="3799959" cy="2913811"/>
          </a:xfrm>
        </p:spPr>
        <p:txBody>
          <a:bodyPr wrap="square" anchor="t" anchorCtr="0">
            <a:spAutoFit/>
          </a:bodyPr>
          <a:lstStyle/>
          <a:p>
            <a:pPr>
              <a:lnSpc>
                <a:spcPts val="5600"/>
              </a:lnSpc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Scaling to Promote the State of Michigan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56048EC-7448-4C25-8A75-E2D3BBD237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8340330"/>
              </p:ext>
            </p:extLst>
          </p:nvPr>
        </p:nvGraphicFramePr>
        <p:xfrm>
          <a:off x="5319549" y="226193"/>
          <a:ext cx="6367913" cy="6405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5" name="Picture 24">
            <a:extLst>
              <a:ext uri="{FF2B5EF4-FFF2-40B4-BE49-F238E27FC236}">
                <a16:creationId xmlns:a16="http://schemas.microsoft.com/office/drawing/2014/main" id="{FF07C276-7FBF-42BA-94E2-9FA5B56ED08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8882" y="604161"/>
            <a:ext cx="2945027" cy="677356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0685F691-B8B3-43BF-9716-6AFE45E04276}"/>
              </a:ext>
            </a:extLst>
          </p:cNvPr>
          <p:cNvSpPr txBox="1"/>
          <p:nvPr/>
        </p:nvSpPr>
        <p:spPr>
          <a:xfrm>
            <a:off x="453545" y="4499112"/>
            <a:ext cx="379995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New Era of Collaboration</a:t>
            </a:r>
            <a:endParaRPr lang="en-US" sz="44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65D8C98-08C9-4ECA-9C15-239E4DD747BF}"/>
              </a:ext>
            </a:extLst>
          </p:cNvPr>
          <p:cNvCxnSpPr>
            <a:cxnSpLocks/>
          </p:cNvCxnSpPr>
          <p:nvPr/>
        </p:nvCxnSpPr>
        <p:spPr>
          <a:xfrm>
            <a:off x="417725" y="4452393"/>
            <a:ext cx="3835779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8460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id="{1D63C574-BFD2-41A1-A567-B0C3CC7FD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3F7A3C7-0737-4E57-B30E-8EEFE638B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4707053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3BE6D516-DFC6-4698-B3F1-5F591C1130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C2580FB0-D146-458C-AF1B-8E8BBF6BBA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rgbClr val="0045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BC5A089-6799-3447-BDCE-379FA34C6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325" y="1039198"/>
            <a:ext cx="3515244" cy="5340097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Onboarding of Partners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64D6D54-570E-4F83-94AC-DAB3F1B990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9551359"/>
              </p:ext>
            </p:extLst>
          </p:nvPr>
        </p:nvGraphicFramePr>
        <p:xfrm>
          <a:off x="4985886" y="231006"/>
          <a:ext cx="6367913" cy="6405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5" name="Picture 24">
            <a:extLst>
              <a:ext uri="{FF2B5EF4-FFF2-40B4-BE49-F238E27FC236}">
                <a16:creationId xmlns:a16="http://schemas.microsoft.com/office/drawing/2014/main" id="{C8D4D73A-54D2-4814-8F28-BAA5D741528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1848" y="2423908"/>
            <a:ext cx="2945027" cy="677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014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rgbClr val="004579">
              <a:alpha val="6000"/>
            </a:srgb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F8E715-5296-4219-A1CE-219B90F12F83}"/>
              </a:ext>
            </a:extLst>
          </p:cNvPr>
          <p:cNvSpPr/>
          <p:nvPr/>
        </p:nvSpPr>
        <p:spPr>
          <a:xfrm>
            <a:off x="321564" y="320040"/>
            <a:ext cx="2655100" cy="6217920"/>
          </a:xfrm>
          <a:prstGeom prst="rect">
            <a:avLst/>
          </a:prstGeom>
          <a:solidFill>
            <a:srgbClr val="0045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3F4A52-301C-AB41-8F0A-3984611D7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594" y="963876"/>
            <a:ext cx="2258583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Bottom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C05F2-5911-0447-8066-7F8D28165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0694" y="1327715"/>
            <a:ext cx="8391585" cy="4202567"/>
          </a:xfrm>
        </p:spPr>
        <p:txBody>
          <a:bodyPr anchor="t" anchorCtr="0">
            <a:normAutofit/>
          </a:bodyPr>
          <a:lstStyle/>
          <a:p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SPARK will provide a dollar-for-dollar wage match to the participating companies and SPARK will employ the intern. </a:t>
            </a:r>
            <a:b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categories of awards will be made: Full-time and part-time. The maximum award per Intern will be $3,000 or $1,500 respectively. </a:t>
            </a:r>
            <a:b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internships run May-August, therefore a structure that caps expenditures before May (i.e. 25% of the annual budget) with unused funds rolling forward to the summer (50%) and ultimately the fall and winter (remaining 25%).</a:t>
            </a:r>
            <a:b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also implement a cap that would prevent any one entity or region from capturing more than 25% of the overall budget.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6BA889-1D6C-4FA9-8A6B-E90AB43B94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309" y="6028214"/>
            <a:ext cx="2258583" cy="51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88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B01B8B-6DA8-024E-88F1-9519EFF0F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4425" y="3076711"/>
            <a:ext cx="10363197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 dirty="0">
                <a:solidFill>
                  <a:srgbClr val="00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  <a:r>
              <a:rPr lang="en-US" sz="4800" dirty="0">
                <a:solidFill>
                  <a:srgbClr val="00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  <a:r>
              <a:rPr lang="en-US" sz="4800" kern="1200" dirty="0">
                <a:solidFill>
                  <a:srgbClr val="00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Roll Out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rgbClr val="96B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88098C8-3398-4E5E-9248-B2285E382F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0450" y="1987894"/>
            <a:ext cx="6091145" cy="140477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692901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8BE21AA-1414-40AD-9D69-EBCD63EF91F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036" b="1214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6FA9740-1491-41CD-A5CF-A0172E8890D7}"/>
              </a:ext>
            </a:extLst>
          </p:cNvPr>
          <p:cNvSpPr/>
          <p:nvPr/>
        </p:nvSpPr>
        <p:spPr>
          <a:xfrm>
            <a:off x="325271" y="318543"/>
            <a:ext cx="11541457" cy="6308069"/>
          </a:xfrm>
          <a:prstGeom prst="rect">
            <a:avLst/>
          </a:prstGeom>
          <a:solidFill>
            <a:srgbClr val="004579">
              <a:alpha val="83000"/>
            </a:srgbClr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8EFAB9-C578-524C-B0EA-DA5E8BD2F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6055" y="318543"/>
            <a:ext cx="6619811" cy="107619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Eligibility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35A378C-5260-46B0-90DB-C8F980D2A3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1072767"/>
              </p:ext>
            </p:extLst>
          </p:nvPr>
        </p:nvGraphicFramePr>
        <p:xfrm>
          <a:off x="594804" y="1162879"/>
          <a:ext cx="11002392" cy="5073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C32D6129-D0CC-4F15-9FFD-19E5477BFE6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2573" y="358266"/>
            <a:ext cx="2945027" cy="677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006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96B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1F7D32-CD83-484E-BB9C-5DE5BAF65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85" y="1648930"/>
            <a:ext cx="3920101" cy="44611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It Works</a:t>
            </a:r>
            <a:b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5995A-367C-CB40-BAD8-6624D2C1E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395" y="215828"/>
            <a:ext cx="7155724" cy="6955750"/>
          </a:xfrm>
        </p:spPr>
        <p:txBody>
          <a:bodyPr anchor="t" anchorCtr="0">
            <a:spAutoFit/>
          </a:bodyPr>
          <a:lstStyle/>
          <a:p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apply visiting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https://annarborusa.org/stem-forward/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link</a:t>
            </a:r>
            <a:b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 students submit their information to showcase their talent within an industry, interests in location, and availability.</a:t>
            </a:r>
            <a:b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a startup interviews and matches to an intern, they are onboarded via agreements (DocuSign and Paychex) and legal documentation through which SPARK will hire the student as a temporary W-2.</a:t>
            </a:r>
            <a:b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supplies SPARK with an approved timesheet on a bi-monthly basis</a:t>
            </a:r>
            <a:b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SPARK will handle all payroll, tax, and compliance responsibilities. Additionally, the timesheets, approvals, payments to students, and collecting funds from startups. </a:t>
            </a:r>
            <a:b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Companies will be charged 11% of wages to cover FICA, FUTA taxes, and work comp associated with direct wages</a:t>
            </a:r>
          </a:p>
          <a:p>
            <a:pPr marL="0" indent="0">
              <a:buNone/>
            </a:pPr>
            <a:endParaRPr lang="en-US" sz="20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DB80A4-D7F6-40F8-A5D8-8D8F44876F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373" y="2461111"/>
            <a:ext cx="2945027" cy="677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577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96B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1F7D32-CD83-484E-BB9C-5DE5BAF65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621" y="1334605"/>
            <a:ext cx="3920101" cy="44611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 Wages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5995A-367C-CB40-BAD8-6624D2C1E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065" y="1225738"/>
            <a:ext cx="6661971" cy="5359416"/>
          </a:xfrm>
        </p:spPr>
        <p:txBody>
          <a:bodyPr wrap="square" anchor="t" anchorCtr="0">
            <a:sp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Full-time interns: </a:t>
            </a:r>
            <a:br>
              <a:rPr lang="en-US" sz="2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 to $6000 for a 10-12 week period (&gt;32 hours a week)</a:t>
            </a:r>
            <a:b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Part-time interns: </a:t>
            </a:r>
            <a:br>
              <a:rPr lang="en-US" sz="2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 to $3000 (&lt;32 hours a week)</a:t>
            </a:r>
            <a:b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Minimum wage/ hour: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$15 (based on local municipality minimum) (Example – Ann Arbor min. is $15.66)</a:t>
            </a:r>
            <a:b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Companies are welcome to set their own wage above that amount with the understanding that once the match has been exhausted the company is responsible for 100% of the cost.</a:t>
            </a:r>
            <a:br>
              <a:rPr lang="en-US" sz="18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organization can apply for multiple internships, but the final number of positions awarded will depend on fund availability.</a:t>
            </a:r>
          </a:p>
          <a:p>
            <a:pPr marL="0" indent="0">
              <a:buNone/>
            </a:pPr>
            <a:endParaRPr lang="en-US" sz="2000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DB80A4-D7F6-40F8-A5D8-8D8F44876F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373" y="2461111"/>
            <a:ext cx="2945027" cy="677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99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96B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1F7D32-CD83-484E-BB9C-5DE5BAF65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85" y="1648930"/>
            <a:ext cx="3920101" cy="44611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It Works</a:t>
            </a:r>
            <a:b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Companies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DB80A4-D7F6-40F8-A5D8-8D8F44876F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373" y="2461111"/>
            <a:ext cx="2945027" cy="677356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00ACA36F-6938-A748-9237-45689667BFC6}"/>
              </a:ext>
            </a:extLst>
          </p:cNvPr>
          <p:cNvGrpSpPr>
            <a:grpSpLocks noChangeAspect="1"/>
          </p:cNvGrpSpPr>
          <p:nvPr/>
        </p:nvGrpSpPr>
        <p:grpSpPr>
          <a:xfrm>
            <a:off x="4527557" y="719538"/>
            <a:ext cx="7353977" cy="4297680"/>
            <a:chOff x="5039221" y="711465"/>
            <a:chExt cx="6929034" cy="4049343"/>
          </a:xfrm>
        </p:grpSpPr>
        <p:sp>
          <p:nvSpPr>
            <p:cNvPr id="18" name="Freeform: Shape 3">
              <a:extLst>
                <a:ext uri="{FF2B5EF4-FFF2-40B4-BE49-F238E27FC236}">
                  <a16:creationId xmlns:a16="http://schemas.microsoft.com/office/drawing/2014/main" id="{C00B402F-6D41-0D44-A203-A97664A2B67B}"/>
                </a:ext>
              </a:extLst>
            </p:cNvPr>
            <p:cNvSpPr/>
            <p:nvPr/>
          </p:nvSpPr>
          <p:spPr>
            <a:xfrm>
              <a:off x="5039221" y="711465"/>
              <a:ext cx="6881436" cy="836780"/>
            </a:xfrm>
            <a:custGeom>
              <a:avLst/>
              <a:gdLst>
                <a:gd name="connsiteX0" fmla="*/ 0 w 6881436"/>
                <a:gd name="connsiteY0" fmla="*/ 234611 h 1407638"/>
                <a:gd name="connsiteX1" fmla="*/ 234611 w 6881436"/>
                <a:gd name="connsiteY1" fmla="*/ 0 h 1407638"/>
                <a:gd name="connsiteX2" fmla="*/ 6646825 w 6881436"/>
                <a:gd name="connsiteY2" fmla="*/ 0 h 1407638"/>
                <a:gd name="connsiteX3" fmla="*/ 6881436 w 6881436"/>
                <a:gd name="connsiteY3" fmla="*/ 234611 h 1407638"/>
                <a:gd name="connsiteX4" fmla="*/ 6881436 w 6881436"/>
                <a:gd name="connsiteY4" fmla="*/ 1173027 h 1407638"/>
                <a:gd name="connsiteX5" fmla="*/ 6646825 w 6881436"/>
                <a:gd name="connsiteY5" fmla="*/ 1407638 h 1407638"/>
                <a:gd name="connsiteX6" fmla="*/ 234611 w 6881436"/>
                <a:gd name="connsiteY6" fmla="*/ 1407638 h 1407638"/>
                <a:gd name="connsiteX7" fmla="*/ 0 w 6881436"/>
                <a:gd name="connsiteY7" fmla="*/ 1173027 h 1407638"/>
                <a:gd name="connsiteX8" fmla="*/ 0 w 6881436"/>
                <a:gd name="connsiteY8" fmla="*/ 234611 h 140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81436" h="1407638">
                  <a:moveTo>
                    <a:pt x="0" y="234611"/>
                  </a:moveTo>
                  <a:cubicBezTo>
                    <a:pt x="0" y="105039"/>
                    <a:pt x="105039" y="0"/>
                    <a:pt x="234611" y="0"/>
                  </a:cubicBezTo>
                  <a:lnTo>
                    <a:pt x="6646825" y="0"/>
                  </a:lnTo>
                  <a:cubicBezTo>
                    <a:pt x="6776397" y="0"/>
                    <a:pt x="6881436" y="105039"/>
                    <a:pt x="6881436" y="234611"/>
                  </a:cubicBezTo>
                  <a:lnTo>
                    <a:pt x="6881436" y="1173027"/>
                  </a:lnTo>
                  <a:cubicBezTo>
                    <a:pt x="6881436" y="1302599"/>
                    <a:pt x="6776397" y="1407638"/>
                    <a:pt x="6646825" y="1407638"/>
                  </a:cubicBezTo>
                  <a:lnTo>
                    <a:pt x="234611" y="1407638"/>
                  </a:lnTo>
                  <a:cubicBezTo>
                    <a:pt x="105039" y="1407638"/>
                    <a:pt x="0" y="1302599"/>
                    <a:pt x="0" y="1173027"/>
                  </a:cubicBezTo>
                  <a:lnTo>
                    <a:pt x="0" y="234611"/>
                  </a:lnTo>
                  <a:close/>
                </a:path>
              </a:pathLst>
            </a:custGeom>
            <a:solidFill>
              <a:srgbClr val="004579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4915" tIns="144915" rIns="144915" bIns="144915" numCol="1" spcCol="1270" anchor="ctr" anchorCtr="0">
              <a:no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Companies are provided a </a:t>
              </a:r>
              <a:r>
                <a:rPr lang="en-US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TrueJob</a:t>
              </a:r>
              <a:r>
                <a:rPr 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submission link from your partner organization (SmartZone, EDO, SBDC, SPARK, etc.)</a:t>
              </a:r>
            </a:p>
          </p:txBody>
        </p:sp>
        <p:sp>
          <p:nvSpPr>
            <p:cNvPr id="20" name="Freeform: Shape 5">
              <a:extLst>
                <a:ext uri="{FF2B5EF4-FFF2-40B4-BE49-F238E27FC236}">
                  <a16:creationId xmlns:a16="http://schemas.microsoft.com/office/drawing/2014/main" id="{26D10DB5-4993-F34C-9B7D-8342C1D238F9}"/>
                </a:ext>
              </a:extLst>
            </p:cNvPr>
            <p:cNvSpPr/>
            <p:nvPr/>
          </p:nvSpPr>
          <p:spPr>
            <a:xfrm>
              <a:off x="5086490" y="1778750"/>
              <a:ext cx="6881436" cy="842134"/>
            </a:xfrm>
            <a:custGeom>
              <a:avLst/>
              <a:gdLst>
                <a:gd name="connsiteX0" fmla="*/ 0 w 6881436"/>
                <a:gd name="connsiteY0" fmla="*/ 274436 h 1646581"/>
                <a:gd name="connsiteX1" fmla="*/ 274436 w 6881436"/>
                <a:gd name="connsiteY1" fmla="*/ 0 h 1646581"/>
                <a:gd name="connsiteX2" fmla="*/ 6607000 w 6881436"/>
                <a:gd name="connsiteY2" fmla="*/ 0 h 1646581"/>
                <a:gd name="connsiteX3" fmla="*/ 6881436 w 6881436"/>
                <a:gd name="connsiteY3" fmla="*/ 274436 h 1646581"/>
                <a:gd name="connsiteX4" fmla="*/ 6881436 w 6881436"/>
                <a:gd name="connsiteY4" fmla="*/ 1372145 h 1646581"/>
                <a:gd name="connsiteX5" fmla="*/ 6607000 w 6881436"/>
                <a:gd name="connsiteY5" fmla="*/ 1646581 h 1646581"/>
                <a:gd name="connsiteX6" fmla="*/ 274436 w 6881436"/>
                <a:gd name="connsiteY6" fmla="*/ 1646581 h 1646581"/>
                <a:gd name="connsiteX7" fmla="*/ 0 w 6881436"/>
                <a:gd name="connsiteY7" fmla="*/ 1372145 h 1646581"/>
                <a:gd name="connsiteX8" fmla="*/ 0 w 6881436"/>
                <a:gd name="connsiteY8" fmla="*/ 274436 h 1646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81436" h="1646581">
                  <a:moveTo>
                    <a:pt x="0" y="274436"/>
                  </a:moveTo>
                  <a:cubicBezTo>
                    <a:pt x="0" y="122869"/>
                    <a:pt x="122869" y="0"/>
                    <a:pt x="274436" y="0"/>
                  </a:cubicBezTo>
                  <a:lnTo>
                    <a:pt x="6607000" y="0"/>
                  </a:lnTo>
                  <a:cubicBezTo>
                    <a:pt x="6758567" y="0"/>
                    <a:pt x="6881436" y="122869"/>
                    <a:pt x="6881436" y="274436"/>
                  </a:cubicBezTo>
                  <a:lnTo>
                    <a:pt x="6881436" y="1372145"/>
                  </a:lnTo>
                  <a:cubicBezTo>
                    <a:pt x="6881436" y="1523712"/>
                    <a:pt x="6758567" y="1646581"/>
                    <a:pt x="6607000" y="1646581"/>
                  </a:cubicBezTo>
                  <a:lnTo>
                    <a:pt x="274436" y="1646581"/>
                  </a:lnTo>
                  <a:cubicBezTo>
                    <a:pt x="122869" y="1646581"/>
                    <a:pt x="0" y="1523712"/>
                    <a:pt x="0" y="1372145"/>
                  </a:cubicBezTo>
                  <a:lnTo>
                    <a:pt x="0" y="274436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-727682"/>
                <a:satOff val="-41964"/>
                <a:lumOff val="431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6579" tIns="156579" rIns="156579" bIns="156579" numCol="1" spcCol="1270" anchor="ctr" anchorCtr="0">
              <a:no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Part 1 – Fill out company information in </a:t>
              </a:r>
              <a:r>
                <a:rPr lang="en-US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TrueJob</a:t>
              </a:r>
              <a:endPara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reeform: Shape 6">
              <a:extLst>
                <a:ext uri="{FF2B5EF4-FFF2-40B4-BE49-F238E27FC236}">
                  <a16:creationId xmlns:a16="http://schemas.microsoft.com/office/drawing/2014/main" id="{E6039D37-008F-F043-9E8B-7C0279196762}"/>
                </a:ext>
              </a:extLst>
            </p:cNvPr>
            <p:cNvSpPr/>
            <p:nvPr/>
          </p:nvSpPr>
          <p:spPr>
            <a:xfrm>
              <a:off x="5086490" y="2851389"/>
              <a:ext cx="6881436" cy="842134"/>
            </a:xfrm>
            <a:custGeom>
              <a:avLst/>
              <a:gdLst>
                <a:gd name="connsiteX0" fmla="*/ 0 w 6881436"/>
                <a:gd name="connsiteY0" fmla="*/ 233879 h 1403246"/>
                <a:gd name="connsiteX1" fmla="*/ 233879 w 6881436"/>
                <a:gd name="connsiteY1" fmla="*/ 0 h 1403246"/>
                <a:gd name="connsiteX2" fmla="*/ 6647557 w 6881436"/>
                <a:gd name="connsiteY2" fmla="*/ 0 h 1403246"/>
                <a:gd name="connsiteX3" fmla="*/ 6881436 w 6881436"/>
                <a:gd name="connsiteY3" fmla="*/ 233879 h 1403246"/>
                <a:gd name="connsiteX4" fmla="*/ 6881436 w 6881436"/>
                <a:gd name="connsiteY4" fmla="*/ 1169367 h 1403246"/>
                <a:gd name="connsiteX5" fmla="*/ 6647557 w 6881436"/>
                <a:gd name="connsiteY5" fmla="*/ 1403246 h 1403246"/>
                <a:gd name="connsiteX6" fmla="*/ 233879 w 6881436"/>
                <a:gd name="connsiteY6" fmla="*/ 1403246 h 1403246"/>
                <a:gd name="connsiteX7" fmla="*/ 0 w 6881436"/>
                <a:gd name="connsiteY7" fmla="*/ 1169367 h 1403246"/>
                <a:gd name="connsiteX8" fmla="*/ 0 w 6881436"/>
                <a:gd name="connsiteY8" fmla="*/ 233879 h 1403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81436" h="1403246">
                  <a:moveTo>
                    <a:pt x="0" y="233879"/>
                  </a:moveTo>
                  <a:cubicBezTo>
                    <a:pt x="0" y="104711"/>
                    <a:pt x="104711" y="0"/>
                    <a:pt x="233879" y="0"/>
                  </a:cubicBezTo>
                  <a:lnTo>
                    <a:pt x="6647557" y="0"/>
                  </a:lnTo>
                  <a:cubicBezTo>
                    <a:pt x="6776725" y="0"/>
                    <a:pt x="6881436" y="104711"/>
                    <a:pt x="6881436" y="233879"/>
                  </a:cubicBezTo>
                  <a:lnTo>
                    <a:pt x="6881436" y="1169367"/>
                  </a:lnTo>
                  <a:cubicBezTo>
                    <a:pt x="6881436" y="1298535"/>
                    <a:pt x="6776725" y="1403246"/>
                    <a:pt x="6647557" y="1403246"/>
                  </a:cubicBezTo>
                  <a:lnTo>
                    <a:pt x="233879" y="1403246"/>
                  </a:lnTo>
                  <a:cubicBezTo>
                    <a:pt x="104711" y="1403246"/>
                    <a:pt x="0" y="1298535"/>
                    <a:pt x="0" y="1169367"/>
                  </a:cubicBezTo>
                  <a:lnTo>
                    <a:pt x="0" y="233879"/>
                  </a:lnTo>
                  <a:close/>
                </a:path>
              </a:pathLst>
            </a:custGeom>
            <a:solidFill>
              <a:srgbClr val="96BC3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-1455363"/>
                <a:satOff val="-83928"/>
                <a:lumOff val="862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4701" tIns="144701" rIns="144701" bIns="144701" numCol="1" spcCol="1270" anchor="ctr" anchorCtr="0">
              <a:no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Part 2 – Email sent by </a:t>
              </a:r>
              <a:r>
                <a:rPr 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mistemforward@annarborusa.org</a:t>
              </a:r>
              <a:r>
                <a:rPr 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to complete Google Form (further company information/intern questions)</a:t>
              </a:r>
            </a:p>
          </p:txBody>
        </p:sp>
        <p:sp>
          <p:nvSpPr>
            <p:cNvPr id="22" name="Freeform: Shape 24">
              <a:extLst>
                <a:ext uri="{FF2B5EF4-FFF2-40B4-BE49-F238E27FC236}">
                  <a16:creationId xmlns:a16="http://schemas.microsoft.com/office/drawing/2014/main" id="{287FD3C6-E2CA-4A4A-8615-718F79F731C2}"/>
                </a:ext>
              </a:extLst>
            </p:cNvPr>
            <p:cNvSpPr/>
            <p:nvPr/>
          </p:nvSpPr>
          <p:spPr>
            <a:xfrm>
              <a:off x="5086819" y="3924028"/>
              <a:ext cx="6881436" cy="836780"/>
            </a:xfrm>
            <a:custGeom>
              <a:avLst/>
              <a:gdLst>
                <a:gd name="connsiteX0" fmla="*/ 0 w 6881436"/>
                <a:gd name="connsiteY0" fmla="*/ 234611 h 1407638"/>
                <a:gd name="connsiteX1" fmla="*/ 234611 w 6881436"/>
                <a:gd name="connsiteY1" fmla="*/ 0 h 1407638"/>
                <a:gd name="connsiteX2" fmla="*/ 6646825 w 6881436"/>
                <a:gd name="connsiteY2" fmla="*/ 0 h 1407638"/>
                <a:gd name="connsiteX3" fmla="*/ 6881436 w 6881436"/>
                <a:gd name="connsiteY3" fmla="*/ 234611 h 1407638"/>
                <a:gd name="connsiteX4" fmla="*/ 6881436 w 6881436"/>
                <a:gd name="connsiteY4" fmla="*/ 1173027 h 1407638"/>
                <a:gd name="connsiteX5" fmla="*/ 6646825 w 6881436"/>
                <a:gd name="connsiteY5" fmla="*/ 1407638 h 1407638"/>
                <a:gd name="connsiteX6" fmla="*/ 234611 w 6881436"/>
                <a:gd name="connsiteY6" fmla="*/ 1407638 h 1407638"/>
                <a:gd name="connsiteX7" fmla="*/ 0 w 6881436"/>
                <a:gd name="connsiteY7" fmla="*/ 1173027 h 1407638"/>
                <a:gd name="connsiteX8" fmla="*/ 0 w 6881436"/>
                <a:gd name="connsiteY8" fmla="*/ 234611 h 1407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81436" h="1407638">
                  <a:moveTo>
                    <a:pt x="0" y="234611"/>
                  </a:moveTo>
                  <a:cubicBezTo>
                    <a:pt x="0" y="105039"/>
                    <a:pt x="105039" y="0"/>
                    <a:pt x="234611" y="0"/>
                  </a:cubicBezTo>
                  <a:lnTo>
                    <a:pt x="6646825" y="0"/>
                  </a:lnTo>
                  <a:cubicBezTo>
                    <a:pt x="6776397" y="0"/>
                    <a:pt x="6881436" y="105039"/>
                    <a:pt x="6881436" y="234611"/>
                  </a:cubicBezTo>
                  <a:lnTo>
                    <a:pt x="6881436" y="1173027"/>
                  </a:lnTo>
                  <a:cubicBezTo>
                    <a:pt x="6881436" y="1302599"/>
                    <a:pt x="6776397" y="1407638"/>
                    <a:pt x="6646825" y="1407638"/>
                  </a:cubicBezTo>
                  <a:lnTo>
                    <a:pt x="234611" y="1407638"/>
                  </a:lnTo>
                  <a:cubicBezTo>
                    <a:pt x="105039" y="1407638"/>
                    <a:pt x="0" y="1302599"/>
                    <a:pt x="0" y="1173027"/>
                  </a:cubicBezTo>
                  <a:lnTo>
                    <a:pt x="0" y="234611"/>
                  </a:lnTo>
                  <a:close/>
                </a:path>
              </a:pathLst>
            </a:custGeom>
            <a:solidFill>
              <a:srgbClr val="004579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4915" tIns="144915" rIns="144915" bIns="144915" numCol="1" spcCol="1270" anchor="ctr" anchorCtr="0">
              <a:noAutofit/>
            </a:bodyPr>
            <a:lstStyle/>
            <a:p>
              <a:pPr algn="ctr"/>
              <a:r>
                <a:rPr lang="en-US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TrueJob</a:t>
              </a:r>
              <a:r>
                <a:rPr 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– Accept/Decline – Email response to company to access talent pool – start interviewing</a:t>
              </a:r>
            </a:p>
          </p:txBody>
        </p:sp>
        <p:sp>
          <p:nvSpPr>
            <p:cNvPr id="23" name="Arrow: Down 9">
              <a:extLst>
                <a:ext uri="{FF2B5EF4-FFF2-40B4-BE49-F238E27FC236}">
                  <a16:creationId xmlns:a16="http://schemas.microsoft.com/office/drawing/2014/main" id="{6285888D-97E4-1247-828E-823C7E0AD9A4}"/>
                </a:ext>
              </a:extLst>
            </p:cNvPr>
            <p:cNvSpPr/>
            <p:nvPr/>
          </p:nvSpPr>
          <p:spPr>
            <a:xfrm>
              <a:off x="5232511" y="1505143"/>
              <a:ext cx="519150" cy="416948"/>
            </a:xfrm>
            <a:prstGeom prst="downArrow">
              <a:avLst/>
            </a:prstGeom>
            <a:solidFill>
              <a:srgbClr val="0045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row: Down 26">
              <a:extLst>
                <a:ext uri="{FF2B5EF4-FFF2-40B4-BE49-F238E27FC236}">
                  <a16:creationId xmlns:a16="http://schemas.microsoft.com/office/drawing/2014/main" id="{90666E12-4E6E-DA4A-B1EC-91AF87C5FEFB}"/>
                </a:ext>
              </a:extLst>
            </p:cNvPr>
            <p:cNvSpPr/>
            <p:nvPr/>
          </p:nvSpPr>
          <p:spPr>
            <a:xfrm>
              <a:off x="5232511" y="3624395"/>
              <a:ext cx="519150" cy="420414"/>
            </a:xfrm>
            <a:prstGeom prst="downArrow">
              <a:avLst/>
            </a:prstGeom>
            <a:solidFill>
              <a:srgbClr val="96BC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row: Down 28">
              <a:extLst>
                <a:ext uri="{FF2B5EF4-FFF2-40B4-BE49-F238E27FC236}">
                  <a16:creationId xmlns:a16="http://schemas.microsoft.com/office/drawing/2014/main" id="{C6D99EA6-A6B0-CA4A-940F-852A7449B922}"/>
                </a:ext>
              </a:extLst>
            </p:cNvPr>
            <p:cNvSpPr/>
            <p:nvPr/>
          </p:nvSpPr>
          <p:spPr>
            <a:xfrm>
              <a:off x="5232511" y="2563036"/>
              <a:ext cx="519150" cy="420414"/>
            </a:xfrm>
            <a:prstGeom prst="downArrow">
              <a:avLst/>
            </a:prstGeom>
            <a:solidFill>
              <a:srgbClr val="3B38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Freeform: Shape 5">
            <a:extLst>
              <a:ext uri="{FF2B5EF4-FFF2-40B4-BE49-F238E27FC236}">
                <a16:creationId xmlns:a16="http://schemas.microsoft.com/office/drawing/2014/main" id="{14A0C597-7894-E047-B7F1-E6F38452D884}"/>
              </a:ext>
            </a:extLst>
          </p:cNvPr>
          <p:cNvSpPr/>
          <p:nvPr/>
        </p:nvSpPr>
        <p:spPr>
          <a:xfrm>
            <a:off x="4527557" y="5325866"/>
            <a:ext cx="7303460" cy="893780"/>
          </a:xfrm>
          <a:custGeom>
            <a:avLst/>
            <a:gdLst>
              <a:gd name="connsiteX0" fmla="*/ 0 w 6881436"/>
              <a:gd name="connsiteY0" fmla="*/ 274436 h 1646581"/>
              <a:gd name="connsiteX1" fmla="*/ 274436 w 6881436"/>
              <a:gd name="connsiteY1" fmla="*/ 0 h 1646581"/>
              <a:gd name="connsiteX2" fmla="*/ 6607000 w 6881436"/>
              <a:gd name="connsiteY2" fmla="*/ 0 h 1646581"/>
              <a:gd name="connsiteX3" fmla="*/ 6881436 w 6881436"/>
              <a:gd name="connsiteY3" fmla="*/ 274436 h 1646581"/>
              <a:gd name="connsiteX4" fmla="*/ 6881436 w 6881436"/>
              <a:gd name="connsiteY4" fmla="*/ 1372145 h 1646581"/>
              <a:gd name="connsiteX5" fmla="*/ 6607000 w 6881436"/>
              <a:gd name="connsiteY5" fmla="*/ 1646581 h 1646581"/>
              <a:gd name="connsiteX6" fmla="*/ 274436 w 6881436"/>
              <a:gd name="connsiteY6" fmla="*/ 1646581 h 1646581"/>
              <a:gd name="connsiteX7" fmla="*/ 0 w 6881436"/>
              <a:gd name="connsiteY7" fmla="*/ 1372145 h 1646581"/>
              <a:gd name="connsiteX8" fmla="*/ 0 w 6881436"/>
              <a:gd name="connsiteY8" fmla="*/ 274436 h 1646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81436" h="1646581">
                <a:moveTo>
                  <a:pt x="0" y="274436"/>
                </a:moveTo>
                <a:cubicBezTo>
                  <a:pt x="0" y="122869"/>
                  <a:pt x="122869" y="0"/>
                  <a:pt x="274436" y="0"/>
                </a:cubicBezTo>
                <a:lnTo>
                  <a:pt x="6607000" y="0"/>
                </a:lnTo>
                <a:cubicBezTo>
                  <a:pt x="6758567" y="0"/>
                  <a:pt x="6881436" y="122869"/>
                  <a:pt x="6881436" y="274436"/>
                </a:cubicBezTo>
                <a:lnTo>
                  <a:pt x="6881436" y="1372145"/>
                </a:lnTo>
                <a:cubicBezTo>
                  <a:pt x="6881436" y="1523712"/>
                  <a:pt x="6758567" y="1646581"/>
                  <a:pt x="6607000" y="1646581"/>
                </a:cubicBezTo>
                <a:lnTo>
                  <a:pt x="274436" y="1646581"/>
                </a:lnTo>
                <a:cubicBezTo>
                  <a:pt x="122869" y="1646581"/>
                  <a:pt x="0" y="1523712"/>
                  <a:pt x="0" y="1372145"/>
                </a:cubicBezTo>
                <a:lnTo>
                  <a:pt x="0" y="274436"/>
                </a:lnTo>
                <a:close/>
              </a:path>
            </a:pathLst>
          </a:custGeom>
          <a:solidFill>
            <a:schemeClr val="bg2">
              <a:lumMod val="2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-727682"/>
              <a:satOff val="-41964"/>
              <a:lumOff val="431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6579" tIns="156579" rIns="156579" bIns="156579" numCol="1" spcCol="127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can now upload job description under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TrueJob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Arrow: Down 9">
            <a:extLst>
              <a:ext uri="{FF2B5EF4-FFF2-40B4-BE49-F238E27FC236}">
                <a16:creationId xmlns:a16="http://schemas.microsoft.com/office/drawing/2014/main" id="{359120CA-B6E8-DF4E-8F37-F8B1D24AC4F8}"/>
              </a:ext>
            </a:extLst>
          </p:cNvPr>
          <p:cNvSpPr/>
          <p:nvPr/>
        </p:nvSpPr>
        <p:spPr>
          <a:xfrm>
            <a:off x="4732701" y="5017218"/>
            <a:ext cx="550988" cy="442518"/>
          </a:xfrm>
          <a:prstGeom prst="downArrow">
            <a:avLst/>
          </a:prstGeom>
          <a:solidFill>
            <a:srgbClr val="0045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14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E6594321D8A242971764682F21DE61" ma:contentTypeVersion="10" ma:contentTypeDescription="Create a new document." ma:contentTypeScope="" ma:versionID="798257d3366aa8a2a0af03ab0c2ab94b">
  <xsd:schema xmlns:xsd="http://www.w3.org/2001/XMLSchema" xmlns:xs="http://www.w3.org/2001/XMLSchema" xmlns:p="http://schemas.microsoft.com/office/2006/metadata/properties" xmlns:ns3="de3117b4-a565-4070-bc52-24cf1606e893" targetNamespace="http://schemas.microsoft.com/office/2006/metadata/properties" ma:root="true" ma:fieldsID="2e0b78f50583b5164092a25fb23989ca" ns3:_="">
    <xsd:import namespace="de3117b4-a565-4070-bc52-24cf1606e89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3117b4-a565-4070-bc52-24cf1606e8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B5A4755-B193-4D07-BAB0-951843DF7D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BCF2FA-A491-4B7B-A3D5-6F7AD33B82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3117b4-a565-4070-bc52-24cf1606e8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BE868D2-3437-4012-B107-9603B5B4F61A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de3117b4-a565-4070-bc52-24cf1606e893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5419</TotalTime>
  <Words>1143</Words>
  <Application>Microsoft Macintosh PowerPoint</Application>
  <PresentationFormat>Widescreen</PresentationFormat>
  <Paragraphs>85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Univers LT Std 47 Cn Lt</vt:lpstr>
      <vt:lpstr>UniversLT-Condensed</vt:lpstr>
      <vt:lpstr>Wingdings</vt:lpstr>
      <vt:lpstr>Office Theme</vt:lpstr>
      <vt:lpstr>PowerPoint Presentation</vt:lpstr>
      <vt:lpstr>Scaling to Promote the State of Michigan</vt:lpstr>
      <vt:lpstr>Onboarding of Partners </vt:lpstr>
      <vt:lpstr>The Bottom Line</vt:lpstr>
      <vt:lpstr>Program Status &amp; Roll Out</vt:lpstr>
      <vt:lpstr>Eligibility</vt:lpstr>
      <vt:lpstr>How It Works Students</vt:lpstr>
      <vt:lpstr>Intern Wages</vt:lpstr>
      <vt:lpstr>How It Works Companies</vt:lpstr>
      <vt:lpstr>PowerPoint Presentation</vt:lpstr>
      <vt:lpstr>Timing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Margarita Hernandez</dc:creator>
  <cp:lastModifiedBy>Nick Joblonski</cp:lastModifiedBy>
  <cp:revision>48</cp:revision>
  <dcterms:created xsi:type="dcterms:W3CDTF">2021-03-18T18:46:37Z</dcterms:created>
  <dcterms:modified xsi:type="dcterms:W3CDTF">2021-04-29T15:21:25Z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0x01010009E6594321D8A242971764682F21DE61</vt:lpwstr>
  </property>
</Properties>
</file>