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2" r:id="rId1"/>
    <p:sldMasterId id="2147483687" r:id="rId2"/>
    <p:sldMasterId id="2147483672" r:id="rId3"/>
    <p:sldMasterId id="2147483660" r:id="rId4"/>
    <p:sldMasterId id="2147483733" r:id="rId5"/>
    <p:sldMasterId id="2147483894" r:id="rId6"/>
    <p:sldMasterId id="2147483977" r:id="rId7"/>
    <p:sldMasterId id="2147484001" r:id="rId8"/>
    <p:sldMasterId id="2147484010" r:id="rId9"/>
    <p:sldMasterId id="2147484022" r:id="rId10"/>
    <p:sldMasterId id="2147484035" r:id="rId11"/>
    <p:sldMasterId id="2147484045" r:id="rId12"/>
    <p:sldMasterId id="2147484062" r:id="rId13"/>
    <p:sldMasterId id="2147484076" r:id="rId14"/>
    <p:sldMasterId id="2147484088" r:id="rId15"/>
  </p:sldMasterIdLst>
  <p:notesMasterIdLst>
    <p:notesMasterId r:id="rId106"/>
  </p:notesMasterIdLst>
  <p:handoutMasterIdLst>
    <p:handoutMasterId r:id="rId107"/>
  </p:handoutMasterIdLst>
  <p:sldIdLst>
    <p:sldId id="2734" r:id="rId16"/>
    <p:sldId id="2608" r:id="rId17"/>
    <p:sldId id="1171" r:id="rId18"/>
    <p:sldId id="2742" r:id="rId19"/>
    <p:sldId id="2743" r:id="rId20"/>
    <p:sldId id="1169" r:id="rId21"/>
    <p:sldId id="2731" r:id="rId22"/>
    <p:sldId id="2744" r:id="rId23"/>
    <p:sldId id="1619" r:id="rId24"/>
    <p:sldId id="1618" r:id="rId25"/>
    <p:sldId id="2483" r:id="rId26"/>
    <p:sldId id="1230" r:id="rId27"/>
    <p:sldId id="2053" r:id="rId28"/>
    <p:sldId id="1623" r:id="rId29"/>
    <p:sldId id="1182" r:id="rId30"/>
    <p:sldId id="1177" r:id="rId31"/>
    <p:sldId id="1906" r:id="rId32"/>
    <p:sldId id="2056" r:id="rId33"/>
    <p:sldId id="1199" r:id="rId34"/>
    <p:sldId id="1200" r:id="rId35"/>
    <p:sldId id="1187" r:id="rId36"/>
    <p:sldId id="1856" r:id="rId37"/>
    <p:sldId id="2501" r:id="rId38"/>
    <p:sldId id="2656" r:id="rId39"/>
    <p:sldId id="2693" r:id="rId40"/>
    <p:sldId id="2694" r:id="rId41"/>
    <p:sldId id="2695" r:id="rId42"/>
    <p:sldId id="2696" r:id="rId43"/>
    <p:sldId id="2697" r:id="rId44"/>
    <p:sldId id="2698" r:id="rId45"/>
    <p:sldId id="2700" r:id="rId46"/>
    <p:sldId id="2702" r:id="rId47"/>
    <p:sldId id="2703" r:id="rId48"/>
    <p:sldId id="2704" r:id="rId49"/>
    <p:sldId id="1274" r:id="rId50"/>
    <p:sldId id="2484" r:id="rId51"/>
    <p:sldId id="2485" r:id="rId52"/>
    <p:sldId id="2514" r:id="rId53"/>
    <p:sldId id="2486" r:id="rId54"/>
    <p:sldId id="2487" r:id="rId55"/>
    <p:sldId id="1862" r:id="rId56"/>
    <p:sldId id="2490" r:id="rId57"/>
    <p:sldId id="2489" r:id="rId58"/>
    <p:sldId id="2491" r:id="rId59"/>
    <p:sldId id="1867" r:id="rId60"/>
    <p:sldId id="1927" r:id="rId61"/>
    <p:sldId id="2495" r:id="rId62"/>
    <p:sldId id="1907" r:id="rId63"/>
    <p:sldId id="2428" r:id="rId64"/>
    <p:sldId id="2497" r:id="rId65"/>
    <p:sldId id="2255" r:id="rId66"/>
    <p:sldId id="2499" r:id="rId67"/>
    <p:sldId id="2254" r:id="rId68"/>
    <p:sldId id="2296" r:id="rId69"/>
    <p:sldId id="2298" r:id="rId70"/>
    <p:sldId id="2712" r:id="rId71"/>
    <p:sldId id="2741" r:id="rId72"/>
    <p:sldId id="2739" r:id="rId73"/>
    <p:sldId id="2714" r:id="rId74"/>
    <p:sldId id="2713" r:id="rId75"/>
    <p:sldId id="1908" r:id="rId76"/>
    <p:sldId id="2710" r:id="rId77"/>
    <p:sldId id="2504" r:id="rId78"/>
    <p:sldId id="2505" r:id="rId79"/>
    <p:sldId id="2506" r:id="rId80"/>
    <p:sldId id="2507" r:id="rId81"/>
    <p:sldId id="2730" r:id="rId82"/>
    <p:sldId id="2508" r:id="rId83"/>
    <p:sldId id="2509" r:id="rId84"/>
    <p:sldId id="2657" r:id="rId85"/>
    <p:sldId id="1929" r:id="rId86"/>
    <p:sldId id="2523" r:id="rId87"/>
    <p:sldId id="2526" r:id="rId88"/>
    <p:sldId id="1240" r:id="rId89"/>
    <p:sldId id="1227" r:id="rId90"/>
    <p:sldId id="262" r:id="rId91"/>
    <p:sldId id="263" r:id="rId92"/>
    <p:sldId id="264" r:id="rId93"/>
    <p:sldId id="265" r:id="rId94"/>
    <p:sldId id="2066" r:id="rId95"/>
    <p:sldId id="2538" r:id="rId96"/>
    <p:sldId id="2530" r:id="rId97"/>
    <p:sldId id="2531" r:id="rId98"/>
    <p:sldId id="2166" r:id="rId99"/>
    <p:sldId id="2529" r:id="rId100"/>
    <p:sldId id="2705" r:id="rId101"/>
    <p:sldId id="2745" r:id="rId102"/>
    <p:sldId id="2599" r:id="rId103"/>
    <p:sldId id="1167" r:id="rId104"/>
    <p:sldId id="1204" r:id="rId10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107A494-26CE-46FF-9EDA-7F343053ADD8}">
          <p14:sldIdLst>
            <p14:sldId id="2734"/>
            <p14:sldId id="2608"/>
            <p14:sldId id="1171"/>
            <p14:sldId id="2742"/>
            <p14:sldId id="2743"/>
            <p14:sldId id="1169"/>
          </p14:sldIdLst>
        </p14:section>
        <p14:section name="SBIR/STTR Intro and Registrations" id="{6FCC8CD9-D101-B14C-9FE7-82B3AE0EEBBC}">
          <p14:sldIdLst>
            <p14:sldId id="2731"/>
            <p14:sldId id="2744"/>
            <p14:sldId id="1619"/>
            <p14:sldId id="1618"/>
            <p14:sldId id="2483"/>
            <p14:sldId id="1230"/>
            <p14:sldId id="2053"/>
            <p14:sldId id="1623"/>
            <p14:sldId id="1182"/>
            <p14:sldId id="1177"/>
            <p14:sldId id="1906"/>
            <p14:sldId id="2056"/>
            <p14:sldId id="1199"/>
            <p14:sldId id="1200"/>
            <p14:sldId id="1187"/>
            <p14:sldId id="1856"/>
            <p14:sldId id="2501"/>
            <p14:sldId id="2656"/>
          </p14:sldIdLst>
        </p14:section>
        <p14:section name="Registrations" id="{1F2B159E-0199-324A-9C0B-CD832511601C}">
          <p14:sldIdLst>
            <p14:sldId id="2693"/>
            <p14:sldId id="2694"/>
            <p14:sldId id="2695"/>
            <p14:sldId id="2696"/>
            <p14:sldId id="2697"/>
            <p14:sldId id="2698"/>
            <p14:sldId id="2700"/>
            <p14:sldId id="2702"/>
            <p14:sldId id="2703"/>
            <p14:sldId id="2704"/>
            <p14:sldId id="1274"/>
          </p14:sldIdLst>
        </p14:section>
        <p14:section name="A Competitive Proposal" id="{D7BCAF00-080F-FD4A-BB30-206F5F4D5A4F}">
          <p14:sldIdLst>
            <p14:sldId id="2484"/>
            <p14:sldId id="2485"/>
            <p14:sldId id="2514"/>
            <p14:sldId id="2486"/>
            <p14:sldId id="2487"/>
            <p14:sldId id="1862"/>
            <p14:sldId id="2490"/>
            <p14:sldId id="2489"/>
            <p14:sldId id="2491"/>
            <p14:sldId id="1867"/>
            <p14:sldId id="1927"/>
            <p14:sldId id="2495"/>
            <p14:sldId id="1907"/>
            <p14:sldId id="2428"/>
            <p14:sldId id="2497"/>
            <p14:sldId id="2255"/>
            <p14:sldId id="2499"/>
            <p14:sldId id="2254"/>
          </p14:sldIdLst>
        </p14:section>
        <p14:section name="IP Considerations" id="{9B624A47-5FE7-456A-9076-F1B3C812A812}">
          <p14:sldIdLst>
            <p14:sldId id="2296"/>
            <p14:sldId id="2298"/>
            <p14:sldId id="2712"/>
            <p14:sldId id="2741"/>
            <p14:sldId id="2739"/>
            <p14:sldId id="2714"/>
            <p14:sldId id="2713"/>
            <p14:sldId id="1908"/>
            <p14:sldId id="2710"/>
          </p14:sldIdLst>
        </p14:section>
        <p14:section name="SBIR vs STTR" id="{094DB821-7F39-4449-8058-A8B5EE03B9B4}">
          <p14:sldIdLst>
            <p14:sldId id="2504"/>
            <p14:sldId id="2505"/>
            <p14:sldId id="2506"/>
            <p14:sldId id="2507"/>
            <p14:sldId id="2730"/>
            <p14:sldId id="2508"/>
            <p14:sldId id="2509"/>
            <p14:sldId id="2657"/>
          </p14:sldIdLst>
        </p14:section>
        <p14:section name="Choosing the Right Agency" id="{7681AFE7-7259-2445-928B-960A83DC2738}">
          <p14:sldIdLst>
            <p14:sldId id="1929"/>
            <p14:sldId id="2523"/>
            <p14:sldId id="2526"/>
            <p14:sldId id="1240"/>
            <p14:sldId id="1227"/>
            <p14:sldId id="262"/>
            <p14:sldId id="263"/>
            <p14:sldId id="264"/>
            <p14:sldId id="265"/>
            <p14:sldId id="2066"/>
            <p14:sldId id="2538"/>
            <p14:sldId id="2530"/>
            <p14:sldId id="2531"/>
            <p14:sldId id="2166"/>
            <p14:sldId id="2529"/>
            <p14:sldId id="2705"/>
            <p14:sldId id="2745"/>
            <p14:sldId id="2599"/>
            <p14:sldId id="1167"/>
            <p14:sldId id="1204"/>
          </p14:sldIdLst>
        </p14:section>
      </p14:sectionLst>
    </p:ext>
    <p:ext uri="{EFAFB233-063F-42B5-8137-9DF3F51BA10A}">
      <p15:sldGuideLst xmlns:p15="http://schemas.microsoft.com/office/powerpoint/2012/main">
        <p15:guide id="1" orient="horz" pos="88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Kurek" initials="LK" lastIdx="1" clrIdx="0">
    <p:extLst>
      <p:ext uri="{19B8F6BF-5375-455C-9EA6-DF929625EA0E}">
        <p15:presenceInfo xmlns:p15="http://schemas.microsoft.com/office/powerpoint/2012/main" userId="S-1-5-21-348167558-2247006730-1683435418-1152" providerId="AD"/>
      </p:ext>
    </p:extLst>
  </p:cmAuthor>
  <p:cmAuthor id="2" name="Mike Kurek" initials="MK" lastIdx="1" clrIdx="1">
    <p:extLst>
      <p:ext uri="{19B8F6BF-5375-455C-9EA6-DF929625EA0E}">
        <p15:presenceInfo xmlns:p15="http://schemas.microsoft.com/office/powerpoint/2012/main" userId="S-1-5-21-348167558-2247006730-1683435418-1153" providerId="AD"/>
      </p:ext>
    </p:extLst>
  </p:cmAuthor>
  <p:cmAuthor id="3" name="Amanda Barnhart" initials="AB" lastIdx="1" clrIdx="2">
    <p:extLst>
      <p:ext uri="{19B8F6BF-5375-455C-9EA6-DF929625EA0E}">
        <p15:presenceInfo xmlns:p15="http://schemas.microsoft.com/office/powerpoint/2012/main" userId="Amanda Barnha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900"/>
    <a:srgbClr val="49176D"/>
    <a:srgbClr val="FEF0E9"/>
    <a:srgbClr val="FCDDCF"/>
    <a:srgbClr val="F79646"/>
    <a:srgbClr val="EA7024"/>
    <a:srgbClr val="FDFDF5"/>
    <a:srgbClr val="CC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72" autoAdjust="0"/>
    <p:restoredTop sz="54472" autoAdjust="0"/>
  </p:normalViewPr>
  <p:slideViewPr>
    <p:cSldViewPr snapToGrid="0">
      <p:cViewPr varScale="1">
        <p:scale>
          <a:sx n="51" d="100"/>
          <a:sy n="51" d="100"/>
        </p:scale>
        <p:origin x="1880" y="40"/>
      </p:cViewPr>
      <p:guideLst>
        <p:guide orient="horz" pos="888"/>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6212"/>
    </p:cViewPr>
  </p:sorterViewPr>
  <p:notesViewPr>
    <p:cSldViewPr snapToGrid="0">
      <p:cViewPr varScale="1">
        <p:scale>
          <a:sx n="115" d="100"/>
          <a:sy n="115" d="100"/>
        </p:scale>
        <p:origin x="3848"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tableStyles" Target="tableStyles.xml"/><Relationship Id="rId16" Type="http://schemas.openxmlformats.org/officeDocument/2006/relationships/slide" Target="slides/slide1.xml"/><Relationship Id="rId107" Type="http://schemas.openxmlformats.org/officeDocument/2006/relationships/handoutMaster" Target="handoutMasters/handoutMaster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commentAuthors" Target="commentAuthor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presProps" Target="presProp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isa\Documents\Presentations\SBIR%20Agency%20Pie%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dPt>
            <c:idx val="0"/>
            <c:bubble3D val="0"/>
            <c:spPr>
              <a:solidFill>
                <a:schemeClr val="bg1"/>
              </a:solidFill>
            </c:spPr>
            <c:extLst>
              <c:ext xmlns:c16="http://schemas.microsoft.com/office/drawing/2014/chart" uri="{C3380CC4-5D6E-409C-BE32-E72D297353CC}">
                <c16:uniqueId val="{00000001-6A6C-5C4C-A1A1-BB2983704FD4}"/>
              </c:ext>
            </c:extLst>
          </c:dPt>
          <c:dPt>
            <c:idx val="1"/>
            <c:bubble3D val="0"/>
            <c:spPr>
              <a:solidFill>
                <a:schemeClr val="accent6">
                  <a:lumMod val="75000"/>
                </a:schemeClr>
              </a:solidFill>
            </c:spPr>
            <c:extLst>
              <c:ext xmlns:c16="http://schemas.microsoft.com/office/drawing/2014/chart" uri="{C3380CC4-5D6E-409C-BE32-E72D297353CC}">
                <c16:uniqueId val="{00000003-6A6C-5C4C-A1A1-BB2983704FD4}"/>
              </c:ext>
            </c:extLst>
          </c:dPt>
          <c:dPt>
            <c:idx val="2"/>
            <c:bubble3D val="0"/>
            <c:spPr>
              <a:solidFill>
                <a:schemeClr val="accent6"/>
              </a:solidFill>
            </c:spPr>
            <c:extLst>
              <c:ext xmlns:c16="http://schemas.microsoft.com/office/drawing/2014/chart" uri="{C3380CC4-5D6E-409C-BE32-E72D297353CC}">
                <c16:uniqueId val="{00000005-6A6C-5C4C-A1A1-BB2983704FD4}"/>
              </c:ext>
            </c:extLst>
          </c:dPt>
          <c:dPt>
            <c:idx val="3"/>
            <c:bubble3D val="0"/>
            <c:spPr>
              <a:solidFill>
                <a:schemeClr val="accent6">
                  <a:lumMod val="75000"/>
                </a:schemeClr>
              </a:solidFill>
            </c:spPr>
            <c:extLst>
              <c:ext xmlns:c16="http://schemas.microsoft.com/office/drawing/2014/chart" uri="{C3380CC4-5D6E-409C-BE32-E72D297353CC}">
                <c16:uniqueId val="{00000007-6A6C-5C4C-A1A1-BB2983704FD4}"/>
              </c:ext>
            </c:extLst>
          </c:dPt>
          <c:dPt>
            <c:idx val="4"/>
            <c:bubble3D val="0"/>
            <c:spPr>
              <a:solidFill>
                <a:schemeClr val="bg1"/>
              </a:solidFill>
            </c:spPr>
            <c:extLst>
              <c:ext xmlns:c16="http://schemas.microsoft.com/office/drawing/2014/chart" uri="{C3380CC4-5D6E-409C-BE32-E72D297353CC}">
                <c16:uniqueId val="{00000009-6A6C-5C4C-A1A1-BB2983704FD4}"/>
              </c:ext>
            </c:extLst>
          </c:dPt>
          <c:dPt>
            <c:idx val="5"/>
            <c:bubble3D val="0"/>
            <c:spPr>
              <a:solidFill>
                <a:schemeClr val="accent2">
                  <a:lumMod val="60000"/>
                  <a:lumOff val="40000"/>
                </a:schemeClr>
              </a:solidFill>
            </c:spPr>
            <c:extLst>
              <c:ext xmlns:c16="http://schemas.microsoft.com/office/drawing/2014/chart" uri="{C3380CC4-5D6E-409C-BE32-E72D297353CC}">
                <c16:uniqueId val="{0000000B-6A6C-5C4C-A1A1-BB2983704FD4}"/>
              </c:ext>
            </c:extLst>
          </c:dPt>
          <c:dLbls>
            <c:dLbl>
              <c:idx val="0"/>
              <c:layout>
                <c:manualLayout>
                  <c:x val="-0.20916104236970379"/>
                  <c:y val="6.0087489063867013E-3"/>
                </c:manualLayout>
              </c:layout>
              <c:tx>
                <c:rich>
                  <a:bodyPr/>
                  <a:lstStyle/>
                  <a:p>
                    <a:pPr>
                      <a:defRPr sz="2400" b="1">
                        <a:solidFill>
                          <a:schemeClr val="bg2"/>
                        </a:solidFill>
                      </a:defRPr>
                    </a:pPr>
                    <a:r>
                      <a:rPr lang="en-US" dirty="0"/>
                      <a:t>DoD</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A6C-5C4C-A1A1-BB2983704FD4}"/>
                </c:ext>
              </c:extLst>
            </c:dLbl>
            <c:dLbl>
              <c:idx val="1"/>
              <c:layout>
                <c:manualLayout>
                  <c:x val="0.16122641526355519"/>
                  <c:y val="-0.20323809523809533"/>
                </c:manualLayout>
              </c:layout>
              <c:tx>
                <c:rich>
                  <a:bodyPr/>
                  <a:lstStyle/>
                  <a:p>
                    <a:pPr algn="ctr" rtl="0">
                      <a:defRPr lang="en-US" sz="2400" b="1" i="0" u="none" strike="noStrike" kern="1200" baseline="0">
                        <a:solidFill>
                          <a:schemeClr val="bg2"/>
                        </a:solidFill>
                        <a:latin typeface="+mn-lt"/>
                        <a:ea typeface="+mn-ea"/>
                        <a:cs typeface="+mn-cs"/>
                      </a:defRPr>
                    </a:pPr>
                    <a:fld id="{AABCC6DA-B9F3-4A01-B654-0D19BC43CF3D}" type="CATEGORYNAME">
                      <a:rPr lang="en-US"/>
                      <a:pPr algn="ctr" rtl="0">
                        <a:defRPr lang="en-US" sz="2400" b="1" i="0" u="none" strike="noStrike" kern="1200" baseline="0">
                          <a:solidFill>
                            <a:schemeClr val="bg2"/>
                          </a:solidFill>
                          <a:latin typeface="+mn-lt"/>
                          <a:ea typeface="+mn-ea"/>
                          <a:cs typeface="+mn-cs"/>
                        </a:defRPr>
                      </a:pPr>
                      <a:t>[CATEGORY NAME]</a:t>
                    </a:fld>
                    <a:r>
                      <a:rPr lang="en-US" baseline="0" dirty="0"/>
                      <a:t>
</a:t>
                    </a:r>
                  </a:p>
                </c:rich>
              </c:tx>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6C-5C4C-A1A1-BB2983704FD4}"/>
                </c:ext>
              </c:extLst>
            </c:dLbl>
            <c:dLbl>
              <c:idx val="2"/>
              <c:layout>
                <c:manualLayout>
                  <c:x val="0.11742405082590303"/>
                  <c:y val="6.9474815648043989E-2"/>
                </c:manualLayout>
              </c:layout>
              <c:tx>
                <c:rich>
                  <a:bodyPr/>
                  <a:lstStyle/>
                  <a:p>
                    <a:pPr algn="ctr" rtl="0">
                      <a:defRPr lang="en-US" sz="1400" b="1" i="0" u="none" strike="noStrike" kern="1200" baseline="0">
                        <a:solidFill>
                          <a:srgbClr val="FFFFFF"/>
                        </a:solidFill>
                        <a:latin typeface="+mn-lt"/>
                        <a:ea typeface="+mn-ea"/>
                        <a:cs typeface="+mn-cs"/>
                      </a:defRPr>
                    </a:pPr>
                    <a:r>
                      <a:rPr lang="en-US" baseline="0" dirty="0"/>
                      <a:t>DOE
</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6A6C-5C4C-A1A1-BB2983704FD4}"/>
                </c:ext>
              </c:extLst>
            </c:dLbl>
            <c:dLbl>
              <c:idx val="3"/>
              <c:layout>
                <c:manualLayout>
                  <c:x val="9.0417767541806346E-2"/>
                  <c:y val="0.15903862017247858"/>
                </c:manualLayout>
              </c:layout>
              <c:tx>
                <c:rich>
                  <a:bodyPr/>
                  <a:lstStyle/>
                  <a:p>
                    <a:pPr algn="ctr" rtl="0">
                      <a:defRPr lang="en-US" sz="1400" b="1" i="0" u="none" strike="noStrike" kern="1200" baseline="0">
                        <a:solidFill>
                          <a:srgbClr val="FFFFFF"/>
                        </a:solidFill>
                        <a:latin typeface="+mn-lt"/>
                        <a:ea typeface="+mn-ea"/>
                        <a:cs typeface="+mn-cs"/>
                      </a:defRPr>
                    </a:pPr>
                    <a:r>
                      <a:rPr lang="en-US" dirty="0"/>
                      <a:t>NSF</a:t>
                    </a:r>
                    <a:r>
                      <a:rPr lang="en-US" baseline="0" dirty="0"/>
                      <a:t>
</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A6C-5C4C-A1A1-BB2983704FD4}"/>
                </c:ext>
              </c:extLst>
            </c:dLbl>
            <c:dLbl>
              <c:idx val="4"/>
              <c:layout>
                <c:manualLayout>
                  <c:x val="7.0673671471690555E-2"/>
                  <c:y val="0.14320534757722578"/>
                </c:manualLayout>
              </c:layout>
              <c:tx>
                <c:rich>
                  <a:bodyPr/>
                  <a:lstStyle/>
                  <a:p>
                    <a:pPr>
                      <a:defRPr sz="1400" b="1">
                        <a:solidFill>
                          <a:schemeClr val="bg2"/>
                        </a:solidFill>
                      </a:defRPr>
                    </a:pPr>
                    <a:r>
                      <a:rPr lang="en-US" dirty="0"/>
                      <a:t>NASA</a:t>
                    </a:r>
                    <a:r>
                      <a:rPr lang="en-US" baseline="0" dirty="0"/>
                      <a:t>
</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6A6C-5C4C-A1A1-BB2983704FD4}"/>
                </c:ext>
              </c:extLst>
            </c:dLbl>
            <c:dLbl>
              <c:idx val="5"/>
              <c:delete val="1"/>
              <c:extLst>
                <c:ext xmlns:c15="http://schemas.microsoft.com/office/drawing/2012/chart" uri="{CE6537A1-D6FC-4f65-9D91-7224C49458BB}"/>
                <c:ext xmlns:c16="http://schemas.microsoft.com/office/drawing/2014/chart" uri="{C3380CC4-5D6E-409C-BE32-E72D297353CC}">
                  <c16:uniqueId val="{0000000B-6A6C-5C4C-A1A1-BB2983704FD4}"/>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Sheet1!$A$1:$A$6</c:f>
              <c:strCache>
                <c:ptCount val="6"/>
                <c:pt idx="0">
                  <c:v>DoD</c:v>
                </c:pt>
                <c:pt idx="1">
                  <c:v>HHS</c:v>
                </c:pt>
                <c:pt idx="2">
                  <c:v>NASA</c:v>
                </c:pt>
                <c:pt idx="3">
                  <c:v>DoE</c:v>
                </c:pt>
                <c:pt idx="4">
                  <c:v>NSF</c:v>
                </c:pt>
                <c:pt idx="5">
                  <c:v>Others</c:v>
                </c:pt>
              </c:strCache>
            </c:strRef>
          </c:cat>
          <c:val>
            <c:numRef>
              <c:f>Sheet1!$C$1:$C$6</c:f>
              <c:numCache>
                <c:formatCode>0%</c:formatCode>
                <c:ptCount val="6"/>
                <c:pt idx="0">
                  <c:v>0.48939641109298587</c:v>
                </c:pt>
                <c:pt idx="1">
                  <c:v>0.28140293637846703</c:v>
                </c:pt>
                <c:pt idx="2">
                  <c:v>8.3197389885807563E-2</c:v>
                </c:pt>
                <c:pt idx="3">
                  <c:v>6.6884176182707977E-2</c:v>
                </c:pt>
                <c:pt idx="4">
                  <c:v>5.0570962479608475E-2</c:v>
                </c:pt>
                <c:pt idx="5">
                  <c:v>2.8548123980424174E-2</c:v>
                </c:pt>
              </c:numCache>
            </c:numRef>
          </c:val>
          <c:extLst>
            <c:ext xmlns:c16="http://schemas.microsoft.com/office/drawing/2014/chart" uri="{C3380CC4-5D6E-409C-BE32-E72D297353CC}">
              <c16:uniqueId val="{0000000C-6A6C-5C4C-A1A1-BB2983704FD4}"/>
            </c:ext>
          </c:extLst>
        </c:ser>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Sheet1!$A$1:$A$6</c:f>
              <c:strCache>
                <c:ptCount val="6"/>
                <c:pt idx="0">
                  <c:v>DoD</c:v>
                </c:pt>
                <c:pt idx="1">
                  <c:v>HHS</c:v>
                </c:pt>
                <c:pt idx="2">
                  <c:v>NASA</c:v>
                </c:pt>
                <c:pt idx="3">
                  <c:v>DoE</c:v>
                </c:pt>
                <c:pt idx="4">
                  <c:v>NSF</c:v>
                </c:pt>
                <c:pt idx="5">
                  <c:v>Others</c:v>
                </c:pt>
              </c:strCache>
            </c:strRef>
          </c:cat>
          <c:val>
            <c:numRef>
              <c:f>Sheet1!$B$1:$B$6</c:f>
            </c:numRef>
          </c:val>
          <c:extLst>
            <c:ext xmlns:c16="http://schemas.microsoft.com/office/drawing/2014/chart" uri="{C3380CC4-5D6E-409C-BE32-E72D297353CC}">
              <c16:uniqueId val="{0000000D-6A6C-5C4C-A1A1-BB2983704FD4}"/>
            </c:ext>
          </c:extLst>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01F4DFE-9CC9-8740-A150-19138F97D6E7}" type="datetimeFigureOut">
              <a:rPr lang="en-US" smtClean="0"/>
              <a:t>4/26/2021</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C8C0D09-E6BE-2841-A190-3DB4903BA557}" type="slidenum">
              <a:rPr lang="en-US" smtClean="0"/>
              <a:t>‹#›</a:t>
            </a:fld>
            <a:endParaRPr lang="en-US"/>
          </a:p>
        </p:txBody>
      </p:sp>
    </p:spTree>
    <p:extLst>
      <p:ext uri="{BB962C8B-B14F-4D97-AF65-F5344CB8AC3E}">
        <p14:creationId xmlns:p14="http://schemas.microsoft.com/office/powerpoint/2010/main" val="55994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2BAC692-D262-476F-8536-47A995D7CF58}" type="datetimeFigureOut">
              <a:rPr lang="en-US" smtClean="0"/>
              <a:t>4/26/2021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9370D0C-FDA4-4EE2-8B2B-AC5C80264364}" type="slidenum">
              <a:rPr lang="en-US" smtClean="0"/>
              <a:t>‹#›</a:t>
            </a:fld>
            <a:endParaRPr lang="en-US"/>
          </a:p>
        </p:txBody>
      </p:sp>
    </p:spTree>
    <p:extLst>
      <p:ext uri="{BB962C8B-B14F-4D97-AF65-F5344CB8AC3E}">
        <p14:creationId xmlns:p14="http://schemas.microsoft.com/office/powerpoint/2010/main" val="158836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35-USC-611257222-411508552&amp;term_occur=999&amp;term_src=title:35:part:II:chapter:18:section:201"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Reduction_to_practice"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en.wikipedia.org/wiki/Bayh%E2%80%93Dole_Act#cite_note-iEdison-24" TargetMode="External"/><Relationship Id="rId4" Type="http://schemas.openxmlformats.org/officeDocument/2006/relationships/hyperlink" Target="https://en.wikipedia.org/wiki/Bayh%E2%80%93Dole_Act#cite_note-MPEP-2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4/10/2020</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70D0C-FDA4-4EE2-8B2B-AC5C8026436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730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419602" y="9576202"/>
            <a:ext cx="3381587" cy="503394"/>
          </a:xfrm>
          <a:prstGeom prst="rect">
            <a:avLst/>
          </a:prstGeom>
          <a:ln/>
        </p:spPr>
        <p:txBody>
          <a:bodyPr lIns="94294" tIns="47148" rIns="94294" bIns="47148"/>
          <a:lstStyle/>
          <a:p>
            <a:fld id="{0207B2A4-2E93-4A14-993C-C5CE6098D24A}" type="slidenum">
              <a:rPr lang="en-US"/>
              <a:pPr/>
              <a:t>14</a:t>
            </a:fld>
            <a:endParaRPr lang="en-US"/>
          </a:p>
        </p:txBody>
      </p:sp>
      <p:sp>
        <p:nvSpPr>
          <p:cNvPr id="246786" name="Rectangle 2"/>
          <p:cNvSpPr>
            <a:spLocks noGrp="1" noRot="1" noChangeAspect="1" noChangeArrowheads="1" noTextEdit="1"/>
          </p:cNvSpPr>
          <p:nvPr>
            <p:ph type="sldImg"/>
          </p:nvPr>
        </p:nvSpPr>
        <p:spPr>
          <a:xfrm>
            <a:off x="1385888" y="755650"/>
            <a:ext cx="5035550" cy="3776663"/>
          </a:xfrm>
          <a:ln/>
        </p:spPr>
      </p:sp>
      <p:sp>
        <p:nvSpPr>
          <p:cNvPr id="246787" name="Rectangle 3"/>
          <p:cNvSpPr>
            <a:spLocks noGrp="1" noChangeArrowheads="1"/>
          </p:cNvSpPr>
          <p:nvPr>
            <p:ph type="body" idx="1"/>
          </p:nvPr>
        </p:nvSpPr>
        <p:spPr>
          <a:xfrm>
            <a:off x="1040385" y="4789720"/>
            <a:ext cx="5722112" cy="45361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307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2A0B6-5214-4E93-9632-89130BAA42A8}" type="slidenum">
              <a:rPr lang="en-US" smtClean="0"/>
              <a:pPr/>
              <a:t>15</a:t>
            </a:fld>
            <a:endParaRPr lang="en-US" dirty="0"/>
          </a:p>
        </p:txBody>
      </p:sp>
    </p:spTree>
    <p:extLst>
      <p:ext uri="{BB962C8B-B14F-4D97-AF65-F5344CB8AC3E}">
        <p14:creationId xmlns:p14="http://schemas.microsoft.com/office/powerpoint/2010/main" val="1134109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289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w="9525"/>
        </p:spPr>
        <p:txBody>
          <a:bodyPr/>
          <a:lstStyle/>
          <a:p>
            <a:endParaRPr lang="en-US" dirty="0"/>
          </a:p>
        </p:txBody>
      </p:sp>
      <p:sp>
        <p:nvSpPr>
          <p:cNvPr id="2" name="Footer Placeholder 1"/>
          <p:cNvSpPr>
            <a:spLocks noGrp="1"/>
          </p:cNvSpPr>
          <p:nvPr>
            <p:ph type="ftr" sz="quarter" idx="10"/>
          </p:nvPr>
        </p:nvSpPr>
        <p:spPr/>
        <p:txBody>
          <a:bodyPr/>
          <a:lstStyle/>
          <a:p>
            <a:r>
              <a:rPr lang="en-US"/>
              <a:t>(c)BBC Entrepreneurial Training &amp; Consulting</a:t>
            </a:r>
            <a:endParaRPr lang="en-US" dirty="0"/>
          </a:p>
        </p:txBody>
      </p:sp>
      <p:sp>
        <p:nvSpPr>
          <p:cNvPr id="3" name="Date Placeholder 2"/>
          <p:cNvSpPr>
            <a:spLocks noGrp="1"/>
          </p:cNvSpPr>
          <p:nvPr>
            <p:ph type="dt" idx="11"/>
          </p:nvPr>
        </p:nvSpPr>
        <p:spPr/>
        <p:txBody>
          <a:bodyPr/>
          <a:lstStyle/>
          <a:p>
            <a:r>
              <a:rPr lang="en-US"/>
              <a:t>3/27/2018</a:t>
            </a:r>
          </a:p>
        </p:txBody>
      </p:sp>
    </p:spTree>
    <p:extLst>
      <p:ext uri="{BB962C8B-B14F-4D97-AF65-F5344CB8AC3E}">
        <p14:creationId xmlns:p14="http://schemas.microsoft.com/office/powerpoint/2010/main" val="2412018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18</a:t>
            </a:fld>
            <a:endParaRPr lang="en-US"/>
          </a:p>
        </p:txBody>
      </p:sp>
    </p:spTree>
    <p:extLst>
      <p:ext uri="{BB962C8B-B14F-4D97-AF65-F5344CB8AC3E}">
        <p14:creationId xmlns:p14="http://schemas.microsoft.com/office/powerpoint/2010/main" val="2231628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xfrm>
            <a:off x="1571625" y="814388"/>
            <a:ext cx="5364163" cy="4022725"/>
          </a:xfrm>
          <a:ln/>
        </p:spPr>
      </p:sp>
      <p:sp>
        <p:nvSpPr>
          <p:cNvPr id="72708" name="Rectangle 3"/>
          <p:cNvSpPr>
            <a:spLocks noGrp="1" noChangeArrowheads="1"/>
          </p:cNvSpPr>
          <p:nvPr>
            <p:ph type="body" idx="1"/>
          </p:nvPr>
        </p:nvSpPr>
        <p:spPr>
          <a:xfrm>
            <a:off x="1134792" y="5112565"/>
            <a:ext cx="6238450" cy="4840580"/>
          </a:xfrm>
          <a:noFill/>
          <a:ln w="9525"/>
        </p:spPr>
        <p:txBody>
          <a:bodyPr/>
          <a:lstStyle/>
          <a:p>
            <a:endParaRPr lang="en-US"/>
          </a:p>
        </p:txBody>
      </p:sp>
    </p:spTree>
    <p:extLst>
      <p:ext uri="{BB962C8B-B14F-4D97-AF65-F5344CB8AC3E}">
        <p14:creationId xmlns:p14="http://schemas.microsoft.com/office/powerpoint/2010/main" val="275022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516063" y="796925"/>
            <a:ext cx="5291137" cy="3968750"/>
          </a:xfrm>
          <a:ln/>
        </p:spPr>
      </p:sp>
      <p:sp>
        <p:nvSpPr>
          <p:cNvPr id="151555"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1734296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least 51% owned and controlled by US citizens or permanent residents and/or one or more domestic concerns that are 51% or multiple domestic VCOC (venture capital operating companies), HF (hedge funds), PEF (private equity funds) provided no single investor is more than 50%</a:t>
            </a:r>
            <a:endParaRPr lang="en-US" dirty="0"/>
          </a:p>
        </p:txBody>
      </p:sp>
      <p:sp>
        <p:nvSpPr>
          <p:cNvPr id="4" name="Slide Number Placeholder 3"/>
          <p:cNvSpPr>
            <a:spLocks noGrp="1"/>
          </p:cNvSpPr>
          <p:nvPr>
            <p:ph type="sldNum" sz="quarter" idx="10"/>
          </p:nvPr>
        </p:nvSpPr>
        <p:spPr/>
        <p:txBody>
          <a:bodyPr/>
          <a:lstStyle/>
          <a:p>
            <a:fld id="{89370D0C-FDA4-4EE2-8B2B-AC5C80264364}" type="slidenum">
              <a:rPr lang="en-US" smtClean="0"/>
              <a:t>22</a:t>
            </a:fld>
            <a:endParaRPr lang="en-US"/>
          </a:p>
        </p:txBody>
      </p:sp>
    </p:spTree>
    <p:extLst>
      <p:ext uri="{BB962C8B-B14F-4D97-AF65-F5344CB8AC3E}">
        <p14:creationId xmlns:p14="http://schemas.microsoft.com/office/powerpoint/2010/main" val="3617009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will make you ineligible for the SBIR/STTR Program?</a:t>
            </a:r>
          </a:p>
          <a:p>
            <a:pPr marL="228600" indent="-228600">
              <a:buAutoNum type="alphaUcPeriod"/>
            </a:pPr>
            <a:r>
              <a:rPr lang="en-US" b="1" dirty="0"/>
              <a:t>Being organized as a not-for-profit company</a:t>
            </a:r>
          </a:p>
          <a:p>
            <a:pPr marL="228600" indent="-228600">
              <a:buAutoNum type="alphaUcPeriod"/>
            </a:pPr>
            <a:r>
              <a:rPr lang="en-US" dirty="0"/>
              <a:t>Being a brand new startup</a:t>
            </a:r>
          </a:p>
          <a:p>
            <a:pPr marL="228600" indent="-228600">
              <a:buAutoNum type="alphaUcPeriod"/>
            </a:pPr>
            <a:r>
              <a:rPr lang="en-US" dirty="0"/>
              <a:t>Having no investors</a:t>
            </a:r>
          </a:p>
          <a:p>
            <a:pPr marL="228600" indent="-228600">
              <a:buAutoNum type="alphaUcPeriod"/>
            </a:pPr>
            <a:r>
              <a:rPr lang="en-US" dirty="0"/>
              <a:t>Having 499 employees</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24</a:t>
            </a:fld>
            <a:endParaRPr lang="en-US"/>
          </a:p>
        </p:txBody>
      </p:sp>
    </p:spTree>
    <p:extLst>
      <p:ext uri="{BB962C8B-B14F-4D97-AF65-F5344CB8AC3E}">
        <p14:creationId xmlns:p14="http://schemas.microsoft.com/office/powerpoint/2010/main" val="1499127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25</a:t>
            </a:fld>
            <a:endParaRPr lang="en-US"/>
          </a:p>
        </p:txBody>
      </p:sp>
    </p:spTree>
    <p:extLst>
      <p:ext uri="{BB962C8B-B14F-4D97-AF65-F5344CB8AC3E}">
        <p14:creationId xmlns:p14="http://schemas.microsoft.com/office/powerpoint/2010/main" val="286068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70D0C-FDA4-4EE2-8B2B-AC5C8026436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94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xfrm>
            <a:off x="1152525" y="696913"/>
            <a:ext cx="4652963" cy="3490912"/>
          </a:xfrm>
          <a:ln/>
        </p:spPr>
      </p:sp>
      <p:sp>
        <p:nvSpPr>
          <p:cNvPr id="271363" name="Rectangle 3"/>
          <p:cNvSpPr>
            <a:spLocks noGrp="1" noChangeArrowheads="1"/>
          </p:cNvSpPr>
          <p:nvPr>
            <p:ph type="body" idx="1"/>
          </p:nvPr>
        </p:nvSpPr>
        <p:spPr>
          <a:noFill/>
          <a:ln w="9525"/>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87910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 © 2016 BBC Entrepreneurial Training &amp; Consulting, LLC</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1"/>
          </p:nvPr>
        </p:nvSpPr>
        <p:spPr/>
        <p:txBody>
          <a:bodyPr/>
          <a:lstStyle/>
          <a:p>
            <a:pPr marL="0" marR="0" lvl="0" indent="0" algn="r" defTabSz="87910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June 2016</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3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9104" rtl="0" eaLnBrk="1" fontAlgn="auto" latinLnBrk="0" hangingPunct="1">
              <a:lnSpc>
                <a:spcPct val="100000"/>
              </a:lnSpc>
              <a:spcBef>
                <a:spcPts val="0"/>
              </a:spcBef>
              <a:spcAft>
                <a:spcPts val="0"/>
              </a:spcAft>
              <a:buClrTx/>
              <a:buSzTx/>
              <a:buFontTx/>
              <a:buNone/>
              <a:tabLst/>
              <a:defRPr/>
            </a:pPr>
            <a:fld id="{7962A0B6-5214-4E93-9632-89130BAA42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10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87910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 © 2016 BBC Entrepreneurial Training &amp; Consulting, LLC</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87910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June 2016</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447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r>
              <a:rPr lang="en-US" dirty="0"/>
              <a:t>Once</a:t>
            </a:r>
            <a:r>
              <a:rPr lang="en-US" baseline="0" dirty="0"/>
              <a:t> you have received your EIN number you can apply for a DUNS number.</a:t>
            </a:r>
          </a:p>
          <a:p>
            <a:pPr eaLnBrk="1" hangingPunct="1"/>
            <a:endParaRPr lang="en-US" baseline="0" dirty="0"/>
          </a:p>
          <a:p>
            <a:pPr eaLnBrk="1" hangingPunct="1"/>
            <a:r>
              <a:rPr lang="en-US" baseline="0" dirty="0"/>
              <a:t>DUNS is the Data Universal numbering systems, used by the federal government to track how federal grant money is allocated.  Usually the number is issued on the same day as applied.  Again be consistent with the information you are entering.  If the company is listed on the IRS record (EIN) as ACME, LLC then it needs to be ACME, LLC at DUNS.  The registrations sites use a digital review and if something as small as a comma is not included it can kick the registration out.</a:t>
            </a:r>
          </a:p>
          <a:p>
            <a:pPr eaLnBrk="1" hangingPunct="1"/>
            <a:endParaRPr lang="en-US" baseline="0" dirty="0"/>
          </a:p>
          <a:p>
            <a:pPr eaLnBrk="1" hangingPunct="1"/>
            <a:endParaRPr lang="en-US" baseline="0" dirty="0"/>
          </a:p>
        </p:txBody>
      </p:sp>
      <p:sp>
        <p:nvSpPr>
          <p:cNvPr id="9216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17EC6-2A04-40C3-BA2A-94A49E957D5B}" type="slidenum">
              <a:rPr kumimoji="0" lang="en-US" sz="1300" b="0" i="0" u="none" strike="noStrike" kern="1200" cap="none" spc="0" normalizeH="0" baseline="0" noProof="0" smtClean="0">
                <a:ln>
                  <a:noFill/>
                </a:ln>
                <a:solidFill>
                  <a:prstClr val="black"/>
                </a:solidFill>
                <a:effectLst/>
                <a:uLnTx/>
                <a:uFillTx/>
                <a:latin typeface="Calibri"/>
                <a:ea typeface="Osaka" pitchFamily="9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Osaka" pitchFamily="96" charset="-128"/>
              <a:cs typeface="+mn-cs"/>
            </a:endParaRPr>
          </a:p>
        </p:txBody>
      </p:sp>
    </p:spTree>
    <p:extLst>
      <p:ext uri="{BB962C8B-B14F-4D97-AF65-F5344CB8AC3E}">
        <p14:creationId xmlns:p14="http://schemas.microsoft.com/office/powerpoint/2010/main" val="1241994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a series of questions that need to be answered.  Including company name address, entity.  Etc.</a:t>
            </a:r>
            <a:endParaRPr lang="en-US" dirty="0"/>
          </a:p>
        </p:txBody>
      </p:sp>
      <p:sp>
        <p:nvSpPr>
          <p:cNvPr id="4" name="Slide Number Placeholder 3"/>
          <p:cNvSpPr>
            <a:spLocks noGrp="1"/>
          </p:cNvSpPr>
          <p:nvPr>
            <p:ph type="sldNum" sz="quarter" idx="10"/>
          </p:nvPr>
        </p:nvSpPr>
        <p:spPr/>
        <p:txBody>
          <a:bodyPr/>
          <a:lstStyle/>
          <a:p>
            <a:fld id="{7962A0B6-5214-4E93-9632-89130BAA42A8}" type="slidenum">
              <a:rPr lang="en-US" smtClean="0"/>
              <a:t>31</a:t>
            </a:fld>
            <a:endParaRPr lang="en-US" dirty="0"/>
          </a:p>
        </p:txBody>
      </p:sp>
    </p:spTree>
    <p:extLst>
      <p:ext uri="{BB962C8B-B14F-4D97-AF65-F5344CB8AC3E}">
        <p14:creationId xmlns:p14="http://schemas.microsoft.com/office/powerpoint/2010/main" val="4167692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a:p>
        </p:txBody>
      </p:sp>
      <p:sp>
        <p:nvSpPr>
          <p:cNvPr id="93188" name="Slide Number Placeholder 3"/>
          <p:cNvSpPr>
            <a:spLocks noGrp="1"/>
          </p:cNvSpPr>
          <p:nvPr>
            <p:ph type="sldNum" sz="quarter" idx="5"/>
          </p:nvPr>
        </p:nvSpPr>
        <p:spPr>
          <a:noFill/>
        </p:spPr>
        <p:txBody>
          <a:bodyPr/>
          <a:lstStyle/>
          <a:p>
            <a:fld id="{3A93BE7C-FBD0-4555-8B9F-42EA181F3D3A}" type="slidenum">
              <a:rPr lang="en-US" smtClean="0">
                <a:ea typeface="Osaka" pitchFamily="96" charset="-128"/>
              </a:rPr>
              <a:pPr/>
              <a:t>32</a:t>
            </a:fld>
            <a:endParaRPr lang="en-US">
              <a:ea typeface="Osaka" pitchFamily="96" charset="-128"/>
            </a:endParaRPr>
          </a:p>
        </p:txBody>
      </p:sp>
    </p:spTree>
    <p:extLst>
      <p:ext uri="{BB962C8B-B14F-4D97-AF65-F5344CB8AC3E}">
        <p14:creationId xmlns:p14="http://schemas.microsoft.com/office/powerpoint/2010/main" val="3793289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is simple.  Go to SBIR.gov,</a:t>
            </a:r>
            <a:r>
              <a:rPr lang="en-US" baseline="0" dirty="0"/>
              <a:t> </a:t>
            </a:r>
            <a:endParaRPr lang="en-US" dirty="0"/>
          </a:p>
        </p:txBody>
      </p:sp>
      <p:sp>
        <p:nvSpPr>
          <p:cNvPr id="4" name="Slide Number Placeholder 3"/>
          <p:cNvSpPr>
            <a:spLocks noGrp="1"/>
          </p:cNvSpPr>
          <p:nvPr>
            <p:ph type="sldNum" sz="quarter" idx="10"/>
          </p:nvPr>
        </p:nvSpPr>
        <p:spPr/>
        <p:txBody>
          <a:bodyPr/>
          <a:lstStyle/>
          <a:p>
            <a:fld id="{7962A0B6-5214-4E93-9632-89130BAA42A8}" type="slidenum">
              <a:rPr lang="en-US" smtClean="0"/>
              <a:t>33</a:t>
            </a:fld>
            <a:endParaRPr lang="en-US" dirty="0"/>
          </a:p>
        </p:txBody>
      </p:sp>
    </p:spTree>
    <p:extLst>
      <p:ext uri="{BB962C8B-B14F-4D97-AF65-F5344CB8AC3E}">
        <p14:creationId xmlns:p14="http://schemas.microsoft.com/office/powerpoint/2010/main" val="2375989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9104" rtl="0" eaLnBrk="1" fontAlgn="auto" latinLnBrk="0" hangingPunct="1">
              <a:lnSpc>
                <a:spcPct val="100000"/>
              </a:lnSpc>
              <a:spcBef>
                <a:spcPts val="0"/>
              </a:spcBef>
              <a:spcAft>
                <a:spcPts val="0"/>
              </a:spcAft>
              <a:buClrTx/>
              <a:buSzTx/>
              <a:buFontTx/>
              <a:buNone/>
              <a:tabLst/>
              <a:defRPr/>
            </a:pPr>
            <a:fld id="{7962A0B6-5214-4E93-9632-89130BAA42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7910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520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 senior vs. non-senior</a:t>
            </a:r>
          </a:p>
          <a:p>
            <a:r>
              <a:rPr lang="en-US" dirty="0"/>
              <a:t>Example of advisor</a:t>
            </a:r>
            <a:r>
              <a:rPr lang="en-US" baseline="0" dirty="0"/>
              <a:t> – </a:t>
            </a:r>
            <a:r>
              <a:rPr lang="en-US" baseline="0" dirty="0" err="1"/>
              <a:t>Univ</a:t>
            </a:r>
            <a:r>
              <a:rPr lang="en-US" baseline="0" dirty="0"/>
              <a:t> professor (founder/advisor) not on project team</a:t>
            </a:r>
          </a:p>
          <a:p>
            <a:r>
              <a:rPr lang="en-US" baseline="0" dirty="0"/>
              <a:t>Use of </a:t>
            </a:r>
            <a:r>
              <a:rPr lang="en-US" baseline="0" dirty="0" err="1"/>
              <a:t>Univ</a:t>
            </a:r>
            <a:r>
              <a:rPr lang="en-US" baseline="0" dirty="0"/>
              <a:t> facility &amp; equipment</a:t>
            </a:r>
          </a:p>
          <a:p>
            <a:r>
              <a:rPr lang="en-US" baseline="0" dirty="0"/>
              <a:t>Commercialization expertise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F17B3-B841-433F-B66A-03C39623B4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336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xfrm>
            <a:off x="1519238" y="796925"/>
            <a:ext cx="5286375" cy="3965575"/>
          </a:xfrm>
          <a:ln/>
        </p:spPr>
      </p:sp>
      <p:sp>
        <p:nvSpPr>
          <p:cNvPr id="256003"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580673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266825" y="733425"/>
            <a:ext cx="4884738" cy="3663950"/>
          </a:xfrm>
          <a:ln/>
        </p:spPr>
      </p:sp>
      <p:sp>
        <p:nvSpPr>
          <p:cNvPr id="134147" name="Notes Placeholder 2"/>
          <p:cNvSpPr>
            <a:spLocks noGrp="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104388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w="9525"/>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3012509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is commercialization?:</a:t>
            </a:r>
          </a:p>
          <a:p>
            <a:pPr marL="0" indent="0">
              <a:buNone/>
            </a:pPr>
            <a:r>
              <a:rPr lang="en-US" sz="2200" b="1" dirty="0">
                <a:solidFill>
                  <a:srgbClr val="EA7024"/>
                </a:solidFill>
              </a:rPr>
              <a:t>Ability to provide a solution to a problem in exchange for money</a:t>
            </a:r>
          </a:p>
          <a:p>
            <a:pPr marL="347663" lvl="4" indent="-244475">
              <a:buBlip>
                <a:blip r:embed="rId3"/>
              </a:buBlip>
            </a:pPr>
            <a:r>
              <a:rPr lang="en-US" dirty="0"/>
              <a:t>Important Problem</a:t>
            </a:r>
          </a:p>
          <a:p>
            <a:pPr marL="347663" lvl="4" indent="-244475">
              <a:buBlip>
                <a:blip r:embed="rId3"/>
              </a:buBlip>
            </a:pPr>
            <a:r>
              <a:rPr lang="en-US" dirty="0"/>
              <a:t>Targeted and Differentiated Solution</a:t>
            </a:r>
          </a:p>
          <a:p>
            <a:pPr marL="347663" lvl="4" indent="-244475">
              <a:buBlip>
                <a:blip r:embed="rId3"/>
              </a:buBlip>
            </a:pPr>
            <a:r>
              <a:rPr lang="en-US" dirty="0"/>
              <a:t>Viable Business Model</a:t>
            </a:r>
          </a:p>
          <a:p>
            <a:endParaRPr lang="en-US" dirty="0"/>
          </a:p>
        </p:txBody>
      </p:sp>
      <p:sp>
        <p:nvSpPr>
          <p:cNvPr id="4" name="Footer Placeholder 3"/>
          <p:cNvSpPr>
            <a:spLocks noGrp="1"/>
          </p:cNvSpPr>
          <p:nvPr>
            <p:ph type="ftr" sz="quarter" idx="10"/>
          </p:nvPr>
        </p:nvSpPr>
        <p:spPr/>
        <p:txBody>
          <a:bodyPr/>
          <a:lstStyle/>
          <a:p>
            <a:r>
              <a:rPr lang="en-US"/>
              <a:t>Copyright © 2016 BBC Entrepreneurial Training &amp; Consulting, LLC</a:t>
            </a:r>
            <a:endParaRPr lang="en-US" dirty="0"/>
          </a:p>
        </p:txBody>
      </p:sp>
      <p:sp>
        <p:nvSpPr>
          <p:cNvPr id="5" name="Date Placeholder 4"/>
          <p:cNvSpPr>
            <a:spLocks noGrp="1"/>
          </p:cNvSpPr>
          <p:nvPr>
            <p:ph type="dt" idx="11"/>
          </p:nvPr>
        </p:nvSpPr>
        <p:spPr/>
        <p:txBody>
          <a:bodyPr/>
          <a:lstStyle/>
          <a:p>
            <a:fld id="{38631100-8F36-B744-9C2F-1AAFBAB74397}" type="datetime1">
              <a:rPr lang="en-US" smtClean="0"/>
              <a:t>4/26/2021</a:t>
            </a:fld>
            <a:endParaRPr lang="en-US" dirty="0"/>
          </a:p>
        </p:txBody>
      </p:sp>
    </p:spTree>
    <p:extLst>
      <p:ext uri="{BB962C8B-B14F-4D97-AF65-F5344CB8AC3E}">
        <p14:creationId xmlns:p14="http://schemas.microsoft.com/office/powerpoint/2010/main" val="2316345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268413" y="733425"/>
            <a:ext cx="4883150" cy="3663950"/>
          </a:xfrm>
          <a:ln/>
        </p:spPr>
      </p:sp>
      <p:sp>
        <p:nvSpPr>
          <p:cNvPr id="135171"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2774245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so that there is good product-market fit down the line so you don’t develop a product that nobody wants.</a:t>
            </a:r>
          </a:p>
        </p:txBody>
      </p:sp>
      <p:sp>
        <p:nvSpPr>
          <p:cNvPr id="4" name="Date Placeholder 3"/>
          <p:cNvSpPr>
            <a:spLocks noGrp="1"/>
          </p:cNvSpPr>
          <p:nvPr>
            <p:ph type="dt" idx="10"/>
          </p:nvPr>
        </p:nvSpPr>
        <p:spPr/>
        <p:txBody>
          <a:bodyPr/>
          <a:lstStyle/>
          <a:p>
            <a:fld id="{072F5A21-C010-964E-8296-DFE002ADF68B}" type="datetime1">
              <a:rPr lang="en-US" smtClean="0"/>
              <a:t>4/26/2021</a:t>
            </a:fld>
            <a:endParaRPr lang="en-US"/>
          </a:p>
        </p:txBody>
      </p:sp>
    </p:spTree>
    <p:extLst>
      <p:ext uri="{BB962C8B-B14F-4D97-AF65-F5344CB8AC3E}">
        <p14:creationId xmlns:p14="http://schemas.microsoft.com/office/powerpoint/2010/main" val="3481447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xfrm>
            <a:off x="1382713" y="757238"/>
            <a:ext cx="5038725" cy="3779837"/>
          </a:xfrm>
          <a:ln/>
        </p:spPr>
      </p:sp>
      <p:sp>
        <p:nvSpPr>
          <p:cNvPr id="208899" name="Rectangle 3"/>
          <p:cNvSpPr>
            <a:spLocks noGrp="1" noChangeArrowheads="1"/>
          </p:cNvSpPr>
          <p:nvPr>
            <p:ph type="body" idx="1"/>
          </p:nvPr>
        </p:nvSpPr>
        <p:spPr>
          <a:noFill/>
          <a:ln w="9525"/>
        </p:spPr>
        <p:txBody>
          <a:bodyPr/>
          <a:lstStyle/>
          <a:p>
            <a:pPr eaLnBrk="1" hangingPunct="1"/>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10D02-30AE-034E-B9CC-2D084704CF8D}"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221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1382713" y="757238"/>
            <a:ext cx="5038725" cy="3779837"/>
          </a:xfrm>
          <a:ln/>
        </p:spPr>
      </p:sp>
      <p:sp>
        <p:nvSpPr>
          <p:cNvPr id="209923" name="Rectangle 3"/>
          <p:cNvSpPr>
            <a:spLocks noGrp="1" noChangeArrowheads="1"/>
          </p:cNvSpPr>
          <p:nvPr>
            <p:ph type="body" idx="1"/>
          </p:nvPr>
        </p:nvSpPr>
        <p:spPr>
          <a:noFill/>
          <a:ln w="9525"/>
        </p:spPr>
        <p:txBody>
          <a:bodyPr/>
          <a:lstStyle/>
          <a:p>
            <a:pPr eaLnBrk="1" hangingPunct="1"/>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BAA42-865B-E34B-B2E7-ABAAA668BAD1}"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657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https://www.jdsupra.com/legalnews/patenting-considerations-for-sbir-2074436/</a:t>
            </a:r>
          </a:p>
          <a:p>
            <a:endParaRPr lang="en-US" dirty="0"/>
          </a:p>
          <a:p>
            <a:pPr algn="l"/>
            <a:r>
              <a:rPr lang="en-US" b="0" i="0" dirty="0">
                <a:solidFill>
                  <a:srgbClr val="292929"/>
                </a:solidFill>
                <a:effectLst/>
                <a:latin typeface="georgia" panose="02040502050405020303" pitchFamily="18" charset="0"/>
              </a:rPr>
              <a:t>From an intellectual property perspective, the SBIR program is situated at the intersection of the following four bodies of law:</a:t>
            </a:r>
          </a:p>
          <a:p>
            <a:pPr algn="l">
              <a:buFont typeface="+mj-lt"/>
              <a:buAutoNum type="arabicPeriod"/>
            </a:pPr>
            <a:r>
              <a:rPr lang="en-US" b="0" i="0" u="sng" dirty="0">
                <a:solidFill>
                  <a:srgbClr val="292929"/>
                </a:solidFill>
                <a:effectLst/>
                <a:latin typeface="georgia" panose="02040502050405020303" pitchFamily="18" charset="0"/>
              </a:rPr>
              <a:t>Patent law</a:t>
            </a:r>
            <a:r>
              <a:rPr lang="en-US" b="0" i="0" dirty="0">
                <a:solidFill>
                  <a:srgbClr val="292929"/>
                </a:solidFill>
                <a:effectLst/>
                <a:latin typeface="georgia" panose="02040502050405020303" pitchFamily="18" charset="0"/>
              </a:rPr>
              <a:t> – in general, provides you with rights and remedies to exclude others from practicing your patented inventions;</a:t>
            </a:r>
          </a:p>
          <a:p>
            <a:pPr algn="l">
              <a:buFont typeface="+mj-lt"/>
              <a:buAutoNum type="arabicPeriod"/>
            </a:pPr>
            <a:r>
              <a:rPr lang="en-US" b="0" i="0" u="sng" dirty="0">
                <a:solidFill>
                  <a:srgbClr val="292929"/>
                </a:solidFill>
                <a:effectLst/>
                <a:latin typeface="georgia" panose="02040502050405020303" pitchFamily="18" charset="0"/>
              </a:rPr>
              <a:t>SBIR data rights provisions</a:t>
            </a:r>
            <a:r>
              <a:rPr lang="en-US" b="0" i="0" dirty="0">
                <a:solidFill>
                  <a:srgbClr val="292929"/>
                </a:solidFill>
                <a:effectLst/>
                <a:latin typeface="georgia" panose="02040502050405020303" pitchFamily="18" charset="0"/>
              </a:rPr>
              <a:t> – in general, provides you with rights and remedies against the government if it improperly shares your properly marked SBIR data;</a:t>
            </a:r>
          </a:p>
          <a:p>
            <a:pPr algn="l">
              <a:buFont typeface="+mj-lt"/>
              <a:buAutoNum type="arabicPeriod"/>
            </a:pPr>
            <a:r>
              <a:rPr lang="en-US" b="0" i="0" u="sng" dirty="0">
                <a:solidFill>
                  <a:srgbClr val="292929"/>
                </a:solidFill>
                <a:effectLst/>
                <a:latin typeface="georgia" panose="02040502050405020303" pitchFamily="18" charset="0"/>
              </a:rPr>
              <a:t>Trade secret law</a:t>
            </a:r>
            <a:r>
              <a:rPr lang="en-US" b="0" i="0" dirty="0">
                <a:solidFill>
                  <a:srgbClr val="292929"/>
                </a:solidFill>
                <a:effectLst/>
                <a:latin typeface="georgia" panose="02040502050405020303" pitchFamily="18" charset="0"/>
              </a:rPr>
              <a:t> – in general, provides you with rights and remedies against others who misappropriate your trade secrets; and</a:t>
            </a:r>
          </a:p>
          <a:p>
            <a:pPr algn="l">
              <a:buFont typeface="+mj-lt"/>
              <a:buAutoNum type="arabicPeriod"/>
            </a:pPr>
            <a:r>
              <a:rPr lang="en-US" b="0" i="0" u="sng" dirty="0">
                <a:solidFill>
                  <a:srgbClr val="292929"/>
                </a:solidFill>
                <a:effectLst/>
                <a:latin typeface="georgia" panose="02040502050405020303" pitchFamily="18" charset="0"/>
              </a:rPr>
              <a:t>The Bayh-Dole Act</a:t>
            </a:r>
            <a:r>
              <a:rPr lang="en-US" b="0" i="0" dirty="0">
                <a:solidFill>
                  <a:srgbClr val="292929"/>
                </a:solidFill>
                <a:effectLst/>
                <a:latin typeface="georgia" panose="02040502050405020303" pitchFamily="18" charset="0"/>
              </a:rPr>
              <a:t> – in general, imposes certain requirements on companies that receive federal funding for research and development.</a:t>
            </a:r>
          </a:p>
          <a:p>
            <a:pPr algn="l"/>
            <a:r>
              <a:rPr lang="en-US" b="0" i="0" dirty="0">
                <a:solidFill>
                  <a:srgbClr val="292929"/>
                </a:solidFill>
                <a:effectLst/>
                <a:latin typeface="georgia" panose="02040502050405020303" pitchFamily="18" charset="0"/>
              </a:rPr>
              <a:t>Each of these bodies of law informs whether and when SBIR awardees should file patent applications or, in the alternative, rely on secrecy to protect their technology.</a:t>
            </a:r>
          </a:p>
          <a:p>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56</a:t>
            </a:fld>
            <a:endParaRPr lang="en-US"/>
          </a:p>
        </p:txBody>
      </p:sp>
    </p:spTree>
    <p:extLst>
      <p:ext uri="{BB962C8B-B14F-4D97-AF65-F5344CB8AC3E}">
        <p14:creationId xmlns:p14="http://schemas.microsoft.com/office/powerpoint/2010/main" val="73873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a:xfrm>
            <a:off x="1382713" y="757238"/>
            <a:ext cx="5038725" cy="3779837"/>
          </a:xfrm>
          <a:ln/>
        </p:spPr>
      </p:sp>
      <p:sp>
        <p:nvSpPr>
          <p:cNvPr id="181251" name="Rectangle 3"/>
          <p:cNvSpPr>
            <a:spLocks noGrp="1"/>
          </p:cNvSpPr>
          <p:nvPr>
            <p:ph type="body" idx="1"/>
          </p:nvPr>
        </p:nvSpPr>
        <p:spPr>
          <a:noFill/>
          <a:ln w="9525"/>
        </p:spPr>
        <p:txBody>
          <a:bodyPr/>
          <a:lstStyle/>
          <a:p>
            <a:pPr eaLnBrk="1" hangingPunct="1"/>
            <a:r>
              <a:rPr lang="en-US" dirty="0"/>
              <a:t>USPTO moved office to Detroit. Tons of webinars and everything is free. Elephant in the room and a great resource that people should</a:t>
            </a:r>
          </a:p>
          <a:p>
            <a:pPr eaLnBrk="1" hangingPunct="1"/>
            <a:endParaRPr lang="en-US" dirty="0"/>
          </a:p>
          <a:p>
            <a:pPr eaLnBrk="1" hangingPunct="1"/>
            <a:r>
              <a:rPr lang="en-US" dirty="0"/>
              <a:t>SBDC tech team has licensed and done patent searches at no cost. Just need to book an appointment with them. </a:t>
            </a:r>
          </a:p>
          <a:p>
            <a:pPr eaLnBrk="1" hangingPunct="1"/>
            <a:endParaRPr lang="en-US" dirty="0"/>
          </a:p>
          <a:p>
            <a:pPr eaLnBrk="1" hangingPunct="1"/>
            <a:r>
              <a:rPr lang="en-US" dirty="0"/>
              <a:t>Do before spending money with an attorney. Likely similar resources in other areas than just Michigan. Reach out to LSW who can tell them resources. </a:t>
            </a: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Copyright © 2016 BBC Entrepreneurial Training &amp; Consulting, LLC</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3C587-7368-1C43-934E-170246184145}"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4/26/2021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794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1B517C"/>
                </a:solidFill>
                <a:effectLst/>
                <a:latin typeface="georgia" panose="02040502050405020303" pitchFamily="18" charset="0"/>
                <a:hlinkClick r:id="" action="ppaction://noaction"/>
              </a:rPr>
              <a:t>https://www.jdsupra.com/legalnews/patenting-considerations-for-sbir-2074436/</a:t>
            </a:r>
          </a:p>
          <a:p>
            <a:pPr algn="l"/>
            <a:endParaRPr lang="en-US" b="0" i="0" u="none" strike="noStrike" dirty="0">
              <a:solidFill>
                <a:srgbClr val="1B517C"/>
              </a:solidFill>
              <a:effectLst/>
              <a:latin typeface="georgia" panose="02040502050405020303" pitchFamily="18" charset="0"/>
              <a:hlinkClick r:id="" action="ppaction://noaction"/>
            </a:endParaRPr>
          </a:p>
          <a:p>
            <a:pPr algn="l"/>
            <a:r>
              <a:rPr lang="en-US" b="0" i="0" u="none" strike="noStrike" dirty="0">
                <a:solidFill>
                  <a:srgbClr val="1B517C"/>
                </a:solidFill>
                <a:effectLst/>
                <a:latin typeface="georgia" panose="02040502050405020303" pitchFamily="18" charset="0"/>
                <a:hlinkClick r:id="" action="ppaction://noaction"/>
              </a:rPr>
              <a:t>SBIR data rights</a:t>
            </a:r>
            <a:r>
              <a:rPr lang="en-US" b="0" i="0" dirty="0">
                <a:solidFill>
                  <a:srgbClr val="292929"/>
                </a:solidFill>
                <a:effectLst/>
                <a:latin typeface="georgia" panose="02040502050405020303" pitchFamily="18" charset="0"/>
              </a:rPr>
              <a:t>, meanwhile, generally prohibit the government from externally disclosing properly marked data developed in the performance of an SBIR award. Specifically, the government is prohibited for a period of 20 years from externally sharing this information for procurement, manufacturing, or commercial purposes, but there are other limited purposes for which the government can share the protected information. </a:t>
            </a:r>
            <a:r>
              <a:rPr lang="en-US" b="0" i="1" dirty="0">
                <a:solidFill>
                  <a:srgbClr val="292929"/>
                </a:solidFill>
                <a:effectLst/>
                <a:latin typeface="georgia" panose="02040502050405020303" pitchFamily="18" charset="0"/>
              </a:rPr>
              <a:t>See</a:t>
            </a:r>
            <a:r>
              <a:rPr lang="en-US" b="0" i="0" dirty="0">
                <a:solidFill>
                  <a:srgbClr val="292929"/>
                </a:solidFill>
                <a:effectLst/>
                <a:latin typeface="georgia" panose="02040502050405020303" pitchFamily="18" charset="0"/>
              </a:rPr>
              <a:t> SBIR Policy Directive, 84 Fed. Reg. 12794, 12846 (April 2, 2019).</a:t>
            </a:r>
          </a:p>
          <a:p>
            <a:pPr algn="l"/>
            <a:endParaRPr lang="en-US" b="0" i="0" dirty="0">
              <a:solidFill>
                <a:srgbClr val="292929"/>
              </a:solidFill>
              <a:effectLst/>
              <a:latin typeface="georgia" panose="02040502050405020303" pitchFamily="18" charset="0"/>
            </a:endParaRPr>
          </a:p>
          <a:p>
            <a:pPr algn="l"/>
            <a:r>
              <a:rPr lang="en-US" b="1" i="0" dirty="0">
                <a:effectLst/>
                <a:latin typeface="Source Sans Pro" panose="020B0503030403020204" pitchFamily="34" charset="0"/>
              </a:rPr>
              <a:t>One of the most important of these protections is that the government cannot disclose SBIR Data outside of the government.</a:t>
            </a:r>
          </a:p>
          <a:p>
            <a:pPr algn="l"/>
            <a:br>
              <a:rPr lang="en-US" dirty="0"/>
            </a:br>
            <a:r>
              <a:rPr lang="en-US" b="0" i="0" dirty="0">
                <a:effectLst/>
                <a:latin typeface="Source Sans Pro" panose="020B0503030403020204" pitchFamily="34" charset="0"/>
              </a:rPr>
              <a:t>The government receives a limited nonexclusive license, or right to use, SBIR Data, but such use cannot include disclosing it in any way. This nondisclosure obligation is accompanied by a Data Rights protection period. In its May 2, 2019 SBIR/STTR Policy Directive, SBA changed the Data Rights protection period for both SBIR and STTR funding agreements to a uniform 20-year period that begins on the date of award. This start date for the protection period is new, as is the 20-year period. The protection period no longer begins on the date of delivery of the last funding agreement deliverable. In exchange for the grant of the 20-year protection period, SBA eliminated the extension or “roll-over” provision, effective May 2, 2019. Thus subsequent SBIR/STTR funding agreements no longer extend data protection periods for prior awards to the end of the protection period that applies to the current award. The 20-year protection period applies both to SBIR and STTR awards. Keep in mind that a Phase III award is by definition not paid for with Phase I or II SBIR/STTR funding. To get the most out of your participation, it is important that you re-align your marketing schedule to this new 20-year protection period for each award.</a:t>
            </a:r>
          </a:p>
          <a:p>
            <a:pPr algn="l"/>
            <a:br>
              <a:rPr lang="en-US" dirty="0"/>
            </a:br>
            <a:r>
              <a:rPr lang="en-US" b="0" i="0" dirty="0">
                <a:effectLst/>
                <a:latin typeface="Source Sans Pro" panose="020B0503030403020204" pitchFamily="34" charset="0"/>
              </a:rPr>
              <a:t>These SBIR/STTR Data Rights protections have many implications. First and foremost, this nondisclosure obligation means that the government cannot compete technologies containing SBIR Data. Any such competition would mean disclosing the SBIR Data in solicitations, which the government cannot do. This unique right also underlies and supports the sole source Phase III mandate – the requirement to award Phase III awards to the SBIR developing firm to the greatest extent practicable. This single right – and obligation of the government – creates value in the SBIR firm and ultimately wealth for the SBIR owners.</a:t>
            </a:r>
          </a:p>
          <a:p>
            <a:pPr algn="l"/>
            <a:br>
              <a:rPr lang="en-US" dirty="0"/>
            </a:br>
            <a:r>
              <a:rPr lang="en-US" b="0" i="0" dirty="0">
                <a:effectLst/>
                <a:latin typeface="Source Sans Pro" panose="020B0503030403020204" pitchFamily="34" charset="0"/>
              </a:rPr>
              <a:t>Because of the importance of SBIR/STTR Data in the new program, it is vital for small businesses to understand the nature of SBIR Data and how to protect it. It is important to understand what SBIR Data is, as well as what it is not – so that SBIR owners and their employees can better protect their technologies and SBIR Data. As we go through this analysis, one can quickly see that the SBA Directive treats SBIR and STTR Data alike.</a:t>
            </a:r>
            <a:endParaRPr lang="en-US" b="0" i="0" dirty="0">
              <a:solidFill>
                <a:srgbClr val="333333"/>
              </a:solidFill>
              <a:effectLst/>
              <a:latin typeface="Source Sans Pro" panose="020B0503030403020204" pitchFamily="34" charset="0"/>
            </a:endParaRPr>
          </a:p>
          <a:p>
            <a:pPr algn="l"/>
            <a:br>
              <a:rPr lang="en-US" dirty="0"/>
            </a:br>
            <a:r>
              <a:rPr lang="en-US" b="0" i="0" dirty="0">
                <a:effectLst/>
                <a:latin typeface="Source Sans Pro" panose="020B0503030403020204" pitchFamily="34" charset="0"/>
              </a:rPr>
              <a:t>SBIR/STTR Data has three basic attributes: 1) it is recorded information, 2) of a technical nature, 3) that is generated under an SBIR or STTR funding agreement and appropriately marked with the SBIR/STTR Data Rights legend. We use the term “funding agreement” because SBIR awards can be grants, contracts, cooperative agreements, or any other type of funding award the government chooses to make.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70D0C-FDA4-4EE2-8B2B-AC5C8026436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99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929"/>
                </a:solidFill>
                <a:effectLst/>
                <a:latin typeface="georgia" panose="02040502050405020303" pitchFamily="18" charset="0"/>
              </a:rPr>
              <a:t>In the 1970s $75 billion spent per year in gov’t sponsored R&amp;D</a:t>
            </a:r>
          </a:p>
          <a:p>
            <a:r>
              <a:rPr lang="en-US" b="0" i="0" dirty="0">
                <a:solidFill>
                  <a:srgbClr val="292929"/>
                </a:solidFill>
                <a:effectLst/>
                <a:latin typeface="georgia" panose="02040502050405020303" pitchFamily="18" charset="0"/>
              </a:rPr>
              <a:t>Federal gov’t held approximately 28,000 patents</a:t>
            </a:r>
          </a:p>
          <a:p>
            <a:r>
              <a:rPr lang="en-US" b="0" i="0" dirty="0">
                <a:solidFill>
                  <a:srgbClr val="292929"/>
                </a:solidFill>
                <a:effectLst/>
                <a:latin typeface="georgia" panose="02040502050405020303" pitchFamily="18" charset="0"/>
              </a:rPr>
              <a:t>Fewer than 5% of those we licensed to industry for development/commercial products</a:t>
            </a:r>
          </a:p>
          <a:p>
            <a:r>
              <a:rPr lang="en-US" b="0" i="0" dirty="0">
                <a:solidFill>
                  <a:srgbClr val="292929"/>
                </a:solidFill>
                <a:effectLst/>
                <a:latin typeface="georgia" panose="02040502050405020303" pitchFamily="18" charset="0"/>
              </a:rPr>
              <a:t>Companies did not have exclusive rights and therefore were reluctant to invest</a:t>
            </a:r>
            <a:r>
              <a:rPr lang="en-US" b="0" i="0" dirty="0">
                <a:solidFill>
                  <a:srgbClr val="292929"/>
                </a:solidFill>
                <a:effectLst/>
                <a:latin typeface="georgia" panose="02040502050405020303" pitchFamily="18" charset="0"/>
                <a:sym typeface="Wingdings" panose="05000000000000000000" pitchFamily="2" charset="2"/>
              </a:rPr>
              <a:t> taxpayers were not benefitting from their contributions</a:t>
            </a:r>
          </a:p>
          <a:p>
            <a:r>
              <a:rPr lang="en-US" b="0" i="0" dirty="0">
                <a:solidFill>
                  <a:srgbClr val="292929"/>
                </a:solidFill>
                <a:effectLst/>
                <a:latin typeface="georgia" panose="02040502050405020303" pitchFamily="18" charset="0"/>
                <a:sym typeface="Wingdings" panose="05000000000000000000" pitchFamily="2" charset="2"/>
              </a:rPr>
              <a:t>Bayh-Dole permitted universities and small businesses to elect ownership of inventions made under federal funding and to become directly involved in the commercialization process</a:t>
            </a:r>
            <a:endParaRPr lang="en-US" b="0" i="0" dirty="0">
              <a:solidFill>
                <a:srgbClr val="292929"/>
              </a:solidFill>
              <a:effectLst/>
              <a:latin typeface="georgia" panose="02040502050405020303" pitchFamily="18" charset="0"/>
            </a:endParaRPr>
          </a:p>
          <a:p>
            <a:endParaRPr lang="en-US" b="0" i="0" dirty="0">
              <a:solidFill>
                <a:srgbClr val="292929"/>
              </a:solidFill>
              <a:effectLst/>
              <a:latin typeface="georgia" panose="02040502050405020303" pitchFamily="18" charset="0"/>
            </a:endParaRPr>
          </a:p>
          <a:p>
            <a:r>
              <a:rPr lang="en-US" b="0" i="0" dirty="0">
                <a:solidFill>
                  <a:srgbClr val="292929"/>
                </a:solidFill>
                <a:effectLst/>
                <a:latin typeface="georgia" panose="02040502050405020303" pitchFamily="18" charset="0"/>
              </a:rPr>
              <a:t>https://www.jdsupra.com/legalnews/patenting-considerations-for-sbir-2074436/</a:t>
            </a:r>
          </a:p>
          <a:p>
            <a:endParaRPr lang="en-US" b="0" i="0" dirty="0">
              <a:solidFill>
                <a:srgbClr val="292929"/>
              </a:solidFill>
              <a:effectLst/>
              <a:latin typeface="georgia" panose="02040502050405020303" pitchFamily="18" charset="0"/>
            </a:endParaRPr>
          </a:p>
          <a:p>
            <a:r>
              <a:rPr lang="en-US" b="0" i="0" dirty="0">
                <a:solidFill>
                  <a:srgbClr val="292929"/>
                </a:solidFill>
                <a:effectLst/>
                <a:latin typeface="georgia" panose="02040502050405020303" pitchFamily="18" charset="0"/>
              </a:rPr>
              <a:t>The Bayh-Dole Act imposes a number of requirements on companies that receive federal funding for research and development, and SBIR awardees should consult with a qualified attorney to ensure that they are complying with its requirements. Two provisions are of particular importance for SBIR awardees to consider as they plan their intellectual property strategies. </a:t>
            </a:r>
            <a:r>
              <a:rPr lang="en-US" b="0" i="0" u="sng" dirty="0">
                <a:solidFill>
                  <a:srgbClr val="292929"/>
                </a:solidFill>
                <a:effectLst/>
                <a:latin typeface="georgia" panose="02040502050405020303" pitchFamily="18" charset="0"/>
              </a:rPr>
              <a:t>First</a:t>
            </a:r>
            <a:r>
              <a:rPr lang="en-US" b="0" i="0" dirty="0">
                <a:solidFill>
                  <a:srgbClr val="292929"/>
                </a:solidFill>
                <a:effectLst/>
                <a:latin typeface="georgia" panose="02040502050405020303" pitchFamily="18" charset="0"/>
              </a:rPr>
              <a:t>, the Bayh-Dole Act requires recipients of federal funding to disclose “subject inventions” to the government, make a written election as to whether they will retain title, and, if the recipient elects to retain title, timely file a patent application or risk forfeiture of the rights to those inventions. 35 U.S.C. § 202(c)(1)-(3). “Subject invention” is </a:t>
            </a:r>
            <a:r>
              <a:rPr lang="en-US" b="0" i="0" u="none" strike="noStrike" dirty="0">
                <a:solidFill>
                  <a:srgbClr val="1B517C"/>
                </a:solidFill>
                <a:effectLst/>
                <a:latin typeface="georgia" panose="02040502050405020303" pitchFamily="18" charset="0"/>
                <a:hlinkClick r:id="rId3"/>
              </a:rPr>
              <a:t>defined</a:t>
            </a:r>
            <a:r>
              <a:rPr lang="en-US" b="0" i="0" dirty="0">
                <a:solidFill>
                  <a:srgbClr val="292929"/>
                </a:solidFill>
                <a:effectLst/>
                <a:latin typeface="georgia" panose="02040502050405020303" pitchFamily="18" charset="0"/>
              </a:rPr>
              <a:t> as “any invention of the contractor conceived or first actually reduced to practice in the performance of work under a funding agreement.” 35 U.S.C. § 201(e). </a:t>
            </a:r>
            <a:r>
              <a:rPr lang="en-US" b="0" i="0" u="sng" dirty="0">
                <a:solidFill>
                  <a:srgbClr val="292929"/>
                </a:solidFill>
                <a:effectLst/>
                <a:latin typeface="georgia" panose="02040502050405020303" pitchFamily="18" charset="0"/>
              </a:rPr>
              <a:t>Second</a:t>
            </a:r>
            <a:r>
              <a:rPr lang="en-US" b="0" i="0" dirty="0">
                <a:solidFill>
                  <a:srgbClr val="292929"/>
                </a:solidFill>
                <a:effectLst/>
                <a:latin typeface="georgia" panose="02040502050405020303" pitchFamily="18" charset="0"/>
              </a:rPr>
              <a:t>, the Bayh-Dole Act provides the government a royalty-free license to practice or have practiced on its behalf any subject inventions. 35 U.S.C. § 202(c)(4).</a:t>
            </a:r>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59</a:t>
            </a:fld>
            <a:endParaRPr lang="en-US"/>
          </a:p>
        </p:txBody>
      </p:sp>
    </p:spTree>
    <p:extLst>
      <p:ext uri="{BB962C8B-B14F-4D97-AF65-F5344CB8AC3E}">
        <p14:creationId xmlns:p14="http://schemas.microsoft.com/office/powerpoint/2010/main" val="3018383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92929"/>
                </a:solidFill>
                <a:effectLst/>
                <a:latin typeface="georgia" panose="02040502050405020303" pitchFamily="18" charset="0"/>
              </a:rPr>
              <a:t>The combination of these rules has a number of practical implications.</a:t>
            </a:r>
          </a:p>
          <a:p>
            <a:pPr algn="l"/>
            <a:endParaRPr lang="en-US" b="0" i="0" dirty="0">
              <a:solidFill>
                <a:srgbClr val="292929"/>
              </a:solidFill>
              <a:effectLst/>
              <a:latin typeface="georgia" panose="02040502050405020303" pitchFamily="18" charset="0"/>
            </a:endParaRPr>
          </a:p>
          <a:p>
            <a:pPr algn="l"/>
            <a:r>
              <a:rPr lang="en-US" b="0" i="0" u="sng" dirty="0">
                <a:solidFill>
                  <a:srgbClr val="292929"/>
                </a:solidFill>
                <a:effectLst/>
                <a:latin typeface="georgia" panose="02040502050405020303" pitchFamily="18" charset="0"/>
              </a:rPr>
              <a:t>First</a:t>
            </a:r>
            <a:r>
              <a:rPr lang="en-US" b="0" i="0" dirty="0">
                <a:solidFill>
                  <a:srgbClr val="292929"/>
                </a:solidFill>
                <a:effectLst/>
                <a:latin typeface="georgia" panose="02040502050405020303" pitchFamily="18" charset="0"/>
              </a:rPr>
              <a:t>, SBIR awardees who wish to patent an invention that was conceived or first reduced to practice in the performance of the SBIR award should timely disclose the invention, elect title, and file a patent application in accordance with the provisions of the Bayh-Dole Act and any applicable terms in a funding agreement. Failure to do so can result in forfeiture of the rights to the patent(s) on the invention.</a:t>
            </a:r>
          </a:p>
          <a:p>
            <a:pPr algn="l"/>
            <a:endParaRPr lang="en-US" b="0" i="0" dirty="0">
              <a:solidFill>
                <a:srgbClr val="292929"/>
              </a:solidFill>
              <a:effectLst/>
              <a:latin typeface="georgia" panose="02040502050405020303" pitchFamily="18" charset="0"/>
            </a:endParaRPr>
          </a:p>
          <a:p>
            <a:pPr algn="l"/>
            <a:r>
              <a:rPr lang="en-US" b="0" i="0" u="sng" dirty="0">
                <a:solidFill>
                  <a:srgbClr val="292929"/>
                </a:solidFill>
                <a:effectLst/>
                <a:latin typeface="georgia" panose="02040502050405020303" pitchFamily="18" charset="0"/>
              </a:rPr>
              <a:t>Second</a:t>
            </a:r>
            <a:r>
              <a:rPr lang="en-US" b="0" i="0" dirty="0">
                <a:solidFill>
                  <a:srgbClr val="292929"/>
                </a:solidFill>
                <a:effectLst/>
                <a:latin typeface="georgia" panose="02040502050405020303" pitchFamily="18" charset="0"/>
              </a:rPr>
              <a:t>, for companies that are interested in selling primarily to the government, SBIR data rights may be more effective in preventing the government from sharing your technology with your competitors than are patents directed to “subject inventions.” This is because an issued patent or published patent application is public information as to which any nondisclosure obligations may be relinquished, and, if the patent is directed to a “subject invention,” the government is entitled to have the patented technology practiced on its behalf. 35 U.S.C. § 202(c)(4); </a:t>
            </a:r>
            <a:r>
              <a:rPr lang="en-US" b="0" i="1" dirty="0">
                <a:solidFill>
                  <a:srgbClr val="292929"/>
                </a:solidFill>
                <a:effectLst/>
                <a:latin typeface="georgia" panose="02040502050405020303" pitchFamily="18" charset="0"/>
              </a:rPr>
              <a:t>see also</a:t>
            </a:r>
            <a:r>
              <a:rPr lang="en-US" b="0" i="0" dirty="0">
                <a:solidFill>
                  <a:srgbClr val="292929"/>
                </a:solidFill>
                <a:effectLst/>
                <a:latin typeface="georgia" panose="02040502050405020303" pitchFamily="18" charset="0"/>
              </a:rPr>
              <a:t> 37 C.F.R. § 401.14. The government is prohibited, however, from sharing nonpublic, properly marked SBIR data for procurement, manufacturing, or commercial purposes within the 20-year protection period. SBIR Policy Directive, 84 Fed. Reg. at 12846.</a:t>
            </a:r>
          </a:p>
          <a:p>
            <a:pPr algn="l"/>
            <a:endParaRPr lang="en-US" b="0" i="0" dirty="0">
              <a:solidFill>
                <a:srgbClr val="292929"/>
              </a:solidFill>
              <a:effectLst/>
              <a:latin typeface="georgia" panose="02040502050405020303" pitchFamily="18" charset="0"/>
            </a:endParaRPr>
          </a:p>
          <a:p>
            <a:pPr algn="l"/>
            <a:r>
              <a:rPr lang="en-US" b="0" i="0" u="sng" dirty="0">
                <a:solidFill>
                  <a:srgbClr val="292929"/>
                </a:solidFill>
                <a:effectLst/>
                <a:latin typeface="georgia" panose="02040502050405020303" pitchFamily="18" charset="0"/>
              </a:rPr>
              <a:t>Third</a:t>
            </a:r>
            <a:r>
              <a:rPr lang="en-US" b="0" i="0" dirty="0">
                <a:solidFill>
                  <a:srgbClr val="292929"/>
                </a:solidFill>
                <a:effectLst/>
                <a:latin typeface="georgia" panose="02040502050405020303" pitchFamily="18" charset="0"/>
              </a:rPr>
              <a:t>, to maximize your rights, you may wish to take steps to partition the inventions you develop at private expense from those that are conceived or first reduced to practice in the performance of an SBIR award. For example, you may consider filing a patent application before you submit an SBIR proposal or begin work under an SBIR award so that you can demonstrate that the disclosed technology was not conceived with government funding (this may also beneficially reduce the risk that technical information in your SBIR proposal will become public and be treated as prior art against your patent applications). You may also consider reducing to practice the technology for the first time outside the scope of the SBIR award—such as by reducing the technology to practice before beginning work under the SBIR award, or by using only private funds for this effort. Together, these steps may reduce the likelihood that your privately developed technologies will be treated as “subject inventions” as to which the government is entitled to a royalty-free license.</a:t>
            </a:r>
          </a:p>
          <a:p>
            <a:pPr algn="l"/>
            <a:endParaRPr lang="en-US" b="0" i="0" dirty="0">
              <a:solidFill>
                <a:srgbClr val="292929"/>
              </a:solidFill>
              <a:effectLst/>
              <a:latin typeface="georgia" panose="02040502050405020303" pitchFamily="18" charset="0"/>
            </a:endParaRPr>
          </a:p>
          <a:p>
            <a:pPr algn="l"/>
            <a:r>
              <a:rPr lang="en-US" b="0" i="0" u="sng" dirty="0">
                <a:solidFill>
                  <a:srgbClr val="292929"/>
                </a:solidFill>
                <a:effectLst/>
                <a:latin typeface="georgia" panose="02040502050405020303" pitchFamily="18" charset="0"/>
              </a:rPr>
              <a:t>Fourth</a:t>
            </a:r>
            <a:r>
              <a:rPr lang="en-US" b="0" i="0" dirty="0">
                <a:solidFill>
                  <a:srgbClr val="292929"/>
                </a:solidFill>
                <a:effectLst/>
                <a:latin typeface="georgia" panose="02040502050405020303" pitchFamily="18" charset="0"/>
              </a:rPr>
              <a:t>, if you plan to sell to the government, consider speaking to an attorney about the intersection of SBIR data rights and the Bayh-Dole Act before reporting SBIR technical data to the government as a “subject invention.” If you conclude that the SBIR technical data does, in fact, constitute a “subject invention,” you may also consider speaking to your attorney about whether to file the patent application with a nonpublication request so that the SBIR data rights protection period may be extended until the patent issues. </a:t>
            </a:r>
          </a:p>
          <a:p>
            <a:pPr algn="l"/>
            <a:endParaRPr lang="en-US" b="0" i="0" dirty="0">
              <a:solidFill>
                <a:srgbClr val="292929"/>
              </a:solidFill>
              <a:effectLst/>
              <a:latin typeface="georgia" panose="02040502050405020303" pitchFamily="18" charset="0"/>
            </a:endParaRPr>
          </a:p>
          <a:p>
            <a:pPr algn="l"/>
            <a:r>
              <a:rPr lang="en-US" b="0" i="0" dirty="0">
                <a:solidFill>
                  <a:srgbClr val="202122"/>
                </a:solidFill>
                <a:effectLst/>
                <a:latin typeface="Arial" panose="020B0604020202020204" pitchFamily="34" charset="0"/>
              </a:rPr>
              <a:t>https://en.wikipedia.org/wiki/Bayh%E2%80%93Dole_Act</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A subject invention is defined as "any invention of the contractor that is conceived or first actually </a:t>
            </a:r>
            <a:r>
              <a:rPr lang="en-US" b="0" i="0" u="none" strike="noStrike" dirty="0">
                <a:solidFill>
                  <a:srgbClr val="0B0080"/>
                </a:solidFill>
                <a:effectLst/>
                <a:latin typeface="Arial" panose="020B0604020202020204" pitchFamily="34" charset="0"/>
                <a:hlinkClick r:id="rId3" tooltip="Reduction to practice"/>
              </a:rPr>
              <a:t>reduced to practice</a:t>
            </a:r>
            <a:r>
              <a:rPr lang="en-US" b="0" i="0" dirty="0">
                <a:solidFill>
                  <a:srgbClr val="202122"/>
                </a:solidFill>
                <a:effectLst/>
                <a:latin typeface="Arial" panose="020B0604020202020204" pitchFamily="34" charset="0"/>
              </a:rPr>
              <a:t> in the performance of work under a funding agreement."</a:t>
            </a:r>
            <a:r>
              <a:rPr lang="en-US" b="0" i="0" u="none" strike="noStrike" baseline="30000" dirty="0">
                <a:solidFill>
                  <a:srgbClr val="0B0080"/>
                </a:solidFill>
                <a:effectLst/>
                <a:latin typeface="Arial" panose="020B0604020202020204" pitchFamily="34" charset="0"/>
                <a:hlinkClick r:id="rId4"/>
              </a:rPr>
              <a:t>[23]</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 CFR addresses the relationship between federal funding and other funding that may supplement the federally supported research. If an invention is made outside the research activities of the federally funded research "without interference with or cost to the government-funded project," then the invention is not a subject invention. Similarly, an invention is not a subject invention if it arises in closely related research outside the "planned and committed activities" of the federally funded project, and the closely related research does not "diminish or distract from the performance" of the federally funded project.</a:t>
            </a:r>
            <a:r>
              <a:rPr lang="en-US" b="0" i="0" u="none" strike="noStrike" baseline="30000" dirty="0">
                <a:solidFill>
                  <a:srgbClr val="0B0080"/>
                </a:solidFill>
                <a:effectLst/>
                <a:latin typeface="Arial" panose="020B0604020202020204" pitchFamily="34" charset="0"/>
                <a:hlinkClick r:id="rId5"/>
              </a:rPr>
              <a:t>[24]</a:t>
            </a:r>
            <a:endParaRPr lang="en-US" b="0" i="0" dirty="0">
              <a:solidFill>
                <a:srgbClr val="202122"/>
              </a:solidFill>
              <a:effectLst/>
              <a:latin typeface="Arial" panose="020B0604020202020204" pitchFamily="34" charset="0"/>
            </a:endParaRPr>
          </a:p>
          <a:p>
            <a:pPr algn="l"/>
            <a:endParaRPr lang="en-US" b="0" i="0" dirty="0">
              <a:solidFill>
                <a:srgbClr val="292929"/>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60</a:t>
            </a:fld>
            <a:endParaRPr lang="en-US"/>
          </a:p>
        </p:txBody>
      </p:sp>
    </p:spTree>
    <p:extLst>
      <p:ext uri="{BB962C8B-B14F-4D97-AF65-F5344CB8AC3E}">
        <p14:creationId xmlns:p14="http://schemas.microsoft.com/office/powerpoint/2010/main" val="221610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well do you know the SBIR/STTR Program?</a:t>
            </a:r>
          </a:p>
          <a:p>
            <a:pPr marL="228600" indent="-228600">
              <a:buAutoNum type="alphaUcPeriod"/>
            </a:pPr>
            <a:r>
              <a:rPr lang="en-US" dirty="0"/>
              <a:t>I’m </a:t>
            </a:r>
            <a:r>
              <a:rPr lang="en-US"/>
              <a:t>a pro. </a:t>
            </a:r>
            <a:r>
              <a:rPr lang="en-US" dirty="0"/>
              <a:t>I’ve written/been awarded SBIRs before</a:t>
            </a:r>
          </a:p>
          <a:p>
            <a:pPr marL="228600" indent="-228600">
              <a:buAutoNum type="alphaUcPeriod"/>
            </a:pPr>
            <a:r>
              <a:rPr lang="en-US" dirty="0"/>
              <a:t>Some knowledge or experience </a:t>
            </a:r>
          </a:p>
          <a:p>
            <a:pPr marL="228600" indent="-228600">
              <a:buAutoNum type="alphaUcPeriod"/>
            </a:pPr>
            <a:r>
              <a:rPr lang="en-US" dirty="0"/>
              <a:t>What is SBIR?</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7</a:t>
            </a:fld>
            <a:endParaRPr lang="en-US"/>
          </a:p>
        </p:txBody>
      </p:sp>
    </p:spTree>
    <p:extLst>
      <p:ext uri="{BB962C8B-B14F-4D97-AF65-F5344CB8AC3E}">
        <p14:creationId xmlns:p14="http://schemas.microsoft.com/office/powerpoint/2010/main" val="336289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the way most entrepreneurs answer the question:</a:t>
            </a:r>
          </a:p>
          <a:p>
            <a:pPr algn="l"/>
            <a:endParaRPr lang="en-US" b="0" i="0" dirty="0">
              <a:solidFill>
                <a:srgbClr val="333333"/>
              </a:solidFill>
              <a:effectLst/>
              <a:latin typeface="Georgia" panose="02040502050405020303" pitchFamily="18" charset="0"/>
            </a:endParaRPr>
          </a:p>
          <a:p>
            <a:pPr algn="l"/>
            <a:r>
              <a:rPr lang="en-US" b="0" i="0" dirty="0">
                <a:solidFill>
                  <a:srgbClr val="333333"/>
                </a:solidFill>
                <a:effectLst/>
                <a:latin typeface="Georgia" panose="02040502050405020303" pitchFamily="18" charset="0"/>
              </a:rPr>
              <a:t>"I plan to sell in 10 years," she always says.</a:t>
            </a:r>
          </a:p>
          <a:p>
            <a:pPr algn="l"/>
            <a:r>
              <a:rPr lang="en-US" b="0" i="0" dirty="0">
                <a:solidFill>
                  <a:srgbClr val="333333"/>
                </a:solidFill>
                <a:effectLst/>
                <a:latin typeface="Georgia" panose="02040502050405020303" pitchFamily="18" charset="0"/>
              </a:rPr>
              <a:t>It is the same answer she has given me since 1997.</a:t>
            </a:r>
          </a:p>
          <a:p>
            <a:pPr algn="l"/>
            <a:r>
              <a:rPr lang="en-US" b="0" i="0" dirty="0">
                <a:solidFill>
                  <a:srgbClr val="333333"/>
                </a:solidFill>
                <a:effectLst/>
                <a:latin typeface="Georgia" panose="02040502050405020303" pitchFamily="18" charset="0"/>
              </a:rPr>
              <a:t>And I also not looking for the general "I will sell answer" unless it is accompanied by a level of specificity.  ("I am going to do an ESOP; I plan on taking the company public; I will help my employees do a leverage buy out." That sort of thing.)</a:t>
            </a:r>
          </a:p>
          <a:p>
            <a:pPr algn="l">
              <a:buFont typeface="Arial" panose="020B0604020202020204" pitchFamily="34" charset="0"/>
              <a:buChar char="•"/>
            </a:pPr>
            <a:endParaRPr lang="en-US" b="0" i="0" dirty="0">
              <a:solidFill>
                <a:srgbClr val="111111"/>
              </a:solidFill>
              <a:effectLst/>
              <a:latin typeface="SourceSansPro"/>
            </a:endParaRPr>
          </a:p>
          <a:p>
            <a:pPr algn="l">
              <a:buFont typeface="Arial" panose="020B0604020202020204" pitchFamily="34" charset="0"/>
              <a:buChar char="•"/>
            </a:pPr>
            <a:r>
              <a:rPr lang="en-US" b="0" i="0" dirty="0">
                <a:solidFill>
                  <a:srgbClr val="111111"/>
                </a:solidFill>
                <a:effectLst/>
                <a:latin typeface="SourceSansPro"/>
              </a:rPr>
              <a:t>A business exit strategy is a plan that a founder or owner of a business makes to sell their company, or share in a company, to other investors or other firms.</a:t>
            </a:r>
          </a:p>
          <a:p>
            <a:pPr algn="l">
              <a:buFont typeface="Arial" panose="020B0604020202020204" pitchFamily="34" charset="0"/>
              <a:buChar char="•"/>
            </a:pPr>
            <a:r>
              <a:rPr lang="en-US" b="0" i="0" dirty="0">
                <a:solidFill>
                  <a:srgbClr val="111111"/>
                </a:solidFill>
                <a:effectLst/>
                <a:latin typeface="SourceSansPro"/>
              </a:rPr>
              <a:t>Initial public offerings (IPOs), strategic acquisitions, and management buyouts are among the more common exit strategies an owner might pursue.</a:t>
            </a:r>
          </a:p>
          <a:p>
            <a:pPr algn="l">
              <a:buFont typeface="Arial" panose="020B0604020202020204" pitchFamily="34" charset="0"/>
              <a:buChar char="•"/>
            </a:pPr>
            <a:r>
              <a:rPr lang="en-US" b="0" i="0" dirty="0">
                <a:solidFill>
                  <a:srgbClr val="111111"/>
                </a:solidFill>
                <a:effectLst/>
                <a:latin typeface="SourceSansPro"/>
              </a:rPr>
              <a:t>If the business is making money, an exit strategy lets the owner of the business cut their stake or completely get out of the business while making a profit.</a:t>
            </a:r>
          </a:p>
          <a:p>
            <a:pPr algn="l">
              <a:buFont typeface="Arial" panose="020B0604020202020204" pitchFamily="34" charset="0"/>
              <a:buChar char="•"/>
            </a:pPr>
            <a:r>
              <a:rPr lang="en-US" b="0" i="0" dirty="0">
                <a:solidFill>
                  <a:srgbClr val="111111"/>
                </a:solidFill>
                <a:effectLst/>
                <a:latin typeface="SourceSansPro"/>
              </a:rPr>
              <a:t>If the business is struggling, implementing an exit strategy or "exit plan" can allow the entrepreneur to limit losses.</a:t>
            </a:r>
          </a:p>
          <a:p>
            <a:endParaRPr lang="en-US" dirty="0"/>
          </a:p>
          <a:p>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62</a:t>
            </a:fld>
            <a:endParaRPr lang="en-US"/>
          </a:p>
        </p:txBody>
      </p:sp>
    </p:spTree>
    <p:extLst>
      <p:ext uri="{BB962C8B-B14F-4D97-AF65-F5344CB8AC3E}">
        <p14:creationId xmlns:p14="http://schemas.microsoft.com/office/powerpoint/2010/main" val="3442113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xfrm>
            <a:off x="1258888" y="719138"/>
            <a:ext cx="4800600" cy="3600450"/>
          </a:xfrm>
          <a:ln/>
        </p:spPr>
      </p:sp>
      <p:sp>
        <p:nvSpPr>
          <p:cNvPr id="259075"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446438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381125" y="758825"/>
            <a:ext cx="5040313" cy="3779838"/>
          </a:xfrm>
          <a:ln/>
        </p:spPr>
      </p:sp>
      <p:sp>
        <p:nvSpPr>
          <p:cNvPr id="140291" name="Rectangle 3"/>
          <p:cNvSpPr>
            <a:spLocks noGrp="1" noChangeArrowheads="1"/>
          </p:cNvSpPr>
          <p:nvPr>
            <p:ph type="body" idx="1"/>
          </p:nvPr>
        </p:nvSpPr>
        <p:spPr>
          <a:noFill/>
          <a:ln w="9525"/>
        </p:spPr>
        <p:txBody>
          <a:bodyPr/>
          <a:lstStyle/>
          <a:p>
            <a:endParaRPr lang="en-US">
              <a:latin typeface="Times New Roman" charset="0"/>
            </a:endParaRPr>
          </a:p>
        </p:txBody>
      </p:sp>
    </p:spTree>
    <p:extLst>
      <p:ext uri="{BB962C8B-B14F-4D97-AF65-F5344CB8AC3E}">
        <p14:creationId xmlns:p14="http://schemas.microsoft.com/office/powerpoint/2010/main" val="306427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381125" y="758825"/>
            <a:ext cx="5040313" cy="3779838"/>
          </a:xfrm>
          <a:ln/>
        </p:spPr>
      </p:sp>
      <p:sp>
        <p:nvSpPr>
          <p:cNvPr id="140291" name="Rectangle 3"/>
          <p:cNvSpPr>
            <a:spLocks noGrp="1" noChangeArrowheads="1"/>
          </p:cNvSpPr>
          <p:nvPr>
            <p:ph type="body" idx="1"/>
          </p:nvPr>
        </p:nvSpPr>
        <p:spPr>
          <a:noFill/>
          <a:ln w="9525"/>
        </p:spPr>
        <p:txBody>
          <a:bodyPr/>
          <a:lstStyle/>
          <a:p>
            <a:endParaRPr lang="en-US">
              <a:latin typeface="Times New Roman" charset="0"/>
            </a:endParaRPr>
          </a:p>
        </p:txBody>
      </p:sp>
    </p:spTree>
    <p:extLst>
      <p:ext uri="{BB962C8B-B14F-4D97-AF65-F5344CB8AC3E}">
        <p14:creationId xmlns:p14="http://schemas.microsoft.com/office/powerpoint/2010/main" val="3186389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2A0B6-5214-4E93-9632-89130BAA42A8}" type="slidenum">
              <a:rPr lang="en-US" smtClean="0"/>
              <a:pPr/>
              <a:t>67</a:t>
            </a:fld>
            <a:endParaRPr lang="en-US" dirty="0"/>
          </a:p>
        </p:txBody>
      </p:sp>
    </p:spTree>
    <p:extLst>
      <p:ext uri="{BB962C8B-B14F-4D97-AF65-F5344CB8AC3E}">
        <p14:creationId xmlns:p14="http://schemas.microsoft.com/office/powerpoint/2010/main" val="3461583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381125" y="758825"/>
            <a:ext cx="5040313" cy="3779838"/>
          </a:xfrm>
          <a:ln/>
        </p:spPr>
      </p:sp>
      <p:sp>
        <p:nvSpPr>
          <p:cNvPr id="140291" name="Rectangle 3"/>
          <p:cNvSpPr>
            <a:spLocks noGrp="1" noChangeArrowheads="1"/>
          </p:cNvSpPr>
          <p:nvPr>
            <p:ph type="body" idx="1"/>
          </p:nvPr>
        </p:nvSpPr>
        <p:spPr>
          <a:noFill/>
          <a:ln w="9525"/>
        </p:spPr>
        <p:txBody>
          <a:bodyPr/>
          <a:lstStyle/>
          <a:p>
            <a:endParaRPr lang="en-US">
              <a:latin typeface="Times New Roman" charset="0"/>
            </a:endParaRPr>
          </a:p>
        </p:txBody>
      </p:sp>
    </p:spTree>
    <p:extLst>
      <p:ext uri="{BB962C8B-B14F-4D97-AF65-F5344CB8AC3E}">
        <p14:creationId xmlns:p14="http://schemas.microsoft.com/office/powerpoint/2010/main" val="3103977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or False? A full-time university professor can be PI of an SBIR.</a:t>
            </a:r>
          </a:p>
          <a:p>
            <a:pPr marL="228600" indent="-228600">
              <a:buAutoNum type="alphaUcPeriod"/>
            </a:pPr>
            <a:r>
              <a:rPr lang="en-US" dirty="0"/>
              <a:t>True</a:t>
            </a:r>
          </a:p>
          <a:p>
            <a:pPr marL="228600" indent="-228600">
              <a:buAutoNum type="alphaUcPeriod"/>
            </a:pPr>
            <a:r>
              <a:rPr lang="en-US" b="1" dirty="0"/>
              <a:t>False</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70</a:t>
            </a:fld>
            <a:endParaRPr lang="en-US"/>
          </a:p>
        </p:txBody>
      </p:sp>
    </p:spTree>
    <p:extLst>
      <p:ext uri="{BB962C8B-B14F-4D97-AF65-F5344CB8AC3E}">
        <p14:creationId xmlns:p14="http://schemas.microsoft.com/office/powerpoint/2010/main" val="2222807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1268413" y="735013"/>
            <a:ext cx="4881562" cy="3662362"/>
          </a:xfrm>
          <a:ln/>
        </p:spPr>
      </p:sp>
      <p:sp>
        <p:nvSpPr>
          <p:cNvPr id="166915" name="Rectangle 3"/>
          <p:cNvSpPr>
            <a:spLocks noGrp="1" noChangeArrowheads="1"/>
          </p:cNvSpPr>
          <p:nvPr>
            <p:ph type="body" idx="1"/>
          </p:nvPr>
        </p:nvSpPr>
        <p:spPr>
          <a:noFill/>
          <a:ln w="9525"/>
        </p:spPr>
        <p:txBody>
          <a:bodyPr/>
          <a:lstStyle/>
          <a:p>
            <a:pPr eaLnBrk="1" hangingPunct="1"/>
            <a:endParaRPr lang="en-US" dirty="0"/>
          </a:p>
        </p:txBody>
      </p:sp>
    </p:spTree>
    <p:extLst>
      <p:ext uri="{BB962C8B-B14F-4D97-AF65-F5344CB8AC3E}">
        <p14:creationId xmlns:p14="http://schemas.microsoft.com/office/powerpoint/2010/main" val="2350543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70D0C-FDA4-4EE2-8B2B-AC5C80264364}" type="slidenum">
              <a:rPr lang="en-US" smtClean="0"/>
              <a:t>74</a:t>
            </a:fld>
            <a:endParaRPr lang="en-US"/>
          </a:p>
        </p:txBody>
      </p:sp>
    </p:spTree>
    <p:extLst>
      <p:ext uri="{BB962C8B-B14F-4D97-AF65-F5344CB8AC3E}">
        <p14:creationId xmlns:p14="http://schemas.microsoft.com/office/powerpoint/2010/main" val="1440607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1163638"/>
            <a:ext cx="4186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62A0B6-5214-4E93-9632-89130BAA42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9/12/2018</a:t>
            </a:r>
          </a:p>
        </p:txBody>
      </p:sp>
    </p:spTree>
    <p:extLst>
      <p:ext uri="{BB962C8B-B14F-4D97-AF65-F5344CB8AC3E}">
        <p14:creationId xmlns:p14="http://schemas.microsoft.com/office/powerpoint/2010/main" val="234763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262063" y="723900"/>
            <a:ext cx="4794250" cy="3595688"/>
          </a:xfrm>
          <a:ln/>
        </p:spPr>
      </p:sp>
      <p:sp>
        <p:nvSpPr>
          <p:cNvPr id="144387" name="Rectangle 3"/>
          <p:cNvSpPr>
            <a:spLocks noGrp="1" noChangeArrowheads="1"/>
          </p:cNvSpPr>
          <p:nvPr>
            <p:ph type="body" idx="1"/>
          </p:nvPr>
        </p:nvSpPr>
        <p:spPr>
          <a:noFill/>
          <a:ln w="9525"/>
        </p:spPr>
        <p:txBody>
          <a:bodyPr/>
          <a:lstStyle/>
          <a:p>
            <a:r>
              <a:rPr lang="en-US" dirty="0"/>
              <a:t>Program been around since 1982</a:t>
            </a:r>
          </a:p>
          <a:p>
            <a:r>
              <a:rPr lang="en-US" dirty="0"/>
              <a:t>$100M SBIR, 3.2%</a:t>
            </a:r>
          </a:p>
          <a:p>
            <a:r>
              <a:rPr lang="en-US" dirty="0"/>
              <a:t>$1B STTR too, 0.45% (since 1992)</a:t>
            </a:r>
          </a:p>
          <a:p>
            <a:endParaRPr lang="en-US" dirty="0"/>
          </a:p>
        </p:txBody>
      </p:sp>
    </p:spTree>
    <p:extLst>
      <p:ext uri="{BB962C8B-B14F-4D97-AF65-F5344CB8AC3E}">
        <p14:creationId xmlns:p14="http://schemas.microsoft.com/office/powerpoint/2010/main" val="1516586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87910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7/8/2015</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650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xfrm>
            <a:off x="1382713" y="755650"/>
            <a:ext cx="5040312" cy="3779838"/>
          </a:xfrm>
          <a:ln/>
        </p:spPr>
      </p:sp>
      <p:sp>
        <p:nvSpPr>
          <p:cNvPr id="284675"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25156771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xfrm>
            <a:off x="-401638" y="915988"/>
            <a:ext cx="6103938" cy="4579937"/>
          </a:xfrm>
          <a:ln/>
        </p:spPr>
      </p:sp>
      <p:sp>
        <p:nvSpPr>
          <p:cNvPr id="271363"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304478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p:spPr>
        <p:txBody>
          <a:bodyPr/>
          <a:lstStyle/>
          <a:p>
            <a:r>
              <a:rPr lang="en-US" dirty="0"/>
              <a:t>SR:</a:t>
            </a:r>
            <a:r>
              <a:rPr lang="en-US" baseline="0" dirty="0"/>
              <a:t> Updated to reflect FY2016</a:t>
            </a:r>
            <a:endParaRPr lang="en-US" dirty="0"/>
          </a:p>
        </p:txBody>
      </p:sp>
      <p:sp>
        <p:nvSpPr>
          <p:cNvPr id="2" name="Footer Placeholder 1">
            <a:extLst>
              <a:ext uri="{FF2B5EF4-FFF2-40B4-BE49-F238E27FC236}">
                <a16:creationId xmlns:a16="http://schemas.microsoft.com/office/drawing/2014/main" id="{B235A8B1-79BA-4906-88D4-FCD742BDC068}"/>
              </a:ext>
            </a:extLst>
          </p:cNvPr>
          <p:cNvSpPr>
            <a:spLocks noGrp="1"/>
          </p:cNvSpPr>
          <p:nvPr>
            <p:ph type="ftr" sz="quarter" idx="4"/>
          </p:nvPr>
        </p:nvSpPr>
        <p:spPr/>
        <p:txBody>
          <a:bodyPr/>
          <a:lstStyle/>
          <a:p>
            <a:r>
              <a:rPr lang="en-US"/>
              <a:t>Copyright 2019 BBCetc</a:t>
            </a:r>
          </a:p>
        </p:txBody>
      </p:sp>
    </p:spTree>
    <p:extLst>
      <p:ext uri="{BB962C8B-B14F-4D97-AF65-F5344CB8AC3E}">
        <p14:creationId xmlns:p14="http://schemas.microsoft.com/office/powerpoint/2010/main" val="197540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257300" y="722313"/>
            <a:ext cx="4800600" cy="3600450"/>
          </a:xfrm>
          <a:ln/>
        </p:spPr>
      </p:sp>
      <p:sp>
        <p:nvSpPr>
          <p:cNvPr id="129027" name="Rectangle 3"/>
          <p:cNvSpPr>
            <a:spLocks noGrp="1" noChangeArrowheads="1"/>
          </p:cNvSpPr>
          <p:nvPr>
            <p:ph type="body" idx="1"/>
          </p:nvPr>
        </p:nvSpPr>
        <p:spPr>
          <a:noFill/>
          <a:ln w="9525"/>
        </p:spPr>
        <p:txBody>
          <a:bodyPr/>
          <a:lstStyle/>
          <a:p>
            <a:r>
              <a:rPr lang="en-US" sz="1200" b="0" i="0" u="none" strike="noStrike" kern="1200" dirty="0">
                <a:solidFill>
                  <a:schemeClr val="tx1"/>
                </a:solidFill>
                <a:effectLst/>
                <a:latin typeface="+mn-lt"/>
                <a:ea typeface="+mn-ea"/>
                <a:cs typeface="+mn-cs"/>
              </a:rPr>
              <a:t>Federal agencies with extramural research budgets over $100 million are required to set-aside a certain percentage of their budget to SBIR, and those with research budgets over $1 billion are required to set aside a portion of these funds for STTR.</a:t>
            </a:r>
            <a:endParaRPr lang="en-US" dirty="0"/>
          </a:p>
        </p:txBody>
      </p:sp>
    </p:spTree>
    <p:extLst>
      <p:ext uri="{BB962C8B-B14F-4D97-AF65-F5344CB8AC3E}">
        <p14:creationId xmlns:p14="http://schemas.microsoft.com/office/powerpoint/2010/main" val="60994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129431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258888" y="722313"/>
            <a:ext cx="4802187" cy="3600450"/>
          </a:xfrm>
          <a:ln/>
        </p:spPr>
      </p:sp>
      <p:sp>
        <p:nvSpPr>
          <p:cNvPr id="8909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759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6.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0.xml"/><Relationship Id="rId4" Type="http://schemas.openxmlformats.org/officeDocument/2006/relationships/image" Target="../media/image49.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7.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5.png"/><Relationship Id="rId1" Type="http://schemas.openxmlformats.org/officeDocument/2006/relationships/slideMaster" Target="../slideMasters/slideMaster10.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5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3.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4.xml"/><Relationship Id="rId5" Type="http://schemas.openxmlformats.org/officeDocument/2006/relationships/image" Target="../media/image45.jpeg"/><Relationship Id="rId4" Type="http://schemas.openxmlformats.org/officeDocument/2006/relationships/hyperlink" Target="http://www.michiganbusiness.org/services/entrepreneurial-opportunity/" TargetMode="Externa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4.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6.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15.png"/><Relationship Id="rId1" Type="http://schemas.openxmlformats.org/officeDocument/2006/relationships/slideMaster" Target="../slideMasters/slideMaster1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3.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8.png"/><Relationship Id="rId1" Type="http://schemas.openxmlformats.org/officeDocument/2006/relationships/slideMaster" Target="../slideMasters/slideMaster15.xml"/><Relationship Id="rId4" Type="http://schemas.openxmlformats.org/officeDocument/2006/relationships/image" Target="../media/image6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www.michiganbusiness.org/services/entrepreneurial-opportunity/"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hyperlink" Target="http://www.michiganbusiness.org/services/entrepreneurial-opportunity/" TargetMode="Externa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image" Target="../media/image45.jpeg"/><Relationship Id="rId4" Type="http://schemas.openxmlformats.org/officeDocument/2006/relationships/hyperlink" Target="http://www.michiganbusiness.org/services/entrepreneurial-opportunity/" TargetMode="Externa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ripe - Title, Sub,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rgbClr val="EA7024"/>
                </a:solidFill>
              </a:defRPr>
            </a:lvl1pPr>
            <a:lvl5pPr marL="1828800" indent="0">
              <a:buNone/>
              <a:defRPr/>
            </a:lvl5pPr>
          </a:lstStyle>
          <a:p>
            <a:pPr lvl="0"/>
            <a:r>
              <a:rPr lang="en-US" dirty="0"/>
              <a:t>Click to edit Master text styles</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61688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ipe - MI SBIR/STTR">
    <p:spTree>
      <p:nvGrpSpPr>
        <p:cNvPr id="1" name=""/>
        <p:cNvGrpSpPr/>
        <p:nvPr/>
      </p:nvGrpSpPr>
      <p:grpSpPr>
        <a:xfrm>
          <a:off x="0" y="0"/>
          <a:ext cx="0" cy="0"/>
          <a:chOff x="0" y="0"/>
          <a:chExt cx="0" cy="0"/>
        </a:xfrm>
      </p:grpSpPr>
      <p:grpSp>
        <p:nvGrpSpPr>
          <p:cNvPr id="11" name="Group 10"/>
          <p:cNvGrpSpPr/>
          <p:nvPr userDrawn="1"/>
        </p:nvGrpSpPr>
        <p:grpSpPr>
          <a:xfrm>
            <a:off x="7552268" y="141111"/>
            <a:ext cx="1453244" cy="874889"/>
            <a:chOff x="7461956" y="152400"/>
            <a:chExt cx="1453244" cy="874889"/>
          </a:xfrm>
        </p:grpSpPr>
        <p:sp>
          <p:nvSpPr>
            <p:cNvPr id="12" name="Rectangle 11"/>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0977" y="208845"/>
              <a:ext cx="1295200" cy="750394"/>
            </a:xfrm>
            <a:prstGeom prst="rect">
              <a:avLst/>
            </a:prstGeom>
          </p:spPr>
        </p:pic>
      </p:grpSp>
      <p:sp>
        <p:nvSpPr>
          <p:cNvPr id="16"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EA7024"/>
                </a:solidFill>
              </a:rPr>
              <a:t>SBIR/STTR training and proposal development services for MI technology companies with most costs covered by the program. </a:t>
            </a:r>
          </a:p>
        </p:txBody>
      </p:sp>
      <p:sp>
        <p:nvSpPr>
          <p:cNvPr id="17" name="TextBox 16"/>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4"/>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4"/>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4"/>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4"/>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4"/>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Michigan SBIR/STTR Assistance Program is funded by the MSF, administered by the MEDC and managed by BBCetc.</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3" name="TextBox 2"/>
          <p:cNvSpPr txBox="1"/>
          <p:nvPr userDrawn="1"/>
        </p:nvSpPr>
        <p:spPr>
          <a:xfrm>
            <a:off x="926926" y="776614"/>
            <a:ext cx="6463430" cy="553998"/>
          </a:xfrm>
          <a:prstGeom prst="rect">
            <a:avLst/>
          </a:prstGeom>
          <a:noFill/>
        </p:spPr>
        <p:txBody>
          <a:bodyPr wrap="square" rtlCol="0">
            <a:spAutoFit/>
          </a:bodyPr>
          <a:lstStyle/>
          <a:p>
            <a:r>
              <a:rPr lang="en-US" sz="3000" dirty="0">
                <a:solidFill>
                  <a:schemeClr val="accent2"/>
                </a:solidFil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1096103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ripe - Working With BBC">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015" t="19235" r="4705" b="14643"/>
          <a:stretch/>
        </p:blipFill>
        <p:spPr>
          <a:xfrm>
            <a:off x="5666509" y="591787"/>
            <a:ext cx="2467947" cy="9190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368" y="1508760"/>
            <a:ext cx="4438650" cy="4824369"/>
          </a:xfrm>
          <a:prstGeom prst="rect">
            <a:avLst/>
          </a:prstGeom>
          <a:ln>
            <a:solidFill>
              <a:schemeClr val="tx1"/>
            </a:solidFill>
          </a:ln>
        </p:spPr>
      </p:pic>
      <p:sp>
        <p:nvSpPr>
          <p:cNvPr id="12" name="TextBox 11"/>
          <p:cNvSpPr txBox="1"/>
          <p:nvPr userDrawn="1"/>
        </p:nvSpPr>
        <p:spPr>
          <a:xfrm>
            <a:off x="5583677" y="1859475"/>
            <a:ext cx="2749950" cy="400110"/>
          </a:xfrm>
          <a:prstGeom prst="rect">
            <a:avLst/>
          </a:prstGeom>
          <a:noFill/>
        </p:spPr>
        <p:txBody>
          <a:bodyPr wrap="square" rtlCol="0">
            <a:spAutoFit/>
          </a:bodyPr>
          <a:lstStyle/>
          <a:p>
            <a:r>
              <a:rPr lang="en-US" sz="2000" b="1" u="sng" dirty="0">
                <a:solidFill>
                  <a:srgbClr val="EA7024"/>
                </a:solidFill>
                <a:latin typeface="Arial" panose="020B0604020202020204" pitchFamily="34" charset="0"/>
                <a:cs typeface="Arial" panose="020B0604020202020204" pitchFamily="34" charset="0"/>
              </a:rPr>
              <a:t>http://bit.ly/bbcasmt</a:t>
            </a:r>
          </a:p>
        </p:txBody>
      </p:sp>
      <p:sp>
        <p:nvSpPr>
          <p:cNvPr id="13" name="TextBox 12"/>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01874" y="776614"/>
            <a:ext cx="4409162" cy="553998"/>
          </a:xfrm>
          <a:prstGeom prst="rect">
            <a:avLst/>
          </a:prstGeom>
          <a:noFill/>
        </p:spPr>
        <p:txBody>
          <a:bodyPr wrap="square" rtlCol="0">
            <a:spAutoFit/>
          </a:bodyPr>
          <a:lstStyle/>
          <a:p>
            <a:r>
              <a:rPr lang="en-US" sz="3000" dirty="0">
                <a:solidFill>
                  <a:schemeClr val="accent2"/>
                </a:solidFill>
              </a:rPr>
              <a:t>Working with BBCetc</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56610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ripe - MI SBIR/STTR">
    <p:spTree>
      <p:nvGrpSpPr>
        <p:cNvPr id="1" name=""/>
        <p:cNvGrpSpPr/>
        <p:nvPr/>
      </p:nvGrpSpPr>
      <p:grpSpPr>
        <a:xfrm>
          <a:off x="0" y="0"/>
          <a:ext cx="0" cy="0"/>
          <a:chOff x="0" y="0"/>
          <a:chExt cx="0" cy="0"/>
        </a:xfrm>
      </p:grpSpPr>
      <p:sp>
        <p:nvSpPr>
          <p:cNvPr id="16"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EA7024"/>
                </a:solidFill>
              </a:rPr>
              <a:t>SBIR/STTR training and proposal development services for MI technology companies with most costs covered by the program. </a:t>
            </a:r>
          </a:p>
        </p:txBody>
      </p:sp>
      <p:sp>
        <p:nvSpPr>
          <p:cNvPr id="17" name="TextBox 16"/>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3"/>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3"/>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3"/>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3"/>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3"/>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3"/>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3"/>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Michigan SBIR/STTR Assistance Program is funded by the MSF, administered by the MEDC and managed by BBCetc.</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3" name="TextBox 2"/>
          <p:cNvSpPr txBox="1"/>
          <p:nvPr userDrawn="1"/>
        </p:nvSpPr>
        <p:spPr>
          <a:xfrm>
            <a:off x="926926" y="776614"/>
            <a:ext cx="6463430" cy="553998"/>
          </a:xfrm>
          <a:prstGeom prst="rect">
            <a:avLst/>
          </a:prstGeom>
          <a:noFill/>
        </p:spPr>
        <p:txBody>
          <a:bodyPr wrap="square" rtlCol="0">
            <a:spAutoFit/>
          </a:bodyPr>
          <a:lstStyle/>
          <a:p>
            <a:r>
              <a:rPr lang="en-US" sz="3000" dirty="0">
                <a:solidFill>
                  <a:schemeClr val="accent2"/>
                </a:solidFil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948343C6-E1B6-8443-B804-98CB7AE9C8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9704" y="169015"/>
            <a:ext cx="2375083" cy="809999"/>
          </a:xfrm>
          <a:prstGeom prst="rect">
            <a:avLst/>
          </a:prstGeom>
        </p:spPr>
      </p:pic>
    </p:spTree>
    <p:extLst>
      <p:ext uri="{BB962C8B-B14F-4D97-AF65-F5344CB8AC3E}">
        <p14:creationId xmlns:p14="http://schemas.microsoft.com/office/powerpoint/2010/main" val="6559387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ripe - SBIR/STTR Match">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62" t="47514" r="1874" b="20708"/>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rgbClr val="EA7024"/>
                </a:solidFill>
              </a:rPr>
              <a:t>www.mietf.org</a:t>
            </a:r>
            <a:r>
              <a:rPr lang="en-US" sz="2000" dirty="0">
                <a:solidFill>
                  <a:srgbClr val="EA7024"/>
                </a:solidFill>
              </a:rPr>
              <a:t> </a:t>
            </a:r>
          </a:p>
          <a:p>
            <a:pPr>
              <a:buFontTx/>
              <a:buBlip>
                <a:blip r:embed="rId5"/>
              </a:buBlip>
            </a:pPr>
            <a:r>
              <a:rPr lang="en-US" sz="1800" dirty="0">
                <a:solidFill>
                  <a:schemeClr val="bg1"/>
                </a:solidFill>
              </a:rPr>
              <a:t>Match up to $25K for Phase I, $125K Phase II</a:t>
            </a:r>
          </a:p>
          <a:p>
            <a:pPr>
              <a:buFontTx/>
              <a:buBlip>
                <a:blip r:embed="rId5"/>
              </a:buBlip>
            </a:pPr>
            <a:r>
              <a:rPr lang="en-US" sz="1800" dirty="0">
                <a:solidFill>
                  <a:schemeClr val="bg1"/>
                </a:solidFill>
              </a:rPr>
              <a:t>Requires third party match</a:t>
            </a:r>
          </a:p>
          <a:p>
            <a:pPr>
              <a:buFontTx/>
              <a:buBlip>
                <a:blip r:embed="rId5"/>
              </a:buBlip>
            </a:pPr>
            <a:r>
              <a:rPr lang="en-US" sz="1800" dirty="0">
                <a:solidFill>
                  <a:schemeClr val="bg1"/>
                </a:solidFill>
              </a:rPr>
              <a:t>MUST APPLY PRIOR TO SBIR SUBMISSION</a:t>
            </a:r>
          </a:p>
        </p:txBody>
      </p:sp>
      <p:sp>
        <p:nvSpPr>
          <p:cNvPr id="22" name="TextBox 21"/>
          <p:cNvSpPr txBox="1"/>
          <p:nvPr userDrawn="1"/>
        </p:nvSpPr>
        <p:spPr>
          <a:xfrm>
            <a:off x="930368" y="4831644"/>
            <a:ext cx="6934200" cy="923330"/>
          </a:xfrm>
          <a:prstGeom prst="rect">
            <a:avLst/>
          </a:prstGeom>
          <a:noFill/>
        </p:spPr>
        <p:txBody>
          <a:bodyPr wrap="square" numCol="1" rtlCol="0">
            <a:spAutoFit/>
          </a:bodyPr>
          <a:lstStyle/>
          <a:p>
            <a:r>
              <a:rPr lang="en-US" b="1" u="sng" dirty="0">
                <a:solidFill>
                  <a:srgbClr val="EA7024"/>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713" y="4165599"/>
            <a:ext cx="2247121" cy="659335"/>
          </a:xfrm>
          <a:prstGeom prst="rect">
            <a:avLst/>
          </a:prstGeom>
        </p:spPr>
      </p:pic>
      <p:sp>
        <p:nvSpPr>
          <p:cNvPr id="3" name="TextBox 2"/>
          <p:cNvSpPr txBox="1"/>
          <p:nvPr userDrawn="1"/>
        </p:nvSpPr>
        <p:spPr>
          <a:xfrm>
            <a:off x="977030" y="776614"/>
            <a:ext cx="6563638" cy="553998"/>
          </a:xfrm>
          <a:prstGeom prst="rect">
            <a:avLst/>
          </a:prstGeom>
          <a:noFill/>
        </p:spPr>
        <p:txBody>
          <a:bodyPr wrap="square" rtlCol="0">
            <a:spAutoFit/>
          </a:bodyPr>
          <a:lstStyle/>
          <a:p>
            <a:r>
              <a:rPr lang="en-US" sz="3000" dirty="0">
                <a:solidFill>
                  <a:schemeClr val="accent2"/>
                </a:solidFill>
              </a:rPr>
              <a:t>SBIR/STTR Matching in Michigan</a:t>
            </a:r>
          </a:p>
        </p:txBody>
      </p:sp>
      <p:sp>
        <p:nvSpPr>
          <p:cNvPr id="11"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pic>
        <p:nvPicPr>
          <p:cNvPr id="12" name="Picture 11" descr="A screenshot of a cell phone&#10;&#10;Description automatically generated">
            <a:extLst>
              <a:ext uri="{FF2B5EF4-FFF2-40B4-BE49-F238E27FC236}">
                <a16:creationId xmlns:a16="http://schemas.microsoft.com/office/drawing/2014/main" id="{D9DC902D-A5D8-3D4B-84B2-31AC909192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93009" y="161193"/>
            <a:ext cx="2100924" cy="716500"/>
          </a:xfrm>
          <a:prstGeom prst="rect">
            <a:avLst/>
          </a:prstGeom>
        </p:spPr>
      </p:pic>
    </p:spTree>
    <p:extLst>
      <p:ext uri="{BB962C8B-B14F-4D97-AF65-F5344CB8AC3E}">
        <p14:creationId xmlns:p14="http://schemas.microsoft.com/office/powerpoint/2010/main" val="19460344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Slide, 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930368" y="797485"/>
            <a:ext cx="7375433" cy="620152"/>
          </a:xfrm>
        </p:spPr>
        <p:txBody>
          <a:bodyPr/>
          <a:lstStyle/>
          <a:p>
            <a:r>
              <a:rPr lang="en-US" dirty="0"/>
              <a:t>Click to edit Master title style</a:t>
            </a:r>
          </a:p>
        </p:txBody>
      </p:sp>
      <p:sp>
        <p:nvSpPr>
          <p:cNvPr id="3" name="Content Placeholder 2"/>
          <p:cNvSpPr>
            <a:spLocks noGrp="1"/>
          </p:cNvSpPr>
          <p:nvPr>
            <p:ph idx="1"/>
          </p:nvPr>
        </p:nvSpPr>
        <p:spPr>
          <a:xfrm>
            <a:off x="930368" y="1600200"/>
            <a:ext cx="7375432" cy="426720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7749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een - Title, Sub,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rgbClr val="EA7024"/>
                </a:solidFill>
              </a:defRPr>
            </a:lvl1pPr>
            <a:lvl5pPr marL="1828800" indent="0">
              <a:buNone/>
              <a:defRPr/>
            </a:lvl5pPr>
          </a:lstStyle>
          <a:p>
            <a:pPr lvl="0"/>
            <a:r>
              <a:rPr lang="en-US" dirty="0"/>
              <a:t>Click to edit Master text styles</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418572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 - Title,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1589901"/>
            <a:ext cx="7371721" cy="44649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916818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een - Title, Sub,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rgbClr val="EA7024"/>
                </a:solidFill>
              </a:defRPr>
            </a:lvl1pPr>
          </a:lstStyle>
          <a:p>
            <a:pPr lvl="0"/>
            <a:endParaRPr lang="en-US" dirty="0"/>
          </a:p>
        </p:txBody>
      </p:sp>
      <p:sp>
        <p:nvSpPr>
          <p:cNvPr id="11"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0179001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een - Titl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rgbClr val="EA7024"/>
                </a:solidFill>
              </a:defRPr>
            </a:lvl1pPr>
          </a:lstStyle>
          <a:p>
            <a:endParaRPr lang="en-US" dirty="0"/>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057407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een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0387914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Green - MEDC">
    <p:spTree>
      <p:nvGrpSpPr>
        <p:cNvPr id="1" name=""/>
        <p:cNvGrpSpPr/>
        <p:nvPr/>
      </p:nvGrpSpPr>
      <p:grpSpPr>
        <a:xfrm>
          <a:off x="0" y="0"/>
          <a:ext cx="0" cy="0"/>
          <a:chOff x="0" y="0"/>
          <a:chExt cx="0" cy="0"/>
        </a:xfrm>
      </p:grpSpPr>
      <p:sp>
        <p:nvSpPr>
          <p:cNvPr id="2" name="TextBox 1"/>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EA7024"/>
                </a:solidFill>
                <a:latin typeface="Arial" pitchFamily="34" charset="0"/>
                <a:cs typeface="Arial" pitchFamily="34" charset="0"/>
              </a:rPr>
              <a:t>This program is brought to you in part by the</a:t>
            </a:r>
          </a:p>
          <a:p>
            <a:r>
              <a:rPr lang="en-US" sz="2000" b="1" dirty="0">
                <a:solidFill>
                  <a:srgbClr val="EA7024"/>
                </a:solidFill>
                <a:latin typeface="Arial" pitchFamily="34" charset="0"/>
                <a:cs typeface="Arial" pitchFamily="34" charset="0"/>
              </a:rPr>
              <a:t>Michigan Economic Development Corporation</a:t>
            </a: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5" name="TextBox 4"/>
          <p:cNvSpPr txBox="1"/>
          <p:nvPr userDrawn="1"/>
        </p:nvSpPr>
        <p:spPr>
          <a:xfrm>
            <a:off x="923582" y="3308360"/>
            <a:ext cx="3572217"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$25M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34 entrepreneurial support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loan programs, venture funding match</a:t>
            </a:r>
          </a:p>
        </p:txBody>
      </p:sp>
      <p:sp>
        <p:nvSpPr>
          <p:cNvPr id="13" name="TextBox 12"/>
          <p:cNvSpPr txBox="1"/>
          <p:nvPr userDrawn="1"/>
        </p:nvSpPr>
        <p:spPr>
          <a:xfrm>
            <a:off x="4572000" y="3308360"/>
            <a:ext cx="3540840"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800100" lvl="1" indent="-342900">
              <a:buSzPct val="80000"/>
              <a:buFontTx/>
              <a:buBlip>
                <a:blip r:embed="rId3"/>
              </a:buBlip>
            </a:pPr>
            <a:r>
              <a:rPr lang="en-US" sz="2000" b="1" dirty="0">
                <a:solidFill>
                  <a:srgbClr val="49176E"/>
                </a:solidFill>
                <a:latin typeface="Arial" pitchFamily="34" charset="0"/>
                <a:cs typeface="Arial" pitchFamily="34" charset="0"/>
              </a:rPr>
              <a:t>Applied research</a:t>
            </a:r>
            <a:r>
              <a:rPr lang="en-US" sz="2000" dirty="0">
                <a:solidFill>
                  <a:srgbClr val="49176E"/>
                </a:solidFill>
                <a:latin typeface="Arial" pitchFamily="34" charset="0"/>
                <a:cs typeface="Arial" pitchFamily="34" charset="0"/>
              </a:rPr>
              <a:t> through first significant round of institutional funding</a:t>
            </a:r>
          </a:p>
          <a:p>
            <a:pPr marL="800100" lvl="1" indent="-342900">
              <a:buSzPct val="80000"/>
              <a:buFontTx/>
              <a:buBlip>
                <a:blip r:embed="rId3"/>
              </a:buBlip>
            </a:pPr>
            <a:r>
              <a:rPr lang="en-US" sz="2000" b="1" dirty="0">
                <a:solidFill>
                  <a:srgbClr val="49176E"/>
                </a:solidFill>
                <a:latin typeface="Arial" pitchFamily="34" charset="0"/>
                <a:cs typeface="Arial" pitchFamily="34" charset="0"/>
              </a:rPr>
              <a:t>Technology companies</a:t>
            </a:r>
            <a:r>
              <a:rPr lang="en-US" sz="2000" dirty="0">
                <a:solidFill>
                  <a:srgbClr val="49176E"/>
                </a:solidFill>
                <a:latin typeface="Arial" pitchFamily="34" charset="0"/>
                <a:cs typeface="Arial" pitchFamily="34" charset="0"/>
              </a:rPr>
              <a:t> with high growth potential</a:t>
            </a:r>
          </a:p>
        </p:txBody>
      </p:sp>
      <p:sp>
        <p:nvSpPr>
          <p:cNvPr id="6" name="TextBox 5"/>
          <p:cNvSpPr txBox="1"/>
          <p:nvPr userDrawn="1"/>
        </p:nvSpPr>
        <p:spPr>
          <a:xfrm>
            <a:off x="969818" y="6127667"/>
            <a:ext cx="3241963" cy="369332"/>
          </a:xfrm>
          <a:prstGeom prst="rect">
            <a:avLst/>
          </a:prstGeom>
          <a:noFill/>
        </p:spPr>
        <p:txBody>
          <a:bodyPr wrap="square" rtlCol="0">
            <a:spAutoFit/>
          </a:bodyPr>
          <a:lstStyle/>
          <a:p>
            <a:r>
              <a:rPr lang="en-US" b="1" dirty="0">
                <a:solidFill>
                  <a:schemeClr val="bg1"/>
                </a:solidFill>
              </a:rPr>
              <a:t>www.michiganbusiness.org</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BC08C806-C141-644C-9421-BCB878DBC9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3582" y="498383"/>
            <a:ext cx="2912922" cy="993424"/>
          </a:xfrm>
          <a:prstGeom prst="rect">
            <a:avLst/>
          </a:prstGeom>
        </p:spPr>
      </p:pic>
    </p:spTree>
    <p:extLst>
      <p:ext uri="{BB962C8B-B14F-4D97-AF65-F5344CB8AC3E}">
        <p14:creationId xmlns:p14="http://schemas.microsoft.com/office/powerpoint/2010/main" val="243290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ipe - SBIR/STTR Match">
    <p:spTree>
      <p:nvGrpSpPr>
        <p:cNvPr id="1" name=""/>
        <p:cNvGrpSpPr/>
        <p:nvPr/>
      </p:nvGrpSpPr>
      <p:grpSpPr>
        <a:xfrm>
          <a:off x="0" y="0"/>
          <a:ext cx="0" cy="0"/>
          <a:chOff x="0" y="0"/>
          <a:chExt cx="0" cy="0"/>
        </a:xfrm>
      </p:grpSpPr>
      <p:grpSp>
        <p:nvGrpSpPr>
          <p:cNvPr id="8" name="Group 7"/>
          <p:cNvGrpSpPr/>
          <p:nvPr userDrawn="1"/>
        </p:nvGrpSpPr>
        <p:grpSpPr>
          <a:xfrm>
            <a:off x="7552268" y="141111"/>
            <a:ext cx="1453244" cy="874889"/>
            <a:chOff x="7461956" y="152400"/>
            <a:chExt cx="1453244" cy="874889"/>
          </a:xfrm>
        </p:grpSpPr>
        <p:sp>
          <p:nvSpPr>
            <p:cNvPr id="9" name="Rectangle 8"/>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0977" y="208845"/>
              <a:ext cx="1295200" cy="750394"/>
            </a:xfrm>
            <a:prstGeom prst="rect">
              <a:avLst/>
            </a:prstGeom>
          </p:spPr>
        </p:pic>
      </p:grpSp>
      <p:pic>
        <p:nvPicPr>
          <p:cNvPr id="20"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62" t="47514" r="1874" b="20708"/>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rgbClr val="EA7024"/>
                </a:solidFill>
              </a:rPr>
              <a:t>www.mietf.org</a:t>
            </a:r>
            <a:r>
              <a:rPr lang="en-US" sz="2000" dirty="0">
                <a:solidFill>
                  <a:srgbClr val="EA7024"/>
                </a:solidFill>
              </a:rPr>
              <a:t> </a:t>
            </a:r>
          </a:p>
          <a:p>
            <a:pPr>
              <a:buFontTx/>
              <a:buBlip>
                <a:blip r:embed="rId6"/>
              </a:buBlip>
            </a:pPr>
            <a:r>
              <a:rPr lang="en-US" sz="1800" dirty="0">
                <a:solidFill>
                  <a:schemeClr val="bg1"/>
                </a:solidFill>
              </a:rPr>
              <a:t>Match up to $25K for Phase I, $125K Phase II</a:t>
            </a:r>
          </a:p>
          <a:p>
            <a:pPr>
              <a:buFontTx/>
              <a:buBlip>
                <a:blip r:embed="rId6"/>
              </a:buBlip>
            </a:pPr>
            <a:r>
              <a:rPr lang="en-US" sz="1800" dirty="0">
                <a:solidFill>
                  <a:schemeClr val="bg1"/>
                </a:solidFill>
              </a:rPr>
              <a:t>Requires third party match</a:t>
            </a:r>
          </a:p>
          <a:p>
            <a:pPr>
              <a:buFontTx/>
              <a:buBlip>
                <a:blip r:embed="rId6"/>
              </a:buBlip>
            </a:pPr>
            <a:r>
              <a:rPr lang="en-US" sz="1800" dirty="0">
                <a:solidFill>
                  <a:schemeClr val="bg1"/>
                </a:solidFill>
              </a:rPr>
              <a:t>MUST APPLY PRIOR TO SBIR SUBMISSION</a:t>
            </a:r>
          </a:p>
        </p:txBody>
      </p:sp>
      <p:sp>
        <p:nvSpPr>
          <p:cNvPr id="22" name="TextBox 21"/>
          <p:cNvSpPr txBox="1"/>
          <p:nvPr userDrawn="1"/>
        </p:nvSpPr>
        <p:spPr>
          <a:xfrm>
            <a:off x="930368" y="4831644"/>
            <a:ext cx="6934200" cy="923330"/>
          </a:xfrm>
          <a:prstGeom prst="rect">
            <a:avLst/>
          </a:prstGeom>
          <a:noFill/>
        </p:spPr>
        <p:txBody>
          <a:bodyPr wrap="square" numCol="1" rtlCol="0">
            <a:spAutoFit/>
          </a:bodyPr>
          <a:lstStyle/>
          <a:p>
            <a:r>
              <a:rPr lang="en-US" b="1" u="sng" dirty="0">
                <a:solidFill>
                  <a:srgbClr val="EA7024"/>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713" y="4165599"/>
            <a:ext cx="2247121" cy="659335"/>
          </a:xfrm>
          <a:prstGeom prst="rect">
            <a:avLst/>
          </a:prstGeom>
        </p:spPr>
      </p:pic>
      <p:sp>
        <p:nvSpPr>
          <p:cNvPr id="3" name="TextBox 2"/>
          <p:cNvSpPr txBox="1"/>
          <p:nvPr userDrawn="1"/>
        </p:nvSpPr>
        <p:spPr>
          <a:xfrm>
            <a:off x="977030" y="776614"/>
            <a:ext cx="6563638" cy="553998"/>
          </a:xfrm>
          <a:prstGeom prst="rect">
            <a:avLst/>
          </a:prstGeom>
          <a:noFill/>
        </p:spPr>
        <p:txBody>
          <a:bodyPr wrap="square" rtlCol="0">
            <a:spAutoFit/>
          </a:bodyPr>
          <a:lstStyle/>
          <a:p>
            <a:r>
              <a:rPr lang="en-US" sz="3000" dirty="0">
                <a:solidFill>
                  <a:schemeClr val="accent2"/>
                </a:solidFill>
              </a:rPr>
              <a:t>SBIR/STTR Matching in Michigan</a:t>
            </a:r>
          </a:p>
        </p:txBody>
      </p:sp>
      <p:sp>
        <p:nvSpPr>
          <p:cNvPr id="11"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5985841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een - About BBC">
    <p:spTree>
      <p:nvGrpSpPr>
        <p:cNvPr id="1" name=""/>
        <p:cNvGrpSpPr/>
        <p:nvPr/>
      </p:nvGrpSpPr>
      <p:grpSpPr>
        <a:xfrm>
          <a:off x="0" y="0"/>
          <a:ext cx="0" cy="0"/>
          <a:chOff x="0" y="0"/>
          <a:chExt cx="0" cy="0"/>
        </a:xfrm>
      </p:grpSpPr>
      <p:sp>
        <p:nvSpPr>
          <p:cNvPr id="6" name="TextBox 5"/>
          <p:cNvSpPr txBox="1"/>
          <p:nvPr userDrawn="1"/>
        </p:nvSpPr>
        <p:spPr>
          <a:xfrm>
            <a:off x="969264" y="6126480"/>
            <a:ext cx="5332021" cy="369332"/>
          </a:xfrm>
          <a:prstGeom prst="rect">
            <a:avLst/>
          </a:prstGeom>
          <a:noFill/>
        </p:spPr>
        <p:txBody>
          <a:bodyPr wrap="square" rtlCol="0">
            <a:spAutoFit/>
          </a:bodyPr>
          <a:lstStyle/>
          <a:p>
            <a:r>
              <a:rPr lang="en-US" b="1" dirty="0">
                <a:solidFill>
                  <a:srgbClr val="EA7024"/>
                </a:solidFill>
                <a:latin typeface="Arial"/>
                <a:cs typeface="Arial"/>
              </a:rPr>
              <a:t>www.bbcetc.com / 734-930-9741 / @</a:t>
            </a:r>
            <a:r>
              <a:rPr lang="en-US" b="1" dirty="0" err="1">
                <a:solidFill>
                  <a:srgbClr val="EA7024"/>
                </a:solidFill>
                <a:latin typeface="Arial"/>
                <a:cs typeface="Arial"/>
              </a:rPr>
              <a:t>BBC_etc</a:t>
            </a:r>
            <a:endParaRPr lang="en-US" b="1" dirty="0">
              <a:solidFill>
                <a:srgbClr val="EA7024"/>
              </a:solidFill>
              <a:latin typeface="Arial"/>
              <a:cs typeface="Arial"/>
            </a:endParaRPr>
          </a:p>
        </p:txBody>
      </p:sp>
      <p:sp>
        <p:nvSpPr>
          <p:cNvPr id="9" name="TextBox 8"/>
          <p:cNvSpPr txBox="1"/>
          <p:nvPr userDrawn="1"/>
        </p:nvSpPr>
        <p:spPr>
          <a:xfrm>
            <a:off x="930368" y="1508760"/>
            <a:ext cx="7461792" cy="4121065"/>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2000" dirty="0"/>
          </a:p>
          <a:p>
            <a:pPr marL="800100" lvl="1" indent="-342900">
              <a:lnSpc>
                <a:spcPct val="120000"/>
              </a:lnSpc>
              <a:spcBef>
                <a:spcPts val="0"/>
              </a:spcBef>
              <a:buSzPct val="80000"/>
              <a:buFontTx/>
              <a:buBlip>
                <a:blip r:embed="rId2"/>
              </a:buBlip>
            </a:pPr>
            <a:r>
              <a:rPr lang="en-US" sz="2000" dirty="0">
                <a:solidFill>
                  <a:srgbClr val="EA7024"/>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rgbClr val="EA7024"/>
                </a:solidFill>
              </a:rPr>
              <a:t>SBIR/STTR and Commercialization Training</a:t>
            </a:r>
          </a:p>
          <a:p>
            <a:pPr marL="800100" lvl="1" indent="-342900">
              <a:lnSpc>
                <a:spcPct val="120000"/>
              </a:lnSpc>
              <a:spcBef>
                <a:spcPts val="0"/>
              </a:spcBef>
              <a:buSzPct val="80000"/>
              <a:buFontTx/>
              <a:buBlip>
                <a:blip r:embed="rId2"/>
              </a:buBlip>
            </a:pPr>
            <a:r>
              <a:rPr lang="en-US" sz="2000" dirty="0">
                <a:solidFill>
                  <a:srgbClr val="EA7024"/>
                </a:solidFill>
              </a:rPr>
              <a:t>Grants/Contracts Management</a:t>
            </a:r>
          </a:p>
          <a:p>
            <a:pPr marL="800100" lvl="1" indent="-342900">
              <a:lnSpc>
                <a:spcPct val="120000"/>
              </a:lnSpc>
              <a:spcBef>
                <a:spcPts val="0"/>
              </a:spcBef>
              <a:buSzPct val="80000"/>
              <a:buFontTx/>
              <a:buBlip>
                <a:blip r:embed="rId2"/>
              </a:buBlip>
            </a:pPr>
            <a:r>
              <a:rPr lang="en-US" sz="2000" dirty="0">
                <a:solidFill>
                  <a:srgbClr val="EA7024"/>
                </a:solidFill>
              </a:rPr>
              <a:t>Programs for Entrepreneurial Support Organizations</a:t>
            </a:r>
          </a:p>
        </p:txBody>
      </p:sp>
      <p:sp>
        <p:nvSpPr>
          <p:cNvPr id="3" name="TextBox 2"/>
          <p:cNvSpPr txBox="1"/>
          <p:nvPr userDrawn="1"/>
        </p:nvSpPr>
        <p:spPr>
          <a:xfrm>
            <a:off x="959005" y="713678"/>
            <a:ext cx="6411951" cy="553998"/>
          </a:xfrm>
          <a:prstGeom prst="rect">
            <a:avLst/>
          </a:prstGeom>
          <a:noFill/>
        </p:spPr>
        <p:txBody>
          <a:bodyPr wrap="square" rtlCol="0">
            <a:spAutoFit/>
          </a:bodyPr>
          <a:lstStyle/>
          <a:p>
            <a:r>
              <a:rPr lang="en-US" sz="3000" dirty="0">
                <a:solidFill>
                  <a:schemeClr val="accent2"/>
                </a:solidFill>
                <a:latin typeface="Arial"/>
                <a:cs typeface="Aria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162902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een - Working With BBC">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368" y="1508760"/>
            <a:ext cx="4438650" cy="4824369"/>
          </a:xfrm>
          <a:prstGeom prst="rect">
            <a:avLst/>
          </a:prstGeom>
          <a:ln>
            <a:solidFill>
              <a:schemeClr val="tx1"/>
            </a:solidFill>
          </a:ln>
        </p:spPr>
      </p:pic>
      <p:pic>
        <p:nvPicPr>
          <p:cNvPr id="7" name="Picture 6"/>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5015" t="19235" r="4705" b="14643"/>
          <a:stretch/>
        </p:blipFill>
        <p:spPr>
          <a:xfrm>
            <a:off x="5666509" y="591787"/>
            <a:ext cx="2467947" cy="919097"/>
          </a:xfrm>
          <a:prstGeom prst="rect">
            <a:avLst/>
          </a:prstGeom>
        </p:spPr>
      </p:pic>
      <p:sp>
        <p:nvSpPr>
          <p:cNvPr id="10" name="TextBox 9"/>
          <p:cNvSpPr txBox="1"/>
          <p:nvPr userDrawn="1"/>
        </p:nvSpPr>
        <p:spPr>
          <a:xfrm>
            <a:off x="5564221" y="1859475"/>
            <a:ext cx="2769406" cy="397342"/>
          </a:xfrm>
          <a:prstGeom prst="rect">
            <a:avLst/>
          </a:prstGeom>
          <a:noFill/>
        </p:spPr>
        <p:txBody>
          <a:bodyPr wrap="square" rtlCol="0">
            <a:spAutoFit/>
          </a:bodyPr>
          <a:lstStyle/>
          <a:p>
            <a:r>
              <a:rPr lang="en-US" sz="2000" b="1" u="sng" dirty="0">
                <a:solidFill>
                  <a:srgbClr val="EA7024"/>
                </a:solidFill>
                <a:latin typeface="Arial" panose="020B0604020202020204" pitchFamily="34" charset="0"/>
                <a:cs typeface="Arial" panose="020B0604020202020204" pitchFamily="34" charset="0"/>
              </a:rPr>
              <a:t>http://bit.ly/bbcasmt</a:t>
            </a:r>
          </a:p>
        </p:txBody>
      </p:sp>
      <p:sp>
        <p:nvSpPr>
          <p:cNvPr id="11" name="TextBox 10"/>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25552" y="691375"/>
            <a:ext cx="4750420" cy="553998"/>
          </a:xfrm>
          <a:prstGeom prst="rect">
            <a:avLst/>
          </a:prstGeom>
          <a:noFill/>
        </p:spPr>
        <p:txBody>
          <a:bodyPr wrap="square" rtlCol="0">
            <a:spAutoFit/>
          </a:bodyPr>
          <a:lstStyle/>
          <a:p>
            <a:r>
              <a:rPr lang="en-US" sz="3000" dirty="0">
                <a:solidFill>
                  <a:schemeClr val="accent2"/>
                </a:solidFill>
                <a:latin typeface="Arial"/>
                <a:cs typeface="Arial"/>
              </a:rPr>
              <a:t>Working with BBCetc</a:t>
            </a:r>
          </a:p>
        </p:txBody>
      </p:sp>
      <p:sp>
        <p:nvSpPr>
          <p:cNvPr id="1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139525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Green - Working With BBC">
    <p:spTree>
      <p:nvGrpSpPr>
        <p:cNvPr id="1" name=""/>
        <p:cNvGrpSpPr/>
        <p:nvPr/>
      </p:nvGrpSpPr>
      <p:grpSpPr>
        <a:xfrm>
          <a:off x="0" y="0"/>
          <a:ext cx="0" cy="0"/>
          <a:chOff x="0" y="0"/>
          <a:chExt cx="0" cy="0"/>
        </a:xfrm>
      </p:grpSpPr>
      <p:pic>
        <p:nvPicPr>
          <p:cNvPr id="21" name="Picture 20" descr="https://encrypted-tbn3.gstatic.com/images?q=tbn:ANd9GcSNECP2Fg9TBglbcZh7UKeTteTXqbQJl512-BO2FUvLVC10_mw2Lg">
            <a:extLst>
              <a:ext uri="{FF2B5EF4-FFF2-40B4-BE49-F238E27FC236}">
                <a16:creationId xmlns:a16="http://schemas.microsoft.com/office/drawing/2014/main" id="{5FF7286B-E095-41FF-8678-7741E8B2019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32617" y="498698"/>
            <a:ext cx="1120552" cy="1120552"/>
          </a:xfrm>
          <a:prstGeom prst="rect">
            <a:avLst/>
          </a:prstGeom>
          <a:ln>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pic>
      <p:sp>
        <p:nvSpPr>
          <p:cNvPr id="22" name="TextBox 21">
            <a:extLst>
              <a:ext uri="{FF2B5EF4-FFF2-40B4-BE49-F238E27FC236}">
                <a16:creationId xmlns:a16="http://schemas.microsoft.com/office/drawing/2014/main" id="{5A09B750-6C20-498F-BA9C-3D2DB3D94A34}"/>
              </a:ext>
            </a:extLst>
          </p:cNvPr>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23" name="Slide Number Placeholder 2">
            <a:extLst>
              <a:ext uri="{FF2B5EF4-FFF2-40B4-BE49-F238E27FC236}">
                <a16:creationId xmlns:a16="http://schemas.microsoft.com/office/drawing/2014/main" id="{7971BFFA-C7EC-4DD7-B3D2-F8313EF507E9}"/>
              </a:ext>
            </a:extLst>
          </p:cNvPr>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
        <p:nvSpPr>
          <p:cNvPr id="24" name="TextBox 23">
            <a:extLst>
              <a:ext uri="{FF2B5EF4-FFF2-40B4-BE49-F238E27FC236}">
                <a16:creationId xmlns:a16="http://schemas.microsoft.com/office/drawing/2014/main" id="{F6FA61D7-09B3-49F5-8EAC-4BAAA0038B8D}"/>
              </a:ext>
            </a:extLst>
          </p:cNvPr>
          <p:cNvSpPr txBox="1"/>
          <p:nvPr userDrawn="1"/>
        </p:nvSpPr>
        <p:spPr>
          <a:xfrm>
            <a:off x="951978" y="1847062"/>
            <a:ext cx="7604032" cy="4170372"/>
          </a:xfrm>
          <a:prstGeom prst="rect">
            <a:avLst/>
          </a:prstGeom>
          <a:noFill/>
        </p:spPr>
        <p:txBody>
          <a:bodyPr wrap="square" rtlCol="0">
            <a:spAutoFit/>
          </a:bodyPr>
          <a:lstStyle/>
          <a:p>
            <a:pPr marL="342900" indent="-342900" fontAlgn="base">
              <a:buFontTx/>
              <a:buBlip>
                <a:blip r:embed="rId3"/>
              </a:buBlip>
            </a:pPr>
            <a:r>
              <a:rPr lang="en-US" sz="2000" b="1" dirty="0">
                <a:solidFill>
                  <a:srgbClr val="49176D"/>
                </a:solidFill>
              </a:rPr>
              <a:t>Becky Aistrup, MBA </a:t>
            </a:r>
            <a:r>
              <a:rPr lang="en-US" sz="2000" dirty="0">
                <a:solidFill>
                  <a:srgbClr val="49176D"/>
                </a:solidFill>
              </a:rPr>
              <a:t>- </a:t>
            </a:r>
            <a:r>
              <a:rPr lang="en-US" sz="2000" b="0" i="0" kern="1200" dirty="0">
                <a:solidFill>
                  <a:srgbClr val="49176D"/>
                </a:solidFill>
                <a:effectLst/>
                <a:latin typeface="+mn-lt"/>
                <a:ea typeface="+mn-ea"/>
                <a:cs typeface="+mn-cs"/>
              </a:rPr>
              <a:t>Managing Partner &amp; Co-owner</a:t>
            </a:r>
          </a:p>
          <a:p>
            <a:pPr marL="342900" marR="0" lvl="0" indent="-342900" algn="l" defTabSz="914400" rtl="0" eaLnBrk="1" fontAlgn="auto" latinLnBrk="0" hangingPunct="1">
              <a:lnSpc>
                <a:spcPct val="100000"/>
              </a:lnSpc>
              <a:spcBef>
                <a:spcPts val="0"/>
              </a:spcBef>
              <a:spcAft>
                <a:spcPts val="600"/>
              </a:spcAft>
              <a:buClrTx/>
              <a:buSzPct val="80000"/>
              <a:buFontTx/>
              <a:buBlip>
                <a:blip r:embed="rId4"/>
              </a:buBlip>
              <a:tabLst/>
              <a:defRPr/>
            </a:pPr>
            <a:r>
              <a:rPr lang="en-US" sz="2000" b="1" dirty="0">
                <a:solidFill>
                  <a:srgbClr val="49176D"/>
                </a:solidFill>
              </a:rPr>
              <a:t>Kris Bergman </a:t>
            </a:r>
            <a:r>
              <a:rPr lang="en-US" sz="2000" dirty="0">
                <a:solidFill>
                  <a:srgbClr val="49176D"/>
                </a:solidFill>
              </a:rPr>
              <a:t>- </a:t>
            </a:r>
            <a:r>
              <a:rPr lang="en-US" sz="2000" b="0" i="0" kern="1200" dirty="0">
                <a:solidFill>
                  <a:srgbClr val="49176D"/>
                </a:solidFill>
                <a:effectLst/>
                <a:latin typeface="+mn-lt"/>
                <a:ea typeface="+mn-ea"/>
                <a:cs typeface="+mn-cs"/>
              </a:rPr>
              <a:t>Managing Partner &amp; Co-owner</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4"/>
              </a:buBlip>
              <a:tabLst/>
              <a:defRPr/>
            </a:pPr>
            <a:r>
              <a:rPr lang="en-US" sz="2000" b="1" dirty="0">
                <a:solidFill>
                  <a:srgbClr val="49176D"/>
                </a:solidFill>
              </a:rPr>
              <a:t>Andrea Johanson, PhD </a:t>
            </a:r>
            <a:r>
              <a:rPr lang="en-US" sz="2000" dirty="0">
                <a:solidFill>
                  <a:srgbClr val="49176D"/>
                </a:solidFill>
              </a:rPr>
              <a:t>– Sr. Principal Consultant</a:t>
            </a:r>
          </a:p>
          <a:p>
            <a:pPr marL="342900" marR="0" lvl="0" indent="-342900" algn="l" defTabSz="914400" rtl="0" eaLnBrk="1" fontAlgn="auto" latinLnBrk="0" hangingPunct="1">
              <a:lnSpc>
                <a:spcPct val="100000"/>
              </a:lnSpc>
              <a:spcBef>
                <a:spcPts val="0"/>
              </a:spcBef>
              <a:spcAft>
                <a:spcPts val="600"/>
              </a:spcAft>
              <a:buClrTx/>
              <a:buSzPct val="80000"/>
              <a:buFontTx/>
              <a:buBlip>
                <a:blip r:embed="rId4"/>
              </a:buBlip>
              <a:tabLst/>
              <a:defRPr/>
            </a:pPr>
            <a:r>
              <a:rPr lang="en-US" sz="2000" b="1" dirty="0">
                <a:solidFill>
                  <a:srgbClr val="49176D"/>
                </a:solidFill>
              </a:rPr>
              <a:t>Shannon Bass </a:t>
            </a:r>
            <a:r>
              <a:rPr lang="en-US" sz="2000" dirty="0">
                <a:solidFill>
                  <a:srgbClr val="49176D"/>
                </a:solidFill>
              </a:rPr>
              <a:t>- Principal Consultant</a:t>
            </a:r>
          </a:p>
          <a:p>
            <a:pPr marL="342900" indent="-342900">
              <a:lnSpc>
                <a:spcPct val="100000"/>
              </a:lnSpc>
              <a:spcBef>
                <a:spcPts val="0"/>
              </a:spcBef>
              <a:spcAft>
                <a:spcPts val="600"/>
              </a:spcAft>
              <a:buSzPct val="80000"/>
              <a:buFontTx/>
              <a:buBlip>
                <a:blip r:embed="rId4"/>
              </a:buBlip>
            </a:pPr>
            <a:r>
              <a:rPr lang="en-US" sz="2000" b="1" baseline="0" dirty="0">
                <a:solidFill>
                  <a:srgbClr val="49176D"/>
                </a:solidFill>
              </a:rPr>
              <a:t>Jerry Hollister </a:t>
            </a:r>
            <a:r>
              <a:rPr lang="en-US" sz="2000" baseline="0" dirty="0">
                <a:solidFill>
                  <a:srgbClr val="49176D"/>
                </a:solidFill>
              </a:rPr>
              <a:t>- </a:t>
            </a:r>
            <a:r>
              <a:rPr lang="en-US" sz="2000" dirty="0">
                <a:solidFill>
                  <a:srgbClr val="49176D"/>
                </a:solidFill>
              </a:rPr>
              <a:t>Principal Consultant</a:t>
            </a:r>
            <a:endParaRPr lang="en-US" sz="2000" baseline="0" dirty="0">
              <a:solidFill>
                <a:srgbClr val="49176D"/>
              </a:solidFill>
            </a:endParaRPr>
          </a:p>
          <a:p>
            <a:pPr marL="342900" indent="-342900">
              <a:lnSpc>
                <a:spcPct val="100000"/>
              </a:lnSpc>
              <a:spcBef>
                <a:spcPts val="0"/>
              </a:spcBef>
              <a:spcAft>
                <a:spcPts val="600"/>
              </a:spcAft>
              <a:buSzPct val="80000"/>
              <a:buFontTx/>
              <a:buBlip>
                <a:blip r:embed="rId4"/>
              </a:buBlip>
            </a:pPr>
            <a:r>
              <a:rPr lang="en-US" sz="2000" b="1" baseline="0" dirty="0">
                <a:solidFill>
                  <a:srgbClr val="49176D"/>
                </a:solidFill>
              </a:rPr>
              <a:t>Megan Varnum, PhD </a:t>
            </a:r>
            <a:r>
              <a:rPr lang="en-US" sz="2000" baseline="0" dirty="0">
                <a:solidFill>
                  <a:srgbClr val="49176D"/>
                </a:solidFill>
              </a:rPr>
              <a:t>– </a:t>
            </a:r>
            <a:r>
              <a:rPr lang="en-US" sz="2000" dirty="0">
                <a:solidFill>
                  <a:srgbClr val="49176D"/>
                </a:solidFill>
              </a:rPr>
              <a:t>Principal Consultant</a:t>
            </a:r>
          </a:p>
          <a:p>
            <a:pPr marL="342900" indent="-342900">
              <a:lnSpc>
                <a:spcPct val="100000"/>
              </a:lnSpc>
              <a:spcBef>
                <a:spcPts val="0"/>
              </a:spcBef>
              <a:spcAft>
                <a:spcPts val="600"/>
              </a:spcAft>
              <a:buSzPct val="80000"/>
              <a:buFontTx/>
              <a:buBlip>
                <a:blip r:embed="rId4"/>
              </a:buBlip>
            </a:pPr>
            <a:r>
              <a:rPr lang="en-US" sz="2000" b="1" baseline="0" dirty="0">
                <a:solidFill>
                  <a:srgbClr val="49176D"/>
                </a:solidFill>
              </a:rPr>
              <a:t>Amanda Barnhart </a:t>
            </a:r>
            <a:r>
              <a:rPr lang="en-US" sz="2000" baseline="0" dirty="0">
                <a:solidFill>
                  <a:srgbClr val="49176D"/>
                </a:solidFill>
              </a:rPr>
              <a:t>- </a:t>
            </a:r>
            <a:r>
              <a:rPr lang="en-US" sz="2000" dirty="0">
                <a:solidFill>
                  <a:srgbClr val="49176D"/>
                </a:solidFill>
              </a:rPr>
              <a:t>Principal Consultant</a:t>
            </a:r>
            <a:endParaRPr lang="en-US" sz="2000" baseline="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4"/>
              </a:buBlip>
              <a:tabLst/>
              <a:defRPr/>
            </a:pPr>
            <a:r>
              <a:rPr lang="en-US" sz="2000" b="1" dirty="0">
                <a:solidFill>
                  <a:srgbClr val="49176D"/>
                </a:solidFill>
              </a:rPr>
              <a:t>Amy Davis </a:t>
            </a:r>
            <a:r>
              <a:rPr lang="en-US" sz="2000" dirty="0">
                <a:solidFill>
                  <a:srgbClr val="49176D"/>
                </a:solidFill>
              </a:rPr>
              <a:t>– Michigan Program Director</a:t>
            </a:r>
          </a:p>
          <a:p>
            <a:pPr marL="342900" marR="0" lvl="0" indent="-342900" algn="l" defTabSz="914400" rtl="0" eaLnBrk="1" fontAlgn="auto" latinLnBrk="0" hangingPunct="1">
              <a:lnSpc>
                <a:spcPct val="100000"/>
              </a:lnSpc>
              <a:spcBef>
                <a:spcPts val="0"/>
              </a:spcBef>
              <a:spcAft>
                <a:spcPts val="600"/>
              </a:spcAft>
              <a:buClrTx/>
              <a:buSzPct val="80000"/>
              <a:buFontTx/>
              <a:buBlip>
                <a:blip r:embed="rId4"/>
              </a:buBlip>
              <a:tabLst/>
              <a:defRPr/>
            </a:pPr>
            <a:r>
              <a:rPr lang="en-US" sz="2000" b="1" dirty="0">
                <a:solidFill>
                  <a:srgbClr val="49176D"/>
                </a:solidFill>
              </a:rPr>
              <a:t>Jodi Bergman </a:t>
            </a:r>
            <a:r>
              <a:rPr lang="en-US" sz="2000" dirty="0">
                <a:solidFill>
                  <a:srgbClr val="49176D"/>
                </a:solidFill>
              </a:rPr>
              <a:t>- Administrative Management</a:t>
            </a:r>
            <a:endParaRPr lang="en-US" sz="2000" baseline="0" dirty="0">
              <a:solidFill>
                <a:srgbClr val="49176D"/>
              </a:solidFill>
            </a:endParaRPr>
          </a:p>
          <a:p>
            <a:pPr marL="342900" indent="-342900">
              <a:lnSpc>
                <a:spcPct val="100000"/>
              </a:lnSpc>
              <a:spcBef>
                <a:spcPts val="0"/>
              </a:spcBef>
              <a:spcAft>
                <a:spcPts val="600"/>
              </a:spcAft>
              <a:buSzPct val="80000"/>
              <a:buFontTx/>
              <a:buBlip>
                <a:blip r:embed="rId4"/>
              </a:buBlip>
            </a:pPr>
            <a:r>
              <a:rPr lang="en-US" sz="2000" b="1" baseline="0" dirty="0">
                <a:solidFill>
                  <a:srgbClr val="49176D"/>
                </a:solidFill>
              </a:rPr>
              <a:t>Julie Nagel, PhD </a:t>
            </a:r>
            <a:r>
              <a:rPr lang="en-US" sz="2000" b="0" baseline="0" dirty="0">
                <a:solidFill>
                  <a:srgbClr val="49176D"/>
                </a:solidFill>
              </a:rPr>
              <a:t>– </a:t>
            </a:r>
            <a:r>
              <a:rPr lang="en-US" sz="2000" baseline="0" dirty="0">
                <a:solidFill>
                  <a:srgbClr val="49176D"/>
                </a:solidFill>
              </a:rPr>
              <a:t>SHARPhub Program operations</a:t>
            </a:r>
          </a:p>
          <a:p>
            <a:pPr marL="342900" indent="-342900">
              <a:lnSpc>
                <a:spcPct val="100000"/>
              </a:lnSpc>
              <a:spcBef>
                <a:spcPts val="0"/>
              </a:spcBef>
              <a:spcAft>
                <a:spcPts val="600"/>
              </a:spcAft>
              <a:buSzPct val="80000"/>
              <a:buFontTx/>
              <a:buBlip>
                <a:blip r:embed="rId4"/>
              </a:buBlip>
            </a:pPr>
            <a:r>
              <a:rPr lang="en-US" sz="2000" b="1" baseline="0" dirty="0">
                <a:solidFill>
                  <a:srgbClr val="49176D"/>
                </a:solidFill>
              </a:rPr>
              <a:t>Marisol Rodriguez </a:t>
            </a:r>
            <a:r>
              <a:rPr lang="en-US" sz="2000" baseline="0" dirty="0">
                <a:solidFill>
                  <a:srgbClr val="49176D"/>
                </a:solidFill>
              </a:rPr>
              <a:t>– </a:t>
            </a:r>
            <a:r>
              <a:rPr lang="en-US" sz="2000" baseline="0" dirty="0" err="1">
                <a:solidFill>
                  <a:srgbClr val="49176D"/>
                </a:solidFill>
              </a:rPr>
              <a:t>SHRPhub</a:t>
            </a:r>
            <a:r>
              <a:rPr lang="en-US" sz="2000" baseline="0" dirty="0">
                <a:solidFill>
                  <a:srgbClr val="49176D"/>
                </a:solidFill>
              </a:rPr>
              <a:t> Program Manager</a:t>
            </a:r>
          </a:p>
        </p:txBody>
      </p:sp>
    </p:spTree>
    <p:extLst>
      <p:ext uri="{BB962C8B-B14F-4D97-AF65-F5344CB8AC3E}">
        <p14:creationId xmlns:p14="http://schemas.microsoft.com/office/powerpoint/2010/main" val="688101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Green - Working With BBC">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2885591-96FA-4A7F-BBB1-AB705AF093A6}"/>
              </a:ext>
            </a:extLst>
          </p:cNvPr>
          <p:cNvSpPr txBox="1">
            <a:spLocks/>
          </p:cNvSpPr>
          <p:nvPr userDrawn="1"/>
        </p:nvSpPr>
        <p:spPr>
          <a:xfrm>
            <a:off x="1209274" y="2219604"/>
            <a:ext cx="6263228" cy="22217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3600"/>
              <a:t>         </a:t>
            </a:r>
            <a:r>
              <a:rPr lang="en-US" sz="3600">
                <a:solidFill>
                  <a:schemeClr val="tx1">
                    <a:lumMod val="50000"/>
                  </a:schemeClr>
                </a:solidFill>
              </a:rPr>
              <a:t>In &lt;           minutes </a:t>
            </a:r>
          </a:p>
          <a:p>
            <a:pPr marL="0" indent="0" algn="ctr">
              <a:buFontTx/>
              <a:buNone/>
            </a:pPr>
            <a:endParaRPr lang="en-US" sz="3600">
              <a:solidFill>
                <a:schemeClr val="tx1">
                  <a:lumMod val="50000"/>
                </a:schemeClr>
              </a:solidFill>
            </a:endParaRPr>
          </a:p>
          <a:p>
            <a:pPr marL="0" indent="0" algn="ctr">
              <a:buFontTx/>
              <a:buNone/>
            </a:pPr>
            <a:endParaRPr lang="en-US" sz="3600" dirty="0">
              <a:solidFill>
                <a:schemeClr val="tx1">
                  <a:lumMod val="50000"/>
                </a:schemeClr>
              </a:solidFill>
            </a:endParaRPr>
          </a:p>
        </p:txBody>
      </p:sp>
      <p:pic>
        <p:nvPicPr>
          <p:cNvPr id="9" name="Picture 8">
            <a:extLst>
              <a:ext uri="{FF2B5EF4-FFF2-40B4-BE49-F238E27FC236}">
                <a16:creationId xmlns:a16="http://schemas.microsoft.com/office/drawing/2014/main" id="{788C737A-298E-436D-89F2-7AA1873247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7952" y="25843"/>
            <a:ext cx="2848096" cy="2014979"/>
          </a:xfrm>
          <a:prstGeom prst="rect">
            <a:avLst/>
          </a:prstGeom>
        </p:spPr>
      </p:pic>
      <p:pic>
        <p:nvPicPr>
          <p:cNvPr id="13" name="Picture 12">
            <a:extLst>
              <a:ext uri="{FF2B5EF4-FFF2-40B4-BE49-F238E27FC236}">
                <a16:creationId xmlns:a16="http://schemas.microsoft.com/office/drawing/2014/main" id="{D43AFAB9-634C-452E-A5B5-FF6F6C27410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04883" y="2102185"/>
            <a:ext cx="1004836" cy="1004836"/>
          </a:xfrm>
          <a:prstGeom prst="rect">
            <a:avLst/>
          </a:prstGeom>
        </p:spPr>
      </p:pic>
      <p:sp>
        <p:nvSpPr>
          <p:cNvPr id="14" name="TextBox 13">
            <a:extLst>
              <a:ext uri="{FF2B5EF4-FFF2-40B4-BE49-F238E27FC236}">
                <a16:creationId xmlns:a16="http://schemas.microsoft.com/office/drawing/2014/main" id="{D29ED3DC-14A6-4D7E-8D96-C9C393A02602}"/>
              </a:ext>
            </a:extLst>
          </p:cNvPr>
          <p:cNvSpPr txBox="1"/>
          <p:nvPr userDrawn="1"/>
        </p:nvSpPr>
        <p:spPr>
          <a:xfrm>
            <a:off x="1718268" y="3513984"/>
            <a:ext cx="2286615" cy="584775"/>
          </a:xfrm>
          <a:prstGeom prst="rect">
            <a:avLst/>
          </a:prstGeom>
          <a:noFill/>
        </p:spPr>
        <p:txBody>
          <a:bodyPr wrap="square" rtlCol="0">
            <a:spAutoFit/>
          </a:bodyPr>
          <a:lstStyle/>
          <a:p>
            <a:r>
              <a:rPr lang="en-US" sz="3200" dirty="0">
                <a:solidFill>
                  <a:schemeClr val="tx1">
                    <a:lumMod val="50000"/>
                  </a:schemeClr>
                </a:solidFill>
              </a:rPr>
              <a:t>answer just</a:t>
            </a:r>
          </a:p>
        </p:txBody>
      </p:sp>
      <p:sp>
        <p:nvSpPr>
          <p:cNvPr id="15" name="TextBox 14">
            <a:extLst>
              <a:ext uri="{FF2B5EF4-FFF2-40B4-BE49-F238E27FC236}">
                <a16:creationId xmlns:a16="http://schemas.microsoft.com/office/drawing/2014/main" id="{AB0A79EA-FE30-45F0-98F2-06B5328515F7}"/>
              </a:ext>
            </a:extLst>
          </p:cNvPr>
          <p:cNvSpPr txBox="1"/>
          <p:nvPr userDrawn="1"/>
        </p:nvSpPr>
        <p:spPr>
          <a:xfrm>
            <a:off x="5114613" y="3486351"/>
            <a:ext cx="2008565" cy="584775"/>
          </a:xfrm>
          <a:prstGeom prst="rect">
            <a:avLst/>
          </a:prstGeom>
          <a:noFill/>
        </p:spPr>
        <p:txBody>
          <a:bodyPr wrap="square" rtlCol="0">
            <a:spAutoFit/>
          </a:bodyPr>
          <a:lstStyle/>
          <a:p>
            <a:r>
              <a:rPr lang="en-US" sz="3200" dirty="0">
                <a:solidFill>
                  <a:schemeClr val="tx1">
                    <a:lumMod val="50000"/>
                  </a:schemeClr>
                </a:solidFill>
              </a:rPr>
              <a:t>questions</a:t>
            </a:r>
          </a:p>
        </p:txBody>
      </p:sp>
      <p:sp>
        <p:nvSpPr>
          <p:cNvPr id="16" name="TextBox 15">
            <a:extLst>
              <a:ext uri="{FF2B5EF4-FFF2-40B4-BE49-F238E27FC236}">
                <a16:creationId xmlns:a16="http://schemas.microsoft.com/office/drawing/2014/main" id="{7BB1A211-C410-496D-8DD9-8DF1B27E96AF}"/>
              </a:ext>
            </a:extLst>
          </p:cNvPr>
          <p:cNvSpPr txBox="1"/>
          <p:nvPr userDrawn="1"/>
        </p:nvSpPr>
        <p:spPr>
          <a:xfrm>
            <a:off x="1539773" y="4620154"/>
            <a:ext cx="6059156" cy="646331"/>
          </a:xfrm>
          <a:prstGeom prst="rect">
            <a:avLst/>
          </a:prstGeom>
          <a:noFill/>
        </p:spPr>
        <p:txBody>
          <a:bodyPr wrap="square" rtlCol="0">
            <a:spAutoFit/>
          </a:bodyPr>
          <a:lstStyle/>
          <a:p>
            <a:r>
              <a:rPr lang="en-US" sz="3600" dirty="0">
                <a:solidFill>
                  <a:schemeClr val="accent2"/>
                </a:solidFill>
              </a:rPr>
              <a:t>And let us know how we did!</a:t>
            </a:r>
          </a:p>
        </p:txBody>
      </p:sp>
      <p:sp>
        <p:nvSpPr>
          <p:cNvPr id="17" name="TextBox 16">
            <a:extLst>
              <a:ext uri="{FF2B5EF4-FFF2-40B4-BE49-F238E27FC236}">
                <a16:creationId xmlns:a16="http://schemas.microsoft.com/office/drawing/2014/main" id="{AD2B2676-BE08-4325-8331-C9B6FF9F5EAA}"/>
              </a:ext>
            </a:extLst>
          </p:cNvPr>
          <p:cNvSpPr txBox="1"/>
          <p:nvPr userDrawn="1"/>
        </p:nvSpPr>
        <p:spPr>
          <a:xfrm>
            <a:off x="2336190" y="5297779"/>
            <a:ext cx="4554801" cy="646331"/>
          </a:xfrm>
          <a:prstGeom prst="rect">
            <a:avLst/>
          </a:prstGeom>
          <a:noFill/>
        </p:spPr>
        <p:txBody>
          <a:bodyPr wrap="square" rtlCol="0">
            <a:spAutoFit/>
          </a:bodyPr>
          <a:lstStyle/>
          <a:p>
            <a:pPr algn="ctr"/>
            <a:r>
              <a:rPr lang="en-US" sz="3600" u="sng" dirty="0">
                <a:solidFill>
                  <a:schemeClr val="accent6">
                    <a:lumMod val="75000"/>
                  </a:schemeClr>
                </a:solidFill>
              </a:rPr>
              <a:t>http://bit.ly/sbirgrants</a:t>
            </a:r>
          </a:p>
        </p:txBody>
      </p:sp>
      <p:pic>
        <p:nvPicPr>
          <p:cNvPr id="18" name="Picture 17">
            <a:extLst>
              <a:ext uri="{FF2B5EF4-FFF2-40B4-BE49-F238E27FC236}">
                <a16:creationId xmlns:a16="http://schemas.microsoft.com/office/drawing/2014/main" id="{43275BD6-95D8-4D85-A69E-7CF05929C6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5745" r="27574"/>
          <a:stretch/>
        </p:blipFill>
        <p:spPr>
          <a:xfrm rot="20269091">
            <a:off x="6925441" y="3269479"/>
            <a:ext cx="1438554" cy="616330"/>
          </a:xfrm>
          <a:prstGeom prst="rect">
            <a:avLst/>
          </a:prstGeom>
        </p:spPr>
      </p:pic>
      <p:pic>
        <p:nvPicPr>
          <p:cNvPr id="19" name="Picture 18">
            <a:extLst>
              <a:ext uri="{FF2B5EF4-FFF2-40B4-BE49-F238E27FC236}">
                <a16:creationId xmlns:a16="http://schemas.microsoft.com/office/drawing/2014/main" id="{023EAAF9-AE60-48F5-9160-0717B13BBE0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0141" b="27869"/>
          <a:stretch/>
        </p:blipFill>
        <p:spPr>
          <a:xfrm rot="729259">
            <a:off x="3756700" y="6057950"/>
            <a:ext cx="1630600" cy="655073"/>
          </a:xfrm>
          <a:prstGeom prst="rect">
            <a:avLst/>
          </a:prstGeom>
        </p:spPr>
      </p:pic>
      <p:pic>
        <p:nvPicPr>
          <p:cNvPr id="20" name="Picture 19">
            <a:extLst>
              <a:ext uri="{FF2B5EF4-FFF2-40B4-BE49-F238E27FC236}">
                <a16:creationId xmlns:a16="http://schemas.microsoft.com/office/drawing/2014/main" id="{F7DDB40C-41D7-440C-B781-708BAAD030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21090" y="3285803"/>
            <a:ext cx="896522" cy="1113692"/>
          </a:xfrm>
          <a:prstGeom prst="rect">
            <a:avLst/>
          </a:prstGeom>
        </p:spPr>
      </p:pic>
    </p:spTree>
    <p:extLst>
      <p:ext uri="{BB962C8B-B14F-4D97-AF65-F5344CB8AC3E}">
        <p14:creationId xmlns:p14="http://schemas.microsoft.com/office/powerpoint/2010/main" val="2544751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een - MI SBIR/STTR">
    <p:spTree>
      <p:nvGrpSpPr>
        <p:cNvPr id="1" name=""/>
        <p:cNvGrpSpPr/>
        <p:nvPr/>
      </p:nvGrpSpPr>
      <p:grpSpPr>
        <a:xfrm>
          <a:off x="0" y="0"/>
          <a:ext cx="0" cy="0"/>
          <a:chOff x="0" y="0"/>
          <a:chExt cx="0" cy="0"/>
        </a:xfrm>
      </p:grpSpPr>
      <p:sp>
        <p:nvSpPr>
          <p:cNvPr id="9"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EA7024"/>
                </a:solidFill>
              </a:rPr>
              <a:t>SBIR/STTR training and proposal development services for MI technology companies with most costs covered by the program. </a:t>
            </a:r>
          </a:p>
        </p:txBody>
      </p:sp>
      <p:sp>
        <p:nvSpPr>
          <p:cNvPr id="10" name="TextBox 9"/>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3"/>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3"/>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3"/>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3"/>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3"/>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3"/>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3"/>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 SBIR/STTR Assistance Program is funded by the MSF, administered by the MEDC and managed by </a:t>
            </a:r>
            <a:r>
              <a:rPr lang="en-US" sz="1400" b="1" dirty="0" err="1">
                <a:solidFill>
                  <a:schemeClr val="bg1"/>
                </a:solidFill>
                <a:latin typeface="Arial" charset="0"/>
                <a:ea typeface="Arial" charset="0"/>
                <a:cs typeface="Arial" charset="0"/>
              </a:rPr>
              <a:t>BBCetc</a:t>
            </a:r>
            <a:r>
              <a:rPr lang="en-US" sz="1400" b="1" dirty="0">
                <a:solidFill>
                  <a:schemeClr val="bg1"/>
                </a:solidFill>
                <a:latin typeface="Arial" charset="0"/>
                <a:ea typeface="Arial" charset="0"/>
                <a:cs typeface="Arial" charset="0"/>
              </a:rPr>
              <a:t>.</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5" name="TextBox 4"/>
          <p:cNvSpPr txBox="1"/>
          <p:nvPr userDrawn="1"/>
        </p:nvSpPr>
        <p:spPr>
          <a:xfrm>
            <a:off x="959006" y="713679"/>
            <a:ext cx="6423102" cy="553998"/>
          </a:xfrm>
          <a:prstGeom prst="rect">
            <a:avLst/>
          </a:prstGeom>
          <a:noFill/>
        </p:spPr>
        <p:txBody>
          <a:bodyPr wrap="square" rtlCol="0">
            <a:spAutoFit/>
          </a:bodyPr>
          <a:lstStyle/>
          <a:p>
            <a:r>
              <a:rPr lang="en-US" sz="3000" dirty="0">
                <a:solidFill>
                  <a:schemeClr val="accent2"/>
                </a:solidFill>
                <a:latin typeface="Arial"/>
                <a:cs typeface="Aria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pic>
        <p:nvPicPr>
          <p:cNvPr id="11" name="Picture 10" descr="A screenshot of a cell phone&#10;&#10;Description automatically generated">
            <a:extLst>
              <a:ext uri="{FF2B5EF4-FFF2-40B4-BE49-F238E27FC236}">
                <a16:creationId xmlns:a16="http://schemas.microsoft.com/office/drawing/2014/main" id="{AA10B63E-874B-9F4C-BECB-FFE60DDE54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14106" y="114346"/>
            <a:ext cx="2100924" cy="716500"/>
          </a:xfrm>
          <a:prstGeom prst="rect">
            <a:avLst/>
          </a:prstGeom>
        </p:spPr>
      </p:pic>
    </p:spTree>
    <p:extLst>
      <p:ext uri="{BB962C8B-B14F-4D97-AF65-F5344CB8AC3E}">
        <p14:creationId xmlns:p14="http://schemas.microsoft.com/office/powerpoint/2010/main" val="3786267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een - SBIR/STTR Match">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62" t="47514" r="1874" b="20708"/>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rgbClr val="EA7024"/>
                </a:solidFill>
              </a:rPr>
              <a:t>www.mietf.org</a:t>
            </a:r>
            <a:r>
              <a:rPr lang="en-US" sz="2000" dirty="0">
                <a:solidFill>
                  <a:srgbClr val="EA7024"/>
                </a:solidFill>
              </a:rPr>
              <a:t> </a:t>
            </a:r>
          </a:p>
          <a:p>
            <a:pPr>
              <a:buFontTx/>
              <a:buBlip>
                <a:blip r:embed="rId5"/>
              </a:buBlip>
            </a:pPr>
            <a:r>
              <a:rPr lang="en-US" sz="1800" dirty="0">
                <a:solidFill>
                  <a:schemeClr val="bg1"/>
                </a:solidFill>
              </a:rPr>
              <a:t>Match up to $25K for Phase I, $125K Phase II</a:t>
            </a:r>
          </a:p>
          <a:p>
            <a:pPr>
              <a:buFontTx/>
              <a:buBlip>
                <a:blip r:embed="rId5"/>
              </a:buBlip>
            </a:pPr>
            <a:r>
              <a:rPr lang="en-US" sz="1800" dirty="0">
                <a:solidFill>
                  <a:schemeClr val="bg1"/>
                </a:solidFill>
              </a:rPr>
              <a:t>Requires third party match</a:t>
            </a:r>
          </a:p>
          <a:p>
            <a:pPr>
              <a:buFontTx/>
              <a:buBlip>
                <a:blip r:embed="rId5"/>
              </a:buBlip>
            </a:pPr>
            <a:r>
              <a:rPr lang="en-US" sz="1800" dirty="0">
                <a:solidFill>
                  <a:schemeClr val="bg1"/>
                </a:solidFill>
              </a:rPr>
              <a:t>MUST APPLY PRIOR TO SBIR SUBMISSION</a:t>
            </a:r>
          </a:p>
        </p:txBody>
      </p:sp>
      <p:sp>
        <p:nvSpPr>
          <p:cNvPr id="11" name="TextBox 10"/>
          <p:cNvSpPr txBox="1"/>
          <p:nvPr userDrawn="1"/>
        </p:nvSpPr>
        <p:spPr>
          <a:xfrm>
            <a:off x="930368" y="4831644"/>
            <a:ext cx="6934200" cy="923330"/>
          </a:xfrm>
          <a:prstGeom prst="rect">
            <a:avLst/>
          </a:prstGeom>
          <a:noFill/>
        </p:spPr>
        <p:txBody>
          <a:bodyPr wrap="square" numCol="1" rtlCol="0">
            <a:spAutoFit/>
          </a:bodyPr>
          <a:lstStyle/>
          <a:p>
            <a:r>
              <a:rPr lang="en-US" b="1" u="sng" dirty="0">
                <a:solidFill>
                  <a:srgbClr val="EA7024"/>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713" y="4165599"/>
            <a:ext cx="2247121" cy="659335"/>
          </a:xfrm>
          <a:prstGeom prst="rect">
            <a:avLst/>
          </a:prstGeom>
        </p:spPr>
      </p:pic>
      <p:sp>
        <p:nvSpPr>
          <p:cNvPr id="5" name="TextBox 4"/>
          <p:cNvSpPr txBox="1"/>
          <p:nvPr userDrawn="1"/>
        </p:nvSpPr>
        <p:spPr>
          <a:xfrm>
            <a:off x="936702" y="713678"/>
            <a:ext cx="6568069" cy="553998"/>
          </a:xfrm>
          <a:prstGeom prst="rect">
            <a:avLst/>
          </a:prstGeom>
          <a:noFill/>
        </p:spPr>
        <p:txBody>
          <a:bodyPr wrap="square" rtlCol="0">
            <a:spAutoFit/>
          </a:bodyPr>
          <a:lstStyle/>
          <a:p>
            <a:r>
              <a:rPr lang="en-US" sz="3000" dirty="0">
                <a:solidFill>
                  <a:schemeClr val="accent2"/>
                </a:solidFill>
                <a:latin typeface="Arial"/>
                <a:cs typeface="Arial"/>
              </a:rPr>
              <a:t>SBIR/STTR Matching in Michigan</a:t>
            </a:r>
          </a:p>
        </p:txBody>
      </p:sp>
      <p:sp>
        <p:nvSpPr>
          <p:cNvPr id="1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pic>
        <p:nvPicPr>
          <p:cNvPr id="7" name="Picture 6" descr="A screenshot of a cell phone&#10;&#10;Description automatically generated">
            <a:extLst>
              <a:ext uri="{FF2B5EF4-FFF2-40B4-BE49-F238E27FC236}">
                <a16:creationId xmlns:a16="http://schemas.microsoft.com/office/drawing/2014/main" id="{5103C170-B7FB-1F43-A44F-0EDBEA32BE8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4106" y="417495"/>
            <a:ext cx="2100924" cy="716500"/>
          </a:xfrm>
          <a:prstGeom prst="rect">
            <a:avLst/>
          </a:prstGeom>
        </p:spPr>
      </p:pic>
    </p:spTree>
    <p:extLst>
      <p:ext uri="{BB962C8B-B14F-4D97-AF65-F5344CB8AC3E}">
        <p14:creationId xmlns:p14="http://schemas.microsoft.com/office/powerpoint/2010/main" val="789982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1487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2133601"/>
            <a:ext cx="7371721" cy="3733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4078" y="1600200"/>
            <a:ext cx="7371721" cy="533400"/>
          </a:xfr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6797518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930368" y="797485"/>
            <a:ext cx="5508368" cy="614318"/>
          </a:xfrm>
        </p:spPr>
        <p:txBody>
          <a:bodyPr tIns="0" bIns="0" anchor="ctr" anchorCtr="0"/>
          <a:lstStyle/>
          <a:p>
            <a:r>
              <a:rPr lang="en-US" dirty="0"/>
              <a:t>Click to edit Master title style</a:t>
            </a:r>
          </a:p>
        </p:txBody>
      </p:sp>
      <p:sp>
        <p:nvSpPr>
          <p:cNvPr id="3" name="Content Placeholder 2"/>
          <p:cNvSpPr>
            <a:spLocks noGrp="1"/>
          </p:cNvSpPr>
          <p:nvPr>
            <p:ph idx="1"/>
          </p:nvPr>
        </p:nvSpPr>
        <p:spPr>
          <a:xfrm>
            <a:off x="930367" y="2842886"/>
            <a:ext cx="7523109" cy="36743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0367" y="2066699"/>
            <a:ext cx="7523109" cy="716704"/>
          </a:xfr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7" name="Text Placeholder 6"/>
          <p:cNvSpPr>
            <a:spLocks noGrp="1"/>
          </p:cNvSpPr>
          <p:nvPr>
            <p:ph type="body" sz="quarter" idx="14"/>
          </p:nvPr>
        </p:nvSpPr>
        <p:spPr>
          <a:xfrm>
            <a:off x="930367" y="1587584"/>
            <a:ext cx="7523109" cy="389821"/>
          </a:xfrm>
        </p:spPr>
        <p:txBody>
          <a:bodyPr lIns="128016" tIns="0" bIns="0" anchor="ctr" anchorCtr="0">
            <a:normAutofit/>
          </a:bodyPr>
          <a:lstStyle>
            <a:lvl1pPr marL="0" indent="0">
              <a:buFontTx/>
              <a:buNone/>
              <a:defRPr sz="2000">
                <a:solidFill>
                  <a:schemeClr val="tx1"/>
                </a:solidFill>
              </a:defRPr>
            </a:lvl1pPr>
          </a:lstStyle>
          <a:p>
            <a:pPr lvl="0"/>
            <a:endParaRPr lang="en-US" dirty="0"/>
          </a:p>
        </p:txBody>
      </p:sp>
      <p:pic>
        <p:nvPicPr>
          <p:cNvPr id="9" name="Picture 8" descr="A screenshot of a cell phone&#10;&#10;Description automatically generated">
            <a:extLst>
              <a:ext uri="{FF2B5EF4-FFF2-40B4-BE49-F238E27FC236}">
                <a16:creationId xmlns:a16="http://schemas.microsoft.com/office/drawing/2014/main" id="{0C55CA06-33FA-9441-AEDF-A2E7E889FF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7596" y="592742"/>
            <a:ext cx="2567373" cy="875578"/>
          </a:xfrm>
          <a:prstGeom prst="rect">
            <a:avLst/>
          </a:prstGeom>
        </p:spPr>
      </p:pic>
    </p:spTree>
    <p:extLst>
      <p:ext uri="{BB962C8B-B14F-4D97-AF65-F5344CB8AC3E}">
        <p14:creationId xmlns:p14="http://schemas.microsoft.com/office/powerpoint/2010/main" val="39628862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ure MI with 2 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22984" y="2743200"/>
            <a:ext cx="3572816" cy="3382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43200"/>
            <a:ext cx="3657600" cy="3382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597" y="701184"/>
            <a:ext cx="3306870" cy="838200"/>
          </a:xfrm>
          <a:prstGeom prst="rect">
            <a:avLst/>
          </a:prstGeom>
        </p:spPr>
      </p:pic>
      <p:sp>
        <p:nvSpPr>
          <p:cNvPr id="10" name="Text Placeholder 9"/>
          <p:cNvSpPr>
            <a:spLocks noGrp="1"/>
          </p:cNvSpPr>
          <p:nvPr>
            <p:ph type="body" sz="quarter" idx="10"/>
          </p:nvPr>
        </p:nvSpPr>
        <p:spPr>
          <a:xfrm>
            <a:off x="922984" y="1600200"/>
            <a:ext cx="7382816" cy="1066800"/>
          </a:xfrm>
        </p:spPr>
        <p:txBody>
          <a:bodyPr>
            <a:normAutofit/>
          </a:bodyPr>
          <a:lstStyle>
            <a:lvl1pPr marL="0" indent="0">
              <a:buFontTx/>
              <a:buNone/>
              <a:defRPr sz="2000"/>
            </a:lvl1pPr>
          </a:lstStyle>
          <a:p>
            <a:pPr lvl="0"/>
            <a:endParaRPr lang="en-US" dirty="0"/>
          </a:p>
        </p:txBody>
      </p:sp>
    </p:spTree>
    <p:extLst>
      <p:ext uri="{BB962C8B-B14F-4D97-AF65-F5344CB8AC3E}">
        <p14:creationId xmlns:p14="http://schemas.microsoft.com/office/powerpoint/2010/main" val="63655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een - Title,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1589901"/>
            <a:ext cx="7371721" cy="44649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702876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ure MI with text">
    <p:spTree>
      <p:nvGrpSpPr>
        <p:cNvPr id="1" name=""/>
        <p:cNvGrpSpPr/>
        <p:nvPr/>
      </p:nvGrpSpPr>
      <p:grpSpPr>
        <a:xfrm>
          <a:off x="0" y="0"/>
          <a:ext cx="0" cy="0"/>
          <a:chOff x="0" y="0"/>
          <a:chExt cx="0" cy="0"/>
        </a:xfrm>
      </p:grpSpPr>
      <p:sp>
        <p:nvSpPr>
          <p:cNvPr id="2" name="TextBox 1"/>
          <p:cNvSpPr txBox="1"/>
          <p:nvPr userDrawn="1"/>
        </p:nvSpPr>
        <p:spPr>
          <a:xfrm>
            <a:off x="934078" y="1600200"/>
            <a:ext cx="7752721" cy="1708160"/>
          </a:xfrm>
          <a:prstGeom prst="rect">
            <a:avLst/>
          </a:prstGeom>
          <a:noFill/>
        </p:spPr>
        <p:txBody>
          <a:bodyPr wrap="square" rtlCol="0">
            <a:spAutoFit/>
          </a:bodyPr>
          <a:lstStyle/>
          <a:p>
            <a:r>
              <a:rPr lang="en-US" sz="2000" b="1" dirty="0">
                <a:solidFill>
                  <a:srgbClr val="EA7024"/>
                </a:solidFill>
                <a:latin typeface="Arial" pitchFamily="34" charset="0"/>
                <a:cs typeface="Arial" pitchFamily="34" charset="0"/>
              </a:rPr>
              <a:t>This program is brought to you in part by the</a:t>
            </a:r>
          </a:p>
          <a:p>
            <a:r>
              <a:rPr lang="en-US" sz="2000" b="1" dirty="0">
                <a:solidFill>
                  <a:srgbClr val="EA7024"/>
                </a:solidFill>
                <a:latin typeface="Arial" pitchFamily="34" charset="0"/>
                <a:cs typeface="Arial" pitchFamily="34" charset="0"/>
              </a:rPr>
              <a:t>Michigan Economic Development Corporation</a:t>
            </a: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5" name="TextBox 4"/>
          <p:cNvSpPr txBox="1"/>
          <p:nvPr userDrawn="1"/>
        </p:nvSpPr>
        <p:spPr>
          <a:xfrm>
            <a:off x="923582" y="3308360"/>
            <a:ext cx="3572217"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$25M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34 entrepreneurial support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loan programs, venture funding match</a:t>
            </a:r>
          </a:p>
        </p:txBody>
      </p:sp>
      <p:sp>
        <p:nvSpPr>
          <p:cNvPr id="13" name="TextBox 12"/>
          <p:cNvSpPr txBox="1"/>
          <p:nvPr userDrawn="1"/>
        </p:nvSpPr>
        <p:spPr>
          <a:xfrm>
            <a:off x="4572000" y="3308360"/>
            <a:ext cx="3540840" cy="2862322"/>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800100" lvl="1" indent="-342900">
              <a:buSzPct val="80000"/>
              <a:buFontTx/>
              <a:buBlip>
                <a:blip r:embed="rId3"/>
              </a:buBlip>
            </a:pPr>
            <a:r>
              <a:rPr lang="en-US" sz="2000" b="1" dirty="0">
                <a:solidFill>
                  <a:srgbClr val="49176E"/>
                </a:solidFill>
                <a:latin typeface="Arial" pitchFamily="34" charset="0"/>
                <a:cs typeface="Arial" pitchFamily="34" charset="0"/>
              </a:rPr>
              <a:t>Applied research</a:t>
            </a:r>
            <a:r>
              <a:rPr lang="en-US" sz="2000" dirty="0">
                <a:solidFill>
                  <a:srgbClr val="49176E"/>
                </a:solidFill>
                <a:latin typeface="Arial" pitchFamily="34" charset="0"/>
                <a:cs typeface="Arial" pitchFamily="34" charset="0"/>
              </a:rPr>
              <a:t> through first significant round of institutional funding</a:t>
            </a:r>
          </a:p>
          <a:p>
            <a:pPr marL="800100" lvl="1" indent="-342900">
              <a:buSzPct val="80000"/>
              <a:buFontTx/>
              <a:buBlip>
                <a:blip r:embed="rId3"/>
              </a:buBlip>
            </a:pPr>
            <a:r>
              <a:rPr lang="en-US" sz="2000" b="1" dirty="0">
                <a:solidFill>
                  <a:srgbClr val="49176E"/>
                </a:solidFill>
                <a:latin typeface="Arial" pitchFamily="34" charset="0"/>
                <a:cs typeface="Arial" pitchFamily="34" charset="0"/>
              </a:rPr>
              <a:t>Technology companies</a:t>
            </a:r>
            <a:r>
              <a:rPr lang="en-US" sz="2000" dirty="0">
                <a:solidFill>
                  <a:srgbClr val="49176E"/>
                </a:solidFill>
                <a:latin typeface="Arial" pitchFamily="34" charset="0"/>
                <a:cs typeface="Arial" pitchFamily="34" charset="0"/>
              </a:rPr>
              <a:t> with high growth potential</a:t>
            </a:r>
          </a:p>
          <a:p>
            <a:endParaRPr lang="en-US" sz="2000" dirty="0">
              <a:solidFill>
                <a:srgbClr val="49176E"/>
              </a:solidFill>
              <a:latin typeface="Arial" pitchFamily="34" charset="0"/>
              <a:cs typeface="Arial" pitchFamily="34" charset="0"/>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0674" y="663007"/>
            <a:ext cx="3376931" cy="748349"/>
          </a:xfrm>
          <a:prstGeom prst="rect">
            <a:avLst/>
          </a:prstGeom>
        </p:spPr>
      </p:pic>
      <p:sp>
        <p:nvSpPr>
          <p:cNvPr id="4" name="TextBox 3">
            <a:extLst>
              <a:ext uri="{FF2B5EF4-FFF2-40B4-BE49-F238E27FC236}">
                <a16:creationId xmlns:a16="http://schemas.microsoft.com/office/drawing/2014/main" id="{4921374C-3622-F748-A226-B6A6A110836F}"/>
              </a:ext>
            </a:extLst>
          </p:cNvPr>
          <p:cNvSpPr txBox="1"/>
          <p:nvPr userDrawn="1"/>
        </p:nvSpPr>
        <p:spPr>
          <a:xfrm>
            <a:off x="2743201" y="6291470"/>
            <a:ext cx="34190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9176E"/>
                </a:solidFill>
                <a:latin typeface="Arial" pitchFamily="34" charset="0"/>
                <a:cs typeface="Arial" pitchFamily="34" charset="0"/>
              </a:rPr>
              <a:t>michiganadvantage.org</a:t>
            </a:r>
            <a:endParaRPr lang="en-US" sz="2000" b="1" dirty="0">
              <a:solidFill>
                <a:srgbClr val="49176E"/>
              </a:solidFill>
              <a:latin typeface="Arial" pitchFamily="34" charset="0"/>
              <a:cs typeface="Arial" pitchFamily="34" charset="0"/>
            </a:endParaRPr>
          </a:p>
          <a:p>
            <a:pPr algn="ctr"/>
            <a:endParaRPr lang="en-US" sz="1600" b="1" dirty="0" err="1">
              <a:solidFill>
                <a:schemeClr val="bg1"/>
              </a:solidFill>
              <a:latin typeface="Arial"/>
              <a:cs typeface="Arial"/>
            </a:endParaRPr>
          </a:p>
        </p:txBody>
      </p:sp>
    </p:spTree>
    <p:extLst>
      <p:ext uri="{BB962C8B-B14F-4D97-AF65-F5344CB8AC3E}">
        <p14:creationId xmlns:p14="http://schemas.microsoft.com/office/powerpoint/2010/main" val="29990749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ub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0"/>
          </p:nvPr>
        </p:nvSpPr>
        <p:spPr>
          <a:xfrm>
            <a:off x="934079" y="1600200"/>
            <a:ext cx="7371721" cy="914400"/>
          </a:xfrm>
        </p:spPr>
        <p:txBody>
          <a:bodyPr/>
          <a:lstStyle>
            <a:lvl1pPr marL="0" indent="0">
              <a:buFontTx/>
              <a:buNone/>
              <a:defRPr b="1">
                <a:solidFill>
                  <a:schemeClr val="accent1"/>
                </a:solidFill>
              </a:defRPr>
            </a:lvl1pPr>
          </a:lstStyle>
          <a:p>
            <a:pPr lvl="0"/>
            <a:endParaRPr lang="en-US" dirty="0"/>
          </a:p>
        </p:txBody>
      </p:sp>
      <p:sp>
        <p:nvSpPr>
          <p:cNvPr id="11" name="Text Placeholder 10"/>
          <p:cNvSpPr>
            <a:spLocks noGrp="1"/>
          </p:cNvSpPr>
          <p:nvPr>
            <p:ph type="body" sz="quarter" idx="11"/>
          </p:nvPr>
        </p:nvSpPr>
        <p:spPr>
          <a:xfrm>
            <a:off x="934078" y="2514600"/>
            <a:ext cx="7371721" cy="3657600"/>
          </a:xfrm>
        </p:spPr>
        <p:txBody>
          <a:bodyPr/>
          <a:lstStyle>
            <a:lvl1pPr marL="0" indent="0">
              <a:buFontTx/>
              <a:buNone/>
              <a:defRPr>
                <a:solidFill>
                  <a:schemeClr val="accent4"/>
                </a:solidFill>
              </a:defRPr>
            </a:lvl1pPr>
          </a:lstStyle>
          <a:p>
            <a:pPr lvl="0"/>
            <a:endParaRPr lang="en-US" dirty="0"/>
          </a:p>
        </p:txBody>
      </p:sp>
    </p:spTree>
    <p:extLst>
      <p:ext uri="{BB962C8B-B14F-4D97-AF65-F5344CB8AC3E}">
        <p14:creationId xmlns:p14="http://schemas.microsoft.com/office/powerpoint/2010/main" val="36237363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762000" y="1600200"/>
            <a:ext cx="7543800" cy="4267200"/>
          </a:xfrm>
        </p:spPr>
        <p:txBody>
          <a:bodyPr/>
          <a:lstStyle>
            <a:lvl1pPr marL="0" indent="0">
              <a:buFontTx/>
              <a:buNone/>
              <a:defRPr>
                <a:solidFill>
                  <a:schemeClr val="accent1"/>
                </a:solidFill>
              </a:defRPr>
            </a:lvl1pPr>
          </a:lstStyle>
          <a:p>
            <a:endParaRPr lang="en-US" dirty="0"/>
          </a:p>
        </p:txBody>
      </p:sp>
    </p:spTree>
    <p:extLst>
      <p:ext uri="{BB962C8B-B14F-4D97-AF65-F5344CB8AC3E}">
        <p14:creationId xmlns:p14="http://schemas.microsoft.com/office/powerpoint/2010/main" val="36441618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887908" y="6483248"/>
            <a:ext cx="80246" cy="107661"/>
          </a:xfrm>
          <a:prstGeom prst="rect">
            <a:avLst/>
          </a:prstGeom>
        </p:spPr>
        <p:txBody>
          <a:bodyPr/>
          <a:lstStyle>
            <a:lvl1pPr>
              <a:defRPr sz="100">
                <a:solidFill>
                  <a:srgbClr val="CFCFCF"/>
                </a:solidFill>
              </a:defRPr>
            </a:lvl1pPr>
          </a:lstStyle>
          <a:p>
            <a:fld id="{09D635B1-DF0E-5D40-BFF2-4FBCDE55799B}" type="slidenum">
              <a:rPr lang="en-US" smtClean="0"/>
              <a:pPr/>
              <a:t>‹#›</a:t>
            </a:fld>
            <a:endParaRPr lang="en-US" dirty="0"/>
          </a:p>
        </p:txBody>
      </p:sp>
      <p:sp>
        <p:nvSpPr>
          <p:cNvPr id="2" name="Title 1"/>
          <p:cNvSpPr>
            <a:spLocks noGrp="1"/>
          </p:cNvSpPr>
          <p:nvPr>
            <p:ph type="ctrTitle"/>
          </p:nvPr>
        </p:nvSpPr>
        <p:spPr>
          <a:xfrm>
            <a:off x="2657231" y="967155"/>
            <a:ext cx="6310923" cy="1307122"/>
          </a:xfrm>
        </p:spPr>
        <p:txBody>
          <a:bodyPr>
            <a:normAutofit/>
          </a:bodyPr>
          <a:lstStyle>
            <a:lvl1pPr algn="ctr">
              <a:defRPr sz="3600" b="0">
                <a:solidFill>
                  <a:schemeClr val="bg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2657231" y="2274276"/>
            <a:ext cx="6310923" cy="1752600"/>
          </a:xfrm>
        </p:spPr>
        <p:txBody>
          <a:bodyPr>
            <a:normAutofit/>
          </a:bodyPr>
          <a:lstStyle>
            <a:lvl1pPr marL="0" indent="0" algn="ctr">
              <a:buNone/>
              <a:defRPr sz="2400">
                <a:solidFill>
                  <a:srgbClr val="FF973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82661" y="6609346"/>
            <a:ext cx="4138037" cy="365125"/>
          </a:xfrm>
          <a:prstGeom prst="rect">
            <a:avLst/>
          </a:prstGeom>
        </p:spPr>
        <p:txBody>
          <a:bodyPr/>
          <a:lstStyle>
            <a:lvl1pPr>
              <a:defRPr sz="900">
                <a:solidFill>
                  <a:srgbClr val="235290"/>
                </a:solidFill>
                <a:latin typeface="Arial"/>
                <a:cs typeface="Arial"/>
              </a:defRPr>
            </a:lvl1pPr>
          </a:lstStyle>
          <a:p>
            <a:r>
              <a:rPr lang="en-US" dirty="0"/>
              <a:t>© 2016 University of New Hampshire | </a:t>
            </a:r>
            <a:r>
              <a:rPr lang="en-US" dirty="0" err="1"/>
              <a:t>innovation.unh.edu</a:t>
            </a:r>
            <a:endParaRPr lang="en-US" dirty="0"/>
          </a:p>
          <a:p>
            <a:endParaRPr lang="en-US" dirty="0"/>
          </a:p>
        </p:txBody>
      </p:sp>
    </p:spTree>
    <p:extLst>
      <p:ext uri="{BB962C8B-B14F-4D97-AF65-F5344CB8AC3E}">
        <p14:creationId xmlns:p14="http://schemas.microsoft.com/office/powerpoint/2010/main" val="3899103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5251475" y="6415208"/>
            <a:ext cx="4138037" cy="365125"/>
          </a:xfrm>
          <a:prstGeom prst="rect">
            <a:avLst/>
          </a:prstGeom>
        </p:spPr>
        <p:txBody>
          <a:bodyPr/>
          <a:lstStyle>
            <a:lvl1pPr>
              <a:defRPr sz="1100">
                <a:solidFill>
                  <a:srgbClr val="FFFFFF"/>
                </a:solidFill>
                <a:latin typeface="Arial"/>
                <a:cs typeface="Arial"/>
              </a:defRPr>
            </a:lvl1pPr>
          </a:lstStyle>
          <a:p>
            <a:r>
              <a:rPr lang="en-US" dirty="0"/>
              <a:t>© 2014 University of New Hampshire | </a:t>
            </a:r>
            <a:r>
              <a:rPr lang="en-US" dirty="0" err="1"/>
              <a:t>innovation.unh.edu</a:t>
            </a:r>
            <a:endParaRPr lang="en-US" dirty="0"/>
          </a:p>
          <a:p>
            <a:endParaRPr lang="en-US" dirty="0"/>
          </a:p>
        </p:txBody>
      </p:sp>
      <p:sp>
        <p:nvSpPr>
          <p:cNvPr id="6" name="Slide Number Placeholder 5"/>
          <p:cNvSpPr>
            <a:spLocks noGrp="1"/>
          </p:cNvSpPr>
          <p:nvPr>
            <p:ph type="sldNum" sz="quarter" idx="12"/>
          </p:nvPr>
        </p:nvSpPr>
        <p:spPr>
          <a:xfrm>
            <a:off x="4262832" y="6415208"/>
            <a:ext cx="2133600" cy="365125"/>
          </a:xfrm>
          <a:prstGeom prst="rect">
            <a:avLst/>
          </a:prstGeom>
        </p:spPr>
        <p:txBody>
          <a:bodyPr/>
          <a:lstStyle>
            <a:lvl1pPr>
              <a:defRPr sz="1400">
                <a:solidFill>
                  <a:srgbClr val="FFFFFF"/>
                </a:solidFill>
                <a:latin typeface="Arial"/>
                <a:cs typeface="Arial"/>
              </a:defRPr>
            </a:lvl1pPr>
          </a:lstStyle>
          <a:p>
            <a:fld id="{09D635B1-DF0E-5D40-BFF2-4FBCDE55799B}" type="slidenum">
              <a:rPr lang="en-US" smtClean="0"/>
              <a:pPr/>
              <a:t>‹#›</a:t>
            </a:fld>
            <a:endParaRPr lang="en-US" dirty="0"/>
          </a:p>
        </p:txBody>
      </p:sp>
    </p:spTree>
    <p:extLst>
      <p:ext uri="{BB962C8B-B14F-4D97-AF65-F5344CB8AC3E}">
        <p14:creationId xmlns:p14="http://schemas.microsoft.com/office/powerpoint/2010/main" val="36539933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541586"/>
            <a:ext cx="4038600" cy="4105031"/>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541586"/>
            <a:ext cx="4038600" cy="4105031"/>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1"/>
          </p:nvPr>
        </p:nvSpPr>
        <p:spPr>
          <a:xfrm>
            <a:off x="5251475" y="6415208"/>
            <a:ext cx="4138037" cy="365125"/>
          </a:xfrm>
          <a:prstGeom prst="rect">
            <a:avLst/>
          </a:prstGeom>
        </p:spPr>
        <p:txBody>
          <a:bodyPr/>
          <a:lstStyle>
            <a:lvl1pPr>
              <a:defRPr sz="1100">
                <a:solidFill>
                  <a:srgbClr val="FFFFFF"/>
                </a:solidFill>
                <a:latin typeface="Arial"/>
                <a:cs typeface="Arial"/>
              </a:defRPr>
            </a:lvl1pPr>
          </a:lstStyle>
          <a:p>
            <a:r>
              <a:rPr lang="en-US" dirty="0"/>
              <a:t>© 2014 University of New Hampshire | </a:t>
            </a:r>
            <a:r>
              <a:rPr lang="en-US" dirty="0" err="1"/>
              <a:t>innovation.unh.edu</a:t>
            </a:r>
            <a:endParaRPr lang="en-US" dirty="0"/>
          </a:p>
          <a:p>
            <a:endParaRPr lang="en-US" dirty="0"/>
          </a:p>
        </p:txBody>
      </p:sp>
      <p:sp>
        <p:nvSpPr>
          <p:cNvPr id="9" name="Slide Number Placeholder 5"/>
          <p:cNvSpPr>
            <a:spLocks noGrp="1"/>
          </p:cNvSpPr>
          <p:nvPr>
            <p:ph type="sldNum" sz="quarter" idx="12"/>
          </p:nvPr>
        </p:nvSpPr>
        <p:spPr>
          <a:xfrm>
            <a:off x="4262832" y="6415208"/>
            <a:ext cx="2133600" cy="365125"/>
          </a:xfrm>
          <a:prstGeom prst="rect">
            <a:avLst/>
          </a:prstGeom>
        </p:spPr>
        <p:txBody>
          <a:bodyPr/>
          <a:lstStyle>
            <a:lvl1pPr>
              <a:defRPr sz="1400">
                <a:solidFill>
                  <a:srgbClr val="FFFFFF"/>
                </a:solidFill>
                <a:latin typeface="Arial"/>
                <a:cs typeface="Arial"/>
              </a:defRPr>
            </a:lvl1pPr>
          </a:lstStyle>
          <a:p>
            <a:fld id="{09D635B1-DF0E-5D40-BFF2-4FBCDE55799B}" type="slidenum">
              <a:rPr lang="en-US" smtClean="0"/>
              <a:pPr/>
              <a:t>‹#›</a:t>
            </a:fld>
            <a:endParaRPr lang="en-US" dirty="0"/>
          </a:p>
        </p:txBody>
      </p:sp>
    </p:spTree>
    <p:extLst>
      <p:ext uri="{BB962C8B-B14F-4D97-AF65-F5344CB8AC3E}">
        <p14:creationId xmlns:p14="http://schemas.microsoft.com/office/powerpoint/2010/main" val="42690063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530356"/>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530356"/>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1"/>
          </p:nvPr>
        </p:nvSpPr>
        <p:spPr>
          <a:xfrm>
            <a:off x="5251475" y="6415208"/>
            <a:ext cx="4138037" cy="365125"/>
          </a:xfrm>
          <a:prstGeom prst="rect">
            <a:avLst/>
          </a:prstGeom>
        </p:spPr>
        <p:txBody>
          <a:bodyPr/>
          <a:lstStyle>
            <a:lvl1pPr>
              <a:defRPr sz="1100">
                <a:solidFill>
                  <a:srgbClr val="FFFFFF"/>
                </a:solidFill>
                <a:latin typeface="Arial"/>
                <a:cs typeface="Arial"/>
              </a:defRPr>
            </a:lvl1pPr>
          </a:lstStyle>
          <a:p>
            <a:r>
              <a:rPr lang="en-US" dirty="0"/>
              <a:t>© 2014 University of New Hampshire | </a:t>
            </a:r>
            <a:r>
              <a:rPr lang="en-US" dirty="0" err="1"/>
              <a:t>innovation.unh.edu</a:t>
            </a:r>
            <a:endParaRPr lang="en-US" dirty="0"/>
          </a:p>
          <a:p>
            <a:endParaRPr lang="en-US" dirty="0"/>
          </a:p>
        </p:txBody>
      </p:sp>
      <p:sp>
        <p:nvSpPr>
          <p:cNvPr id="11" name="Slide Number Placeholder 5"/>
          <p:cNvSpPr>
            <a:spLocks noGrp="1"/>
          </p:cNvSpPr>
          <p:nvPr>
            <p:ph type="sldNum" sz="quarter" idx="12"/>
          </p:nvPr>
        </p:nvSpPr>
        <p:spPr>
          <a:xfrm>
            <a:off x="4262832" y="6415208"/>
            <a:ext cx="2133600" cy="365125"/>
          </a:xfrm>
          <a:prstGeom prst="rect">
            <a:avLst/>
          </a:prstGeom>
        </p:spPr>
        <p:txBody>
          <a:bodyPr/>
          <a:lstStyle>
            <a:lvl1pPr>
              <a:defRPr sz="1400">
                <a:solidFill>
                  <a:srgbClr val="FFFFFF"/>
                </a:solidFill>
                <a:latin typeface="Arial"/>
                <a:cs typeface="Arial"/>
              </a:defRPr>
            </a:lvl1pPr>
          </a:lstStyle>
          <a:p>
            <a:fld id="{09D635B1-DF0E-5D40-BFF2-4FBCDE55799B}" type="slidenum">
              <a:rPr lang="en-US" smtClean="0"/>
              <a:pPr/>
              <a:t>‹#›</a:t>
            </a:fld>
            <a:endParaRPr lang="en-US" dirty="0"/>
          </a:p>
        </p:txBody>
      </p:sp>
    </p:spTree>
    <p:extLst>
      <p:ext uri="{BB962C8B-B14F-4D97-AF65-F5344CB8AC3E}">
        <p14:creationId xmlns:p14="http://schemas.microsoft.com/office/powerpoint/2010/main" val="3550312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endParaRPr lang="en-US" dirty="0"/>
          </a:p>
        </p:txBody>
      </p:sp>
      <p:sp>
        <p:nvSpPr>
          <p:cNvPr id="6" name="Footer Placeholder 4"/>
          <p:cNvSpPr>
            <a:spLocks noGrp="1"/>
          </p:cNvSpPr>
          <p:nvPr>
            <p:ph type="ftr" sz="quarter" idx="11"/>
          </p:nvPr>
        </p:nvSpPr>
        <p:spPr>
          <a:xfrm>
            <a:off x="5251475" y="6415208"/>
            <a:ext cx="4138037" cy="365125"/>
          </a:xfrm>
          <a:prstGeom prst="rect">
            <a:avLst/>
          </a:prstGeom>
        </p:spPr>
        <p:txBody>
          <a:bodyPr/>
          <a:lstStyle>
            <a:lvl1pPr>
              <a:defRPr sz="1100">
                <a:solidFill>
                  <a:srgbClr val="FFFFFF"/>
                </a:solidFill>
                <a:latin typeface="Arial"/>
                <a:cs typeface="Arial"/>
              </a:defRPr>
            </a:lvl1pPr>
          </a:lstStyle>
          <a:p>
            <a:r>
              <a:rPr lang="en-US" dirty="0"/>
              <a:t>© 2014 University of New Hampshire | </a:t>
            </a:r>
            <a:r>
              <a:rPr lang="en-US" dirty="0" err="1"/>
              <a:t>innovation.unh.edu</a:t>
            </a:r>
            <a:endParaRPr lang="en-US" dirty="0"/>
          </a:p>
          <a:p>
            <a:endParaRPr lang="en-US" dirty="0"/>
          </a:p>
        </p:txBody>
      </p:sp>
      <p:sp>
        <p:nvSpPr>
          <p:cNvPr id="7" name="Slide Number Placeholder 5"/>
          <p:cNvSpPr>
            <a:spLocks noGrp="1"/>
          </p:cNvSpPr>
          <p:nvPr>
            <p:ph type="sldNum" sz="quarter" idx="12"/>
          </p:nvPr>
        </p:nvSpPr>
        <p:spPr>
          <a:xfrm>
            <a:off x="4262832" y="6415208"/>
            <a:ext cx="2133600" cy="365125"/>
          </a:xfrm>
          <a:prstGeom prst="rect">
            <a:avLst/>
          </a:prstGeom>
        </p:spPr>
        <p:txBody>
          <a:bodyPr/>
          <a:lstStyle>
            <a:lvl1pPr>
              <a:defRPr sz="1400">
                <a:solidFill>
                  <a:srgbClr val="FFFFFF"/>
                </a:solidFill>
                <a:latin typeface="Arial"/>
                <a:cs typeface="Arial"/>
              </a:defRPr>
            </a:lvl1pPr>
          </a:lstStyle>
          <a:p>
            <a:fld id="{09D635B1-DF0E-5D40-BFF2-4FBCDE55799B}" type="slidenum">
              <a:rPr lang="en-US" smtClean="0"/>
              <a:pPr/>
              <a:t>‹#›</a:t>
            </a:fld>
            <a:endParaRPr lang="en-US" dirty="0"/>
          </a:p>
        </p:txBody>
      </p:sp>
    </p:spTree>
    <p:extLst>
      <p:ext uri="{BB962C8B-B14F-4D97-AF65-F5344CB8AC3E}">
        <p14:creationId xmlns:p14="http://schemas.microsoft.com/office/powerpoint/2010/main" val="12792124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ripe - Title, Sub,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44520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527482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een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2642059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ripe - Title, Sub, Tex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dirty="0"/>
              <a:t>Click to edit Master title style</a:t>
            </a:r>
          </a:p>
        </p:txBody>
      </p:sp>
      <p:sp>
        <p:nvSpPr>
          <p:cNvPr id="6"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chemeClr val="accent1"/>
                </a:solidFill>
              </a:defRPr>
            </a:lvl1pPr>
          </a:lstStyle>
          <a:p>
            <a:pPr lvl="0"/>
            <a:endParaRPr lang="en-US" dirty="0"/>
          </a:p>
        </p:txBody>
      </p:sp>
      <p:sp>
        <p:nvSpPr>
          <p:cNvPr id="7"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767296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ripe - Title, Char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a:t>Click to edit Master title style</a:t>
            </a:r>
          </a:p>
        </p:txBody>
      </p:sp>
      <p:sp>
        <p:nvSpPr>
          <p:cNvPr id="6"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chemeClr val="accent1"/>
                </a:solidFill>
              </a:defRPr>
            </a:lvl1pPr>
          </a:lstStyle>
          <a:p>
            <a:endParaRPr lang="en-US" dirty="0"/>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22796671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ripe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8042098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tripe - MEDC">
    <p:spTree>
      <p:nvGrpSpPr>
        <p:cNvPr id="1" name=""/>
        <p:cNvGrpSpPr/>
        <p:nvPr/>
      </p:nvGrpSpPr>
      <p:grpSpPr>
        <a:xfrm>
          <a:off x="0" y="0"/>
          <a:ext cx="0" cy="0"/>
          <a:chOff x="0" y="0"/>
          <a:chExt cx="0" cy="0"/>
        </a:xfrm>
      </p:grpSpPr>
      <p:sp>
        <p:nvSpPr>
          <p:cNvPr id="7" name="TextBox 6"/>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92278F"/>
                </a:solidFill>
                <a:latin typeface="Arial" pitchFamily="34" charset="0"/>
                <a:cs typeface="Arial" pitchFamily="34" charset="0"/>
              </a:rPr>
              <a:t>This program is brought to you in part by the</a:t>
            </a:r>
          </a:p>
          <a:p>
            <a:r>
              <a:rPr lang="en-US" sz="2000" b="1" dirty="0">
                <a:solidFill>
                  <a:srgbClr val="92278F"/>
                </a:solidFill>
                <a:latin typeface="Arial" pitchFamily="34" charset="0"/>
                <a:cs typeface="Arial" pitchFamily="34" charset="0"/>
              </a:rPr>
              <a:t>Michigan Economic Development Corporation</a:t>
            </a: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9" name="TextBox 8"/>
          <p:cNvSpPr txBox="1"/>
          <p:nvPr userDrawn="1"/>
        </p:nvSpPr>
        <p:spPr>
          <a:xfrm>
            <a:off x="923582" y="3308360"/>
            <a:ext cx="3572217"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$25M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34 entrepreneurial support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loan programs, venture funding match</a:t>
            </a:r>
          </a:p>
        </p:txBody>
      </p:sp>
      <p:sp>
        <p:nvSpPr>
          <p:cNvPr id="10" name="TextBox 9"/>
          <p:cNvSpPr txBox="1"/>
          <p:nvPr userDrawn="1"/>
        </p:nvSpPr>
        <p:spPr>
          <a:xfrm>
            <a:off x="4572000" y="3308360"/>
            <a:ext cx="3540840"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800100" lvl="1" indent="-342900">
              <a:buSzPct val="80000"/>
              <a:buFontTx/>
              <a:buBlip>
                <a:blip r:embed="rId3"/>
              </a:buBlip>
            </a:pPr>
            <a:r>
              <a:rPr lang="en-US" sz="2000" b="1" dirty="0">
                <a:solidFill>
                  <a:srgbClr val="49176E"/>
                </a:solidFill>
                <a:latin typeface="Arial" pitchFamily="34" charset="0"/>
                <a:cs typeface="Arial" pitchFamily="34" charset="0"/>
              </a:rPr>
              <a:t>Applied research</a:t>
            </a:r>
            <a:r>
              <a:rPr lang="en-US" sz="2000" dirty="0">
                <a:solidFill>
                  <a:srgbClr val="49176E"/>
                </a:solidFill>
                <a:latin typeface="Arial" pitchFamily="34" charset="0"/>
                <a:cs typeface="Arial" pitchFamily="34" charset="0"/>
              </a:rPr>
              <a:t> through first significant round of institutional funding</a:t>
            </a:r>
          </a:p>
          <a:p>
            <a:pPr marL="800100" lvl="1" indent="-342900">
              <a:buSzPct val="80000"/>
              <a:buFontTx/>
              <a:buBlip>
                <a:blip r:embed="rId3"/>
              </a:buBlip>
            </a:pPr>
            <a:r>
              <a:rPr lang="en-US" sz="2000" b="1" dirty="0">
                <a:solidFill>
                  <a:srgbClr val="49176E"/>
                </a:solidFill>
                <a:latin typeface="Arial" pitchFamily="34" charset="0"/>
                <a:cs typeface="Arial" pitchFamily="34" charset="0"/>
              </a:rPr>
              <a:t>Technology companies</a:t>
            </a:r>
            <a:r>
              <a:rPr lang="en-US" sz="2000" dirty="0">
                <a:solidFill>
                  <a:srgbClr val="49176E"/>
                </a:solidFill>
                <a:latin typeface="Arial" pitchFamily="34" charset="0"/>
                <a:cs typeface="Arial" pitchFamily="34" charset="0"/>
              </a:rPr>
              <a:t> with high growth potential</a:t>
            </a:r>
          </a:p>
        </p:txBody>
      </p:sp>
      <p:sp>
        <p:nvSpPr>
          <p:cNvPr id="11" name="TextBox 10"/>
          <p:cNvSpPr txBox="1"/>
          <p:nvPr userDrawn="1"/>
        </p:nvSpPr>
        <p:spPr>
          <a:xfrm>
            <a:off x="969818" y="6127667"/>
            <a:ext cx="3241963" cy="369332"/>
          </a:xfrm>
          <a:prstGeom prst="rect">
            <a:avLst/>
          </a:prstGeom>
          <a:noFill/>
        </p:spPr>
        <p:txBody>
          <a:bodyPr wrap="square" rtlCol="0">
            <a:spAutoFit/>
          </a:bodyPr>
          <a:lstStyle/>
          <a:p>
            <a:r>
              <a:rPr lang="en-US" b="1" dirty="0">
                <a:solidFill>
                  <a:schemeClr val="bg1"/>
                </a:solidFill>
              </a:rPr>
              <a:t>www.michiganbusiness.org</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9818" y="651164"/>
            <a:ext cx="1295200" cy="750394"/>
          </a:xfrm>
          <a:prstGeom prst="rect">
            <a:avLst/>
          </a:prstGeom>
        </p:spPr>
      </p:pic>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5593355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chemeClr val="accent1"/>
                </a:solidFill>
                <a:latin typeface="Arial"/>
                <a:cs typeface="Arial"/>
              </a:rPr>
              <a:t>www.bbcetc.com / 734-930-9741 / @</a:t>
            </a:r>
            <a:r>
              <a:rPr lang="en-US" b="1" dirty="0" err="1">
                <a:solidFill>
                  <a:schemeClr val="accent1"/>
                </a:solidFill>
                <a:latin typeface="Arial"/>
                <a:cs typeface="Arial"/>
              </a:rPr>
              <a:t>BBC_etc</a:t>
            </a:r>
            <a:endParaRPr lang="en-US" b="1" dirty="0">
              <a:solidFill>
                <a:schemeClr val="accent1"/>
              </a:solidFill>
              <a:latin typeface="Arial"/>
              <a:cs typeface="Arial"/>
            </a:endParaRPr>
          </a:p>
        </p:txBody>
      </p:sp>
      <p:sp>
        <p:nvSpPr>
          <p:cNvPr id="15" name="TextBox 14"/>
          <p:cNvSpPr txBox="1"/>
          <p:nvPr userDrawn="1"/>
        </p:nvSpPr>
        <p:spPr>
          <a:xfrm>
            <a:off x="930368" y="1508760"/>
            <a:ext cx="7461792" cy="4490396"/>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2000" dirty="0"/>
          </a:p>
          <a:p>
            <a:pPr marL="800100" lvl="1" indent="-342900">
              <a:lnSpc>
                <a:spcPct val="120000"/>
              </a:lnSpc>
              <a:spcBef>
                <a:spcPts val="0"/>
              </a:spcBef>
              <a:buSzPct val="80000"/>
              <a:buFontTx/>
              <a:buBlip>
                <a:blip r:embed="rId2"/>
              </a:buBlip>
            </a:pPr>
            <a:r>
              <a:rPr lang="en-US" sz="2000" dirty="0">
                <a:solidFill>
                  <a:schemeClr val="accent1"/>
                </a:solidFill>
              </a:rPr>
              <a:t>Commercialization Planning</a:t>
            </a:r>
          </a:p>
          <a:p>
            <a:pPr marL="800100" lvl="1" indent="-342900">
              <a:lnSpc>
                <a:spcPct val="120000"/>
              </a:lnSpc>
              <a:spcBef>
                <a:spcPts val="0"/>
              </a:spcBef>
              <a:buSzPct val="80000"/>
              <a:buFontTx/>
              <a:buBlip>
                <a:blip r:embed="rId2"/>
              </a:buBlip>
            </a:pPr>
            <a:r>
              <a:rPr lang="en-US" sz="2000" dirty="0">
                <a:solidFill>
                  <a:schemeClr val="accent1"/>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chemeClr val="accent1"/>
                </a:solidFill>
              </a:rPr>
              <a:t>SBIR/STTR and Commercialization Training</a:t>
            </a:r>
          </a:p>
          <a:p>
            <a:pPr marL="800100" lvl="1" indent="-342900">
              <a:lnSpc>
                <a:spcPct val="120000"/>
              </a:lnSpc>
              <a:spcBef>
                <a:spcPts val="0"/>
              </a:spcBef>
              <a:buSzPct val="80000"/>
              <a:buFontTx/>
              <a:buBlip>
                <a:blip r:embed="rId2"/>
              </a:buBlip>
            </a:pPr>
            <a:r>
              <a:rPr lang="en-US" sz="2000" dirty="0">
                <a:solidFill>
                  <a:schemeClr val="accent1"/>
                </a:solidFill>
              </a:rPr>
              <a:t>Grants/Contracts Management</a:t>
            </a:r>
          </a:p>
          <a:p>
            <a:pPr marL="800100" lvl="1" indent="-342900">
              <a:lnSpc>
                <a:spcPct val="120000"/>
              </a:lnSpc>
              <a:spcBef>
                <a:spcPts val="0"/>
              </a:spcBef>
              <a:buSzPct val="80000"/>
              <a:buFontTx/>
              <a:buBlip>
                <a:blip r:embed="rId2"/>
              </a:buBlip>
            </a:pPr>
            <a:r>
              <a:rPr lang="en-US" sz="2000" dirty="0">
                <a:solidFill>
                  <a:schemeClr val="accent1"/>
                </a:solidFill>
              </a:rPr>
              <a:t>Tech-Based Economic Development Programs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78121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94948" y="237994"/>
            <a:ext cx="1198323" cy="1198323"/>
          </a:xfrm>
          <a:prstGeom prst="rect">
            <a:avLst/>
          </a:prstGeom>
        </p:spPr>
        <p:style>
          <a:lnRef idx="1">
            <a:schemeClr val="accent1"/>
          </a:lnRef>
          <a:fillRef idx="2">
            <a:schemeClr val="accent1"/>
          </a:fillRef>
          <a:effectRef idx="1">
            <a:schemeClr val="accent1"/>
          </a:effectRef>
          <a:fontRef idx="minor">
            <a:schemeClr val="dk1"/>
          </a:fontRef>
        </p:style>
      </p:pic>
      <p:sp>
        <p:nvSpPr>
          <p:cNvPr id="7" name="TextBox 6"/>
          <p:cNvSpPr txBox="1"/>
          <p:nvPr userDrawn="1"/>
        </p:nvSpPr>
        <p:spPr>
          <a:xfrm>
            <a:off x="930368" y="1524000"/>
            <a:ext cx="7461792" cy="4431983"/>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900" b="1" dirty="0">
                <a:solidFill>
                  <a:schemeClr val="bg1"/>
                </a:solidFill>
              </a:rPr>
              <a:t>Becky Aistrup, MBA </a:t>
            </a:r>
            <a:r>
              <a:rPr lang="en-US" sz="19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Kris Bergman </a:t>
            </a:r>
            <a:r>
              <a:rPr lang="en-US" sz="1900" dirty="0">
                <a:solidFill>
                  <a:schemeClr val="bg1"/>
                </a:solidFill>
              </a:rPr>
              <a:t>- Grants and Contracts Management, and Budget and administrative support for all agencies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Lisa M. </a:t>
            </a:r>
            <a:r>
              <a:rPr lang="en-US" sz="1900" b="1" dirty="0" err="1">
                <a:solidFill>
                  <a:schemeClr val="bg1"/>
                </a:solidFill>
              </a:rPr>
              <a:t>Kurek</a:t>
            </a:r>
            <a:r>
              <a:rPr lang="en-US" sz="1900" dirty="0">
                <a:solidFill>
                  <a:schemeClr val="bg1"/>
                </a:solidFill>
              </a:rPr>
              <a:t>, MS - SBIR/STTR educator, Assessment management, NIH</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Michael P. </a:t>
            </a:r>
            <a:r>
              <a:rPr lang="en-US" sz="1900" b="1" dirty="0" err="1">
                <a:solidFill>
                  <a:schemeClr val="bg1"/>
                </a:solidFill>
              </a:rPr>
              <a:t>Kurek</a:t>
            </a:r>
            <a:r>
              <a:rPr lang="en-US" sz="1900" dirty="0">
                <a:solidFill>
                  <a:schemeClr val="bg1"/>
                </a:solidFill>
              </a:rPr>
              <a:t>, PhD, MBA - NSF, DOE, USDA, </a:t>
            </a:r>
            <a:r>
              <a:rPr lang="en-US" sz="1900" dirty="0" err="1">
                <a:solidFill>
                  <a:schemeClr val="bg1"/>
                </a:solidFill>
              </a:rPr>
              <a:t>DoED</a:t>
            </a:r>
            <a:r>
              <a:rPr lang="en-US" sz="1900" dirty="0">
                <a:solidFill>
                  <a:schemeClr val="bg1"/>
                </a:solidFill>
              </a:rPr>
              <a:t>, DOT, DOC, EPA, NIH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Andrea </a:t>
            </a:r>
            <a:r>
              <a:rPr lang="en-US" sz="1900" b="1" dirty="0" err="1">
                <a:solidFill>
                  <a:schemeClr val="bg1"/>
                </a:solidFill>
              </a:rPr>
              <a:t>Johanson</a:t>
            </a:r>
            <a:r>
              <a:rPr lang="en-US" sz="1900" dirty="0">
                <a:solidFill>
                  <a:schemeClr val="bg1"/>
                </a:solidFill>
              </a:rPr>
              <a:t>, PhD – NIH grants and contracts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Jayne </a:t>
            </a:r>
            <a:r>
              <a:rPr lang="en-US" sz="1900" b="1" dirty="0" err="1">
                <a:solidFill>
                  <a:schemeClr val="bg1"/>
                </a:solidFill>
              </a:rPr>
              <a:t>Berkaw</a:t>
            </a:r>
            <a:r>
              <a:rPr lang="en-US" sz="1900" b="1" dirty="0">
                <a:solidFill>
                  <a:schemeClr val="bg1"/>
                </a:solidFill>
              </a:rPr>
              <a:t> </a:t>
            </a:r>
            <a:r>
              <a:rPr lang="en-US" sz="1900" dirty="0">
                <a:solidFill>
                  <a:schemeClr val="bg1"/>
                </a:solidFill>
              </a:rPr>
              <a:t>- Marketing and Communications and training programs outside of Michigan</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Bonnie </a:t>
            </a:r>
            <a:r>
              <a:rPr lang="en-US" sz="1900" b="1" dirty="0" err="1">
                <a:solidFill>
                  <a:schemeClr val="bg1"/>
                </a:solidFill>
              </a:rPr>
              <a:t>Dawdy</a:t>
            </a:r>
            <a:r>
              <a:rPr lang="en-US" sz="1900" b="1" dirty="0">
                <a:solidFill>
                  <a:schemeClr val="bg1"/>
                </a:solidFill>
              </a:rPr>
              <a:t> </a:t>
            </a:r>
            <a:r>
              <a:rPr lang="en-US" sz="1900" dirty="0">
                <a:solidFill>
                  <a:schemeClr val="bg1"/>
                </a:solidFill>
              </a:rPr>
              <a:t>- Michigan SBIR/STTR Assistance Program</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Jodi Bergman </a:t>
            </a:r>
            <a:r>
              <a:rPr lang="en-US" sz="1900" dirty="0">
                <a:solidFill>
                  <a:schemeClr val="bg1"/>
                </a:solidFill>
              </a:rPr>
              <a:t>- Administrative support</a:t>
            </a:r>
          </a:p>
        </p:txBody>
      </p:sp>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232269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ripe - BBC Team Pics">
    <p:spTree>
      <p:nvGrpSpPr>
        <p:cNvPr id="1" name=""/>
        <p:cNvGrpSpPr/>
        <p:nvPr/>
      </p:nvGrpSpPr>
      <p:grpSpPr>
        <a:xfrm>
          <a:off x="0" y="0"/>
          <a:ext cx="0" cy="0"/>
          <a:chOff x="0" y="0"/>
          <a:chExt cx="0" cy="0"/>
        </a:xfrm>
      </p:grpSpPr>
      <p:sp>
        <p:nvSpPr>
          <p:cNvPr id="46" name="Rectangle 45"/>
          <p:cNvSpPr>
            <a:spLocks noGrp="1" noChangeArrowheads="1"/>
          </p:cNvSpPr>
          <p:nvPr userDrawn="1"/>
        </p:nvSpPr>
        <p:spPr>
          <a:xfrm>
            <a:off x="766118" y="3065916"/>
            <a:ext cx="1853513" cy="505640"/>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Becky Aistrup, MBA</a:t>
            </a:r>
          </a:p>
          <a:p>
            <a:pPr marL="0" indent="0" algn="ctr">
              <a:spcBef>
                <a:spcPts val="0"/>
              </a:spcBef>
              <a:buNone/>
            </a:pPr>
            <a:r>
              <a:rPr lang="en-US" sz="1200" dirty="0"/>
              <a:t>DOD, DHS, NASA, NIH, NSF, Commercialization planning</a:t>
            </a:r>
          </a:p>
        </p:txBody>
      </p:sp>
      <p:sp>
        <p:nvSpPr>
          <p:cNvPr id="47" name="Rectangle 46"/>
          <p:cNvSpPr>
            <a:spLocks noGrp="1" noChangeArrowheads="1"/>
          </p:cNvSpPr>
          <p:nvPr userDrawn="1"/>
        </p:nvSpPr>
        <p:spPr>
          <a:xfrm>
            <a:off x="2693772" y="3065916"/>
            <a:ext cx="1767016" cy="505640"/>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Kris Bergman</a:t>
            </a:r>
          </a:p>
          <a:p>
            <a:pPr marL="0" indent="0" algn="ctr">
              <a:spcBef>
                <a:spcPts val="0"/>
              </a:spcBef>
              <a:buNone/>
            </a:pPr>
            <a:r>
              <a:rPr lang="en-US" sz="1200" dirty="0"/>
              <a:t>Grants/Contracts Management, Budgets and administrative support for all agencies</a:t>
            </a:r>
          </a:p>
        </p:txBody>
      </p:sp>
      <p:sp>
        <p:nvSpPr>
          <p:cNvPr id="48" name="Rectangle 47"/>
          <p:cNvSpPr>
            <a:spLocks noGrp="1" noChangeArrowheads="1"/>
          </p:cNvSpPr>
          <p:nvPr userDrawn="1"/>
        </p:nvSpPr>
        <p:spPr>
          <a:xfrm>
            <a:off x="4450095" y="3078273"/>
            <a:ext cx="1828634" cy="796312"/>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Lisa M. Kurek, MS</a:t>
            </a:r>
          </a:p>
          <a:p>
            <a:pPr marL="0" indent="0" algn="ctr">
              <a:spcBef>
                <a:spcPts val="0"/>
              </a:spcBef>
              <a:buNone/>
            </a:pPr>
            <a:r>
              <a:rPr lang="en-US" sz="1200" dirty="0"/>
              <a:t>SBIR/STTR educator, Assessment management, NIH</a:t>
            </a:r>
          </a:p>
        </p:txBody>
      </p:sp>
      <p:sp>
        <p:nvSpPr>
          <p:cNvPr id="49" name="Rectangle 48"/>
          <p:cNvSpPr>
            <a:spLocks noGrp="1" noChangeArrowheads="1"/>
          </p:cNvSpPr>
          <p:nvPr userDrawn="1"/>
        </p:nvSpPr>
        <p:spPr>
          <a:xfrm>
            <a:off x="6118374" y="3071406"/>
            <a:ext cx="2097823" cy="7698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Michael P. </a:t>
            </a:r>
            <a:r>
              <a:rPr lang="en-US" sz="1200" b="1" dirty="0" err="1"/>
              <a:t>Kurek</a:t>
            </a:r>
            <a:r>
              <a:rPr lang="en-US" sz="1200" b="1" dirty="0"/>
              <a:t>, </a:t>
            </a:r>
            <a:br>
              <a:rPr lang="en-US" sz="1200" b="1" dirty="0"/>
            </a:br>
            <a:r>
              <a:rPr lang="en-US" sz="1200" b="1" dirty="0"/>
              <a:t>PhD, MBA</a:t>
            </a:r>
          </a:p>
          <a:p>
            <a:pPr marL="0" indent="0" algn="ctr">
              <a:spcBef>
                <a:spcPts val="0"/>
              </a:spcBef>
              <a:buNone/>
            </a:pPr>
            <a:r>
              <a:rPr lang="en-US" sz="1200" dirty="0"/>
              <a:t>NSF, DOE, USDA, </a:t>
            </a:r>
            <a:r>
              <a:rPr lang="en-US" sz="1200" dirty="0" err="1"/>
              <a:t>DoED</a:t>
            </a:r>
            <a:r>
              <a:rPr lang="en-US" sz="1200" dirty="0"/>
              <a:t>, DOT, DOC, EPA, NIH, Commercialization planning</a:t>
            </a:r>
          </a:p>
        </p:txBody>
      </p:sp>
      <p:sp>
        <p:nvSpPr>
          <p:cNvPr id="50" name="Rectangle 49"/>
          <p:cNvSpPr>
            <a:spLocks noGrp="1" noChangeArrowheads="1"/>
          </p:cNvSpPr>
          <p:nvPr userDrawn="1"/>
        </p:nvSpPr>
        <p:spPr>
          <a:xfrm>
            <a:off x="563039" y="5802250"/>
            <a:ext cx="2139803" cy="580936"/>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Andrea </a:t>
            </a:r>
            <a:r>
              <a:rPr lang="en-US" sz="1200" b="1" dirty="0" err="1"/>
              <a:t>Johanson</a:t>
            </a:r>
            <a:r>
              <a:rPr lang="en-US" sz="1200" b="1" dirty="0"/>
              <a:t>, PhD</a:t>
            </a:r>
          </a:p>
          <a:p>
            <a:pPr marL="0" indent="0" algn="ctr">
              <a:spcBef>
                <a:spcPts val="0"/>
              </a:spcBef>
              <a:buNone/>
            </a:pPr>
            <a:r>
              <a:rPr lang="en-US" sz="1200" dirty="0"/>
              <a:t>NIH grants and contracts</a:t>
            </a:r>
          </a:p>
        </p:txBody>
      </p:sp>
      <p:sp>
        <p:nvSpPr>
          <p:cNvPr id="51" name="Rectangle 50"/>
          <p:cNvSpPr>
            <a:spLocks noGrp="1" noChangeArrowheads="1"/>
          </p:cNvSpPr>
          <p:nvPr userDrawn="1"/>
        </p:nvSpPr>
        <p:spPr>
          <a:xfrm>
            <a:off x="2557849" y="5802250"/>
            <a:ext cx="2113005" cy="759372"/>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Jayne </a:t>
            </a:r>
            <a:r>
              <a:rPr lang="en-US" sz="1200" b="1" dirty="0" err="1"/>
              <a:t>Berkaw</a:t>
            </a:r>
            <a:endParaRPr lang="en-US" sz="1200" b="1" dirty="0"/>
          </a:p>
          <a:p>
            <a:pPr marL="0" indent="0" algn="ctr">
              <a:spcBef>
                <a:spcPts val="0"/>
              </a:spcBef>
              <a:buNone/>
            </a:pPr>
            <a:r>
              <a:rPr lang="en-US" sz="1200" dirty="0"/>
              <a:t>Marketing/ Communications and training programs outside of Michigan</a:t>
            </a:r>
          </a:p>
        </p:txBody>
      </p:sp>
      <p:grpSp>
        <p:nvGrpSpPr>
          <p:cNvPr id="63" name="Group 62"/>
          <p:cNvGrpSpPr/>
          <p:nvPr userDrawn="1"/>
        </p:nvGrpSpPr>
        <p:grpSpPr>
          <a:xfrm>
            <a:off x="930369" y="1147466"/>
            <a:ext cx="1501031" cy="1876289"/>
            <a:chOff x="930369" y="1147466"/>
            <a:chExt cx="1501031" cy="1876289"/>
          </a:xfrm>
        </p:grpSpPr>
        <p:pic>
          <p:nvPicPr>
            <p:cNvPr id="44" name="Picture 43" descr="Becky_art.ps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0369" y="1147466"/>
              <a:ext cx="1501031" cy="1876289"/>
            </a:xfrm>
            <a:prstGeom prst="rect">
              <a:avLst/>
            </a:prstGeom>
          </p:spPr>
        </p:pic>
        <p:cxnSp>
          <p:nvCxnSpPr>
            <p:cNvPr id="52" name="Straight Connector 51"/>
            <p:cNvCxnSpPr/>
            <p:nvPr userDrawn="1"/>
          </p:nvCxnSpPr>
          <p:spPr>
            <a:xfrm flipV="1">
              <a:off x="1022883"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userDrawn="1"/>
        </p:nvGrpSpPr>
        <p:grpSpPr>
          <a:xfrm>
            <a:off x="2811150" y="1181021"/>
            <a:ext cx="1474187" cy="1842734"/>
            <a:chOff x="2860578" y="1181021"/>
            <a:chExt cx="1474187" cy="1842734"/>
          </a:xfrm>
        </p:grpSpPr>
        <p:pic>
          <p:nvPicPr>
            <p:cNvPr id="45" name="Picture 44" descr="Kris_art.ps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60578" y="1181021"/>
              <a:ext cx="1474187" cy="1842734"/>
            </a:xfrm>
            <a:prstGeom prst="rect">
              <a:avLst/>
            </a:prstGeom>
          </p:spPr>
        </p:pic>
        <p:cxnSp>
          <p:nvCxnSpPr>
            <p:cNvPr id="53" name="Straight Connector 52"/>
            <p:cNvCxnSpPr/>
            <p:nvPr userDrawn="1"/>
          </p:nvCxnSpPr>
          <p:spPr>
            <a:xfrm flipV="1">
              <a:off x="2939670"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userDrawn="1"/>
        </p:nvGrpSpPr>
        <p:grpSpPr>
          <a:xfrm>
            <a:off x="4616704" y="1185375"/>
            <a:ext cx="1470704" cy="1838380"/>
            <a:chOff x="6494931" y="1185375"/>
            <a:chExt cx="1470704" cy="1838380"/>
          </a:xfrm>
        </p:grpSpPr>
        <p:pic>
          <p:nvPicPr>
            <p:cNvPr id="54" name="Picture 53" descr="Lisa.psd"/>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94931" y="1185375"/>
              <a:ext cx="1470704" cy="1838380"/>
            </a:xfrm>
            <a:prstGeom prst="rect">
              <a:avLst/>
            </a:prstGeom>
          </p:spPr>
        </p:pic>
        <p:cxnSp>
          <p:nvCxnSpPr>
            <p:cNvPr id="55" name="Straight Connector 54"/>
            <p:cNvCxnSpPr/>
            <p:nvPr userDrawn="1"/>
          </p:nvCxnSpPr>
          <p:spPr>
            <a:xfrm flipV="1">
              <a:off x="6572282"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userDrawn="1"/>
        </p:nvGrpSpPr>
        <p:grpSpPr>
          <a:xfrm>
            <a:off x="2800341" y="3831889"/>
            <a:ext cx="1524890" cy="1906531"/>
            <a:chOff x="4690934" y="3831889"/>
            <a:chExt cx="1524890" cy="1906531"/>
          </a:xfrm>
        </p:grpSpPr>
        <p:pic>
          <p:nvPicPr>
            <p:cNvPr id="56" name="Picture 55" descr="Jayne_art.psd"/>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90934" y="3831889"/>
              <a:ext cx="1524890" cy="1906112"/>
            </a:xfrm>
            <a:prstGeom prst="rect">
              <a:avLst/>
            </a:prstGeom>
          </p:spPr>
        </p:pic>
        <p:cxnSp>
          <p:nvCxnSpPr>
            <p:cNvPr id="57" name="Straight Connector 56"/>
            <p:cNvCxnSpPr/>
            <p:nvPr userDrawn="1"/>
          </p:nvCxnSpPr>
          <p:spPr>
            <a:xfrm flipV="1">
              <a:off x="4795378" y="5738419"/>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9" name="Group 68"/>
          <p:cNvGrpSpPr/>
          <p:nvPr userDrawn="1"/>
        </p:nvGrpSpPr>
        <p:grpSpPr>
          <a:xfrm>
            <a:off x="6413020" y="1197862"/>
            <a:ext cx="1459102" cy="1823877"/>
            <a:chOff x="951333" y="3916348"/>
            <a:chExt cx="1459102" cy="1823877"/>
          </a:xfrm>
        </p:grpSpPr>
        <p:pic>
          <p:nvPicPr>
            <p:cNvPr id="42" name="Picture 41" descr="Mike Kurek_art.psd"/>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51333" y="3916348"/>
              <a:ext cx="1459102" cy="1823877"/>
            </a:xfrm>
            <a:prstGeom prst="rect">
              <a:avLst/>
            </a:prstGeom>
          </p:spPr>
        </p:pic>
        <p:cxnSp>
          <p:nvCxnSpPr>
            <p:cNvPr id="59" name="Straight Connector 58"/>
            <p:cNvCxnSpPr/>
            <p:nvPr userDrawn="1"/>
          </p:nvCxnSpPr>
          <p:spPr>
            <a:xfrm flipV="1">
              <a:off x="1022883" y="5736512"/>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userDrawn="1"/>
        </p:nvGrpSpPr>
        <p:grpSpPr>
          <a:xfrm>
            <a:off x="887296" y="3783434"/>
            <a:ext cx="1565434" cy="1956792"/>
            <a:chOff x="2814954" y="3783434"/>
            <a:chExt cx="1565434" cy="1956792"/>
          </a:xfrm>
        </p:grpSpPr>
        <p:pic>
          <p:nvPicPr>
            <p:cNvPr id="43" name="Picture 42" descr="Andrea_art.psd"/>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14954" y="3783434"/>
              <a:ext cx="1565434" cy="1956792"/>
            </a:xfrm>
            <a:prstGeom prst="rect">
              <a:avLst/>
            </a:prstGeom>
          </p:spPr>
        </p:pic>
        <p:cxnSp>
          <p:nvCxnSpPr>
            <p:cNvPr id="60" name="Straight Connector 59"/>
            <p:cNvCxnSpPr/>
            <p:nvPr userDrawn="1"/>
          </p:nvCxnSpPr>
          <p:spPr>
            <a:xfrm flipV="1">
              <a:off x="2939670" y="5736512"/>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sp>
        <p:nvSpPr>
          <p:cNvPr id="61" name="Rectangle 60"/>
          <p:cNvSpPr>
            <a:spLocks noGrp="1" noChangeArrowheads="1"/>
          </p:cNvSpPr>
          <p:nvPr userDrawn="1"/>
        </p:nvSpPr>
        <p:spPr>
          <a:xfrm>
            <a:off x="4620592" y="5795279"/>
            <a:ext cx="1566721" cy="617876"/>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Bonnie </a:t>
            </a:r>
            <a:r>
              <a:rPr lang="en-US" sz="1200" b="1" dirty="0" err="1"/>
              <a:t>Dawdy</a:t>
            </a:r>
            <a:endParaRPr lang="en-US" sz="1200" b="1" dirty="0"/>
          </a:p>
          <a:p>
            <a:pPr marL="0" indent="0" algn="ctr">
              <a:spcBef>
                <a:spcPts val="0"/>
              </a:spcBef>
              <a:buNone/>
            </a:pPr>
            <a:r>
              <a:rPr lang="en-US" sz="1200" dirty="0"/>
              <a:t>Michigan SBIR/STTR Assistance Program</a:t>
            </a:r>
          </a:p>
        </p:txBody>
      </p:sp>
      <p:grpSp>
        <p:nvGrpSpPr>
          <p:cNvPr id="65" name="Group 64"/>
          <p:cNvGrpSpPr/>
          <p:nvPr userDrawn="1"/>
        </p:nvGrpSpPr>
        <p:grpSpPr>
          <a:xfrm>
            <a:off x="4743905" y="4136125"/>
            <a:ext cx="1318043" cy="1601520"/>
            <a:chOff x="4793337" y="1417637"/>
            <a:chExt cx="1318043" cy="1601520"/>
          </a:xfrm>
        </p:grpSpPr>
        <p:cxnSp>
          <p:nvCxnSpPr>
            <p:cNvPr id="58" name="Straight Connector 57"/>
            <p:cNvCxnSpPr/>
            <p:nvPr userDrawn="1"/>
          </p:nvCxnSpPr>
          <p:spPr>
            <a:xfrm flipV="1">
              <a:off x="4795378" y="3019156"/>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93337" y="1417637"/>
              <a:ext cx="1291978" cy="1594355"/>
            </a:xfrm>
            <a:prstGeom prst="rect">
              <a:avLst/>
            </a:prstGeom>
          </p:spPr>
        </p:pic>
      </p:grpSp>
      <p:sp>
        <p:nvSpPr>
          <p:cNvPr id="3" name="TextBox 2"/>
          <p:cNvSpPr txBox="1"/>
          <p:nvPr userDrawn="1"/>
        </p:nvSpPr>
        <p:spPr>
          <a:xfrm>
            <a:off x="964504" y="688932"/>
            <a:ext cx="6939419" cy="553998"/>
          </a:xfrm>
          <a:prstGeom prst="rect">
            <a:avLst/>
          </a:prstGeom>
          <a:noFill/>
        </p:spPr>
        <p:txBody>
          <a:bodyPr wrap="square" rtlCol="0">
            <a:spAutoFit/>
          </a:bodyPr>
          <a:lstStyle/>
          <a:p>
            <a:r>
              <a:rPr lang="en-US" sz="3000" dirty="0">
                <a:solidFill>
                  <a:schemeClr val="accent2"/>
                </a:solidFill>
              </a:rPr>
              <a:t>BBCetc team</a:t>
            </a:r>
          </a:p>
        </p:txBody>
      </p:sp>
      <p:pic>
        <p:nvPicPr>
          <p:cNvPr id="31" name="Picture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31428" y="3931919"/>
            <a:ext cx="1439527" cy="1799409"/>
          </a:xfrm>
          <a:prstGeom prst="rect">
            <a:avLst/>
          </a:prstGeom>
        </p:spPr>
      </p:pic>
      <p:sp>
        <p:nvSpPr>
          <p:cNvPr id="32" name="TextBox 31"/>
          <p:cNvSpPr txBox="1"/>
          <p:nvPr userDrawn="1"/>
        </p:nvSpPr>
        <p:spPr>
          <a:xfrm>
            <a:off x="6452170" y="5804899"/>
            <a:ext cx="1818526"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Jodi Bergman</a:t>
            </a:r>
          </a:p>
          <a:p>
            <a:pPr algn="ctr"/>
            <a:r>
              <a:rPr lang="en-US" sz="1200" dirty="0">
                <a:solidFill>
                  <a:schemeClr val="bg1"/>
                </a:solidFill>
                <a:latin typeface="Arial" panose="020B0604020202020204" pitchFamily="34" charset="0"/>
                <a:cs typeface="Arial" panose="020B0604020202020204" pitchFamily="34" charset="0"/>
              </a:rPr>
              <a:t>Administrative Assistant</a:t>
            </a:r>
          </a:p>
        </p:txBody>
      </p:sp>
      <p:cxnSp>
        <p:nvCxnSpPr>
          <p:cNvPr id="33" name="Straight Connector 32"/>
          <p:cNvCxnSpPr/>
          <p:nvPr userDrawn="1"/>
        </p:nvCxnSpPr>
        <p:spPr>
          <a:xfrm flipV="1">
            <a:off x="6667468" y="5738558"/>
            <a:ext cx="1315553" cy="2038"/>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3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18061843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tripe - Working With BBC">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5015" t="19235" r="4705" b="14643"/>
          <a:stretch/>
        </p:blipFill>
        <p:spPr>
          <a:xfrm>
            <a:off x="5666509" y="591787"/>
            <a:ext cx="2467947" cy="9190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368" y="1508760"/>
            <a:ext cx="4438650" cy="4824369"/>
          </a:xfrm>
          <a:prstGeom prst="rect">
            <a:avLst/>
          </a:prstGeom>
          <a:ln>
            <a:solidFill>
              <a:schemeClr val="tx1"/>
            </a:solidFill>
          </a:ln>
        </p:spPr>
      </p:pic>
      <p:sp>
        <p:nvSpPr>
          <p:cNvPr id="12" name="TextBox 11"/>
          <p:cNvSpPr txBox="1"/>
          <p:nvPr userDrawn="1"/>
        </p:nvSpPr>
        <p:spPr>
          <a:xfrm>
            <a:off x="5583677" y="1859475"/>
            <a:ext cx="2749950" cy="400110"/>
          </a:xfrm>
          <a:prstGeom prst="rect">
            <a:avLst/>
          </a:prstGeom>
          <a:noFill/>
        </p:spPr>
        <p:txBody>
          <a:bodyPr wrap="square" rtlCol="0">
            <a:spAutoFit/>
          </a:bodyPr>
          <a:lstStyle/>
          <a:p>
            <a:r>
              <a:rPr lang="en-US" sz="2000" b="1" u="sng" dirty="0">
                <a:solidFill>
                  <a:schemeClr val="accent1"/>
                </a:solidFill>
                <a:latin typeface="Arial" panose="020B0604020202020204" pitchFamily="34" charset="0"/>
                <a:cs typeface="Arial" panose="020B0604020202020204" pitchFamily="34" charset="0"/>
              </a:rPr>
              <a:t>http://bit.ly/bbcasmt</a:t>
            </a:r>
          </a:p>
        </p:txBody>
      </p:sp>
      <p:sp>
        <p:nvSpPr>
          <p:cNvPr id="13" name="TextBox 12"/>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01874" y="776614"/>
            <a:ext cx="4409162" cy="553998"/>
          </a:xfrm>
          <a:prstGeom prst="rect">
            <a:avLst/>
          </a:prstGeom>
          <a:noFill/>
        </p:spPr>
        <p:txBody>
          <a:bodyPr wrap="square" rtlCol="0">
            <a:spAutoFit/>
          </a:bodyPr>
          <a:lstStyle/>
          <a:p>
            <a:r>
              <a:rPr lang="en-US" sz="3000" dirty="0">
                <a:solidFill>
                  <a:schemeClr val="accent2"/>
                </a:solidFill>
              </a:rPr>
              <a:t>Working with BBCetc</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7545489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ripe - MI SBIR/STTR">
    <p:spTree>
      <p:nvGrpSpPr>
        <p:cNvPr id="1" name=""/>
        <p:cNvGrpSpPr/>
        <p:nvPr/>
      </p:nvGrpSpPr>
      <p:grpSpPr>
        <a:xfrm>
          <a:off x="0" y="0"/>
          <a:ext cx="0" cy="0"/>
          <a:chOff x="0" y="0"/>
          <a:chExt cx="0" cy="0"/>
        </a:xfrm>
      </p:grpSpPr>
      <p:grpSp>
        <p:nvGrpSpPr>
          <p:cNvPr id="11" name="Group 10"/>
          <p:cNvGrpSpPr/>
          <p:nvPr userDrawn="1"/>
        </p:nvGrpSpPr>
        <p:grpSpPr>
          <a:xfrm>
            <a:off x="7552268" y="141111"/>
            <a:ext cx="1453244" cy="874889"/>
            <a:chOff x="7461956" y="152400"/>
            <a:chExt cx="1453244" cy="874889"/>
          </a:xfrm>
        </p:grpSpPr>
        <p:sp>
          <p:nvSpPr>
            <p:cNvPr id="12" name="Rectangle 11"/>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0977" y="208845"/>
              <a:ext cx="1295200" cy="750394"/>
            </a:xfrm>
            <a:prstGeom prst="rect">
              <a:avLst/>
            </a:prstGeom>
          </p:spPr>
        </p:pic>
      </p:grpSp>
      <p:sp>
        <p:nvSpPr>
          <p:cNvPr id="16"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accent1"/>
                </a:solidFill>
              </a:rPr>
              <a:t>SBIR/STTR training and proposal development services for MI technology companies with most costs covered by the program. </a:t>
            </a:r>
          </a:p>
        </p:txBody>
      </p:sp>
      <p:sp>
        <p:nvSpPr>
          <p:cNvPr id="17" name="TextBox 16"/>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4"/>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4"/>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4"/>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4"/>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4"/>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 SBIR/STTR Assistance Program is funded by the MSF, administered by the MEDC and managed by </a:t>
            </a:r>
            <a:r>
              <a:rPr lang="en-US" sz="1400" b="1" dirty="0" err="1">
                <a:solidFill>
                  <a:schemeClr val="bg1"/>
                </a:solidFill>
                <a:latin typeface="Arial" charset="0"/>
                <a:ea typeface="Arial" charset="0"/>
                <a:cs typeface="Arial" charset="0"/>
              </a:rPr>
              <a:t>BBCetc</a:t>
            </a:r>
            <a:r>
              <a:rPr lang="en-US" sz="1400" b="1" dirty="0">
                <a:solidFill>
                  <a:schemeClr val="bg1"/>
                </a:solidFill>
                <a:latin typeface="Arial" charset="0"/>
                <a:ea typeface="Arial" charset="0"/>
                <a:cs typeface="Arial" charset="0"/>
              </a:rPr>
              <a:t>.</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3" name="TextBox 2"/>
          <p:cNvSpPr txBox="1"/>
          <p:nvPr userDrawn="1"/>
        </p:nvSpPr>
        <p:spPr>
          <a:xfrm>
            <a:off x="926926" y="776614"/>
            <a:ext cx="6463430" cy="553998"/>
          </a:xfrm>
          <a:prstGeom prst="rect">
            <a:avLst/>
          </a:prstGeom>
          <a:noFill/>
        </p:spPr>
        <p:txBody>
          <a:bodyPr wrap="square" rtlCol="0">
            <a:spAutoFit/>
          </a:bodyPr>
          <a:lstStyle/>
          <a:p>
            <a:r>
              <a:rPr lang="en-US" sz="3000" dirty="0">
                <a:solidFill>
                  <a:schemeClr val="accent2"/>
                </a:solidFil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3306131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ripe - SBIR/STTR Match">
    <p:spTree>
      <p:nvGrpSpPr>
        <p:cNvPr id="1" name=""/>
        <p:cNvGrpSpPr/>
        <p:nvPr/>
      </p:nvGrpSpPr>
      <p:grpSpPr>
        <a:xfrm>
          <a:off x="0" y="0"/>
          <a:ext cx="0" cy="0"/>
          <a:chOff x="0" y="0"/>
          <a:chExt cx="0" cy="0"/>
        </a:xfrm>
      </p:grpSpPr>
      <p:grpSp>
        <p:nvGrpSpPr>
          <p:cNvPr id="8" name="Group 7"/>
          <p:cNvGrpSpPr/>
          <p:nvPr userDrawn="1"/>
        </p:nvGrpSpPr>
        <p:grpSpPr>
          <a:xfrm>
            <a:off x="7552268" y="141111"/>
            <a:ext cx="1453244" cy="874889"/>
            <a:chOff x="7461956" y="152400"/>
            <a:chExt cx="1453244" cy="874889"/>
          </a:xfrm>
        </p:grpSpPr>
        <p:sp>
          <p:nvSpPr>
            <p:cNvPr id="9" name="Rectangle 8"/>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0977" y="208845"/>
              <a:ext cx="1295200" cy="750394"/>
            </a:xfrm>
            <a:prstGeom prst="rect">
              <a:avLst/>
            </a:prstGeom>
          </p:spPr>
        </p:pic>
      </p:grpSp>
      <p:pic>
        <p:nvPicPr>
          <p:cNvPr id="20"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62" t="47514" r="1874" b="20708"/>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chemeClr val="accent1"/>
                </a:solidFill>
              </a:rPr>
              <a:t>www.mietf.org</a:t>
            </a:r>
            <a:r>
              <a:rPr lang="en-US" sz="2000" dirty="0"/>
              <a:t> </a:t>
            </a:r>
          </a:p>
          <a:p>
            <a:pPr>
              <a:buFontTx/>
              <a:buBlip>
                <a:blip r:embed="rId6"/>
              </a:buBlip>
            </a:pPr>
            <a:r>
              <a:rPr lang="en-US" sz="1800" dirty="0">
                <a:solidFill>
                  <a:schemeClr val="bg1"/>
                </a:solidFill>
              </a:rPr>
              <a:t>Match up to $25K for Phase I, $125K Phase II</a:t>
            </a:r>
          </a:p>
          <a:p>
            <a:pPr>
              <a:buFontTx/>
              <a:buBlip>
                <a:blip r:embed="rId6"/>
              </a:buBlip>
            </a:pPr>
            <a:r>
              <a:rPr lang="en-US" sz="1800" dirty="0">
                <a:solidFill>
                  <a:schemeClr val="bg1"/>
                </a:solidFill>
              </a:rPr>
              <a:t>Requires third party match</a:t>
            </a:r>
          </a:p>
          <a:p>
            <a:pPr>
              <a:buFontTx/>
              <a:buBlip>
                <a:blip r:embed="rId6"/>
              </a:buBlip>
            </a:pPr>
            <a:r>
              <a:rPr lang="en-US" sz="1800" dirty="0">
                <a:solidFill>
                  <a:schemeClr val="bg1"/>
                </a:solidFill>
              </a:rPr>
              <a:t>MUST APPLY PRIOR TO SBIR SUBMISSION</a:t>
            </a:r>
          </a:p>
        </p:txBody>
      </p:sp>
      <p:sp>
        <p:nvSpPr>
          <p:cNvPr id="22" name="TextBox 21"/>
          <p:cNvSpPr txBox="1"/>
          <p:nvPr userDrawn="1"/>
        </p:nvSpPr>
        <p:spPr>
          <a:xfrm>
            <a:off x="930368" y="4831644"/>
            <a:ext cx="6934200" cy="923330"/>
          </a:xfrm>
          <a:prstGeom prst="rect">
            <a:avLst/>
          </a:prstGeom>
          <a:noFill/>
        </p:spPr>
        <p:txBody>
          <a:bodyPr wrap="square" numCol="1" rtlCol="0">
            <a:spAutoFit/>
          </a:bodyPr>
          <a:lstStyle/>
          <a:p>
            <a:r>
              <a:rPr lang="en-US" b="1" u="sng" dirty="0">
                <a:solidFill>
                  <a:schemeClr val="accent1"/>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713" y="4165599"/>
            <a:ext cx="2247121" cy="659335"/>
          </a:xfrm>
          <a:prstGeom prst="rect">
            <a:avLst/>
          </a:prstGeom>
        </p:spPr>
      </p:pic>
      <p:sp>
        <p:nvSpPr>
          <p:cNvPr id="3" name="TextBox 2"/>
          <p:cNvSpPr txBox="1"/>
          <p:nvPr userDrawn="1"/>
        </p:nvSpPr>
        <p:spPr>
          <a:xfrm>
            <a:off x="977030" y="776614"/>
            <a:ext cx="6563638" cy="553998"/>
          </a:xfrm>
          <a:prstGeom prst="rect">
            <a:avLst/>
          </a:prstGeom>
          <a:noFill/>
        </p:spPr>
        <p:txBody>
          <a:bodyPr wrap="square" rtlCol="0">
            <a:spAutoFit/>
          </a:bodyPr>
          <a:lstStyle/>
          <a:p>
            <a:r>
              <a:rPr lang="en-US" sz="3000" dirty="0">
                <a:solidFill>
                  <a:schemeClr val="accent2"/>
                </a:solidFill>
              </a:rPr>
              <a:t>SBIR/STTR Matching in Michigan</a:t>
            </a:r>
          </a:p>
        </p:txBody>
      </p:sp>
      <p:sp>
        <p:nvSpPr>
          <p:cNvPr id="11"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76161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een - Titl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chemeClr val="accent1"/>
                </a:solidFill>
              </a:defRPr>
            </a:lvl1pPr>
          </a:lstStyle>
          <a:p>
            <a:endParaRPr lang="en-US" dirty="0"/>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2603596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reen - Title,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1589901"/>
            <a:ext cx="7371721" cy="44649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1804214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ripe - Title, Sub,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rgbClr val="EA7024"/>
                </a:solidFill>
              </a:defRPr>
            </a:lvl1pPr>
            <a:lvl5pPr marL="1828800" indent="0">
              <a:buNone/>
              <a:defRPr/>
            </a:lvl5pPr>
          </a:lstStyle>
          <a:p>
            <a:pPr lvl="0"/>
            <a:r>
              <a:rPr lang="en-US" dirty="0"/>
              <a:t>Click to edit Master text styles</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9912789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484713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ripe - Title, Sub, Tex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dirty="0"/>
              <a:t>Click to edit Master title style</a:t>
            </a:r>
          </a:p>
        </p:txBody>
      </p:sp>
      <p:sp>
        <p:nvSpPr>
          <p:cNvPr id="6"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rgbClr val="EA7024"/>
                </a:solidFill>
              </a:defRPr>
            </a:lvl1pPr>
          </a:lstStyle>
          <a:p>
            <a:pPr lvl="0"/>
            <a:endParaRPr lang="en-US" dirty="0"/>
          </a:p>
        </p:txBody>
      </p:sp>
      <p:sp>
        <p:nvSpPr>
          <p:cNvPr id="7"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387625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ripe - Title, Char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a:t>Click to edit Master title style</a:t>
            </a:r>
          </a:p>
        </p:txBody>
      </p:sp>
      <p:sp>
        <p:nvSpPr>
          <p:cNvPr id="6"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rgbClr val="EA7024"/>
                </a:solidFill>
              </a:defRPr>
            </a:lvl1pPr>
          </a:lstStyle>
          <a:p>
            <a:endParaRPr lang="en-US" dirty="0"/>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9947531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ripe - MEDC">
    <p:spTree>
      <p:nvGrpSpPr>
        <p:cNvPr id="1" name=""/>
        <p:cNvGrpSpPr/>
        <p:nvPr/>
      </p:nvGrpSpPr>
      <p:grpSpPr>
        <a:xfrm>
          <a:off x="0" y="0"/>
          <a:ext cx="0" cy="0"/>
          <a:chOff x="0" y="0"/>
          <a:chExt cx="0" cy="0"/>
        </a:xfrm>
      </p:grpSpPr>
      <p:sp>
        <p:nvSpPr>
          <p:cNvPr id="7" name="TextBox 6"/>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EA7024"/>
                </a:solidFill>
                <a:latin typeface="Arial" pitchFamily="34" charset="0"/>
                <a:cs typeface="Arial" pitchFamily="34" charset="0"/>
              </a:rPr>
              <a:t>This program is brought to you in part by the</a:t>
            </a:r>
          </a:p>
          <a:p>
            <a:r>
              <a:rPr lang="en-US" sz="2000" b="1" dirty="0">
                <a:solidFill>
                  <a:srgbClr val="EA7024"/>
                </a:solidFill>
                <a:latin typeface="Arial" pitchFamily="34" charset="0"/>
                <a:cs typeface="Arial" pitchFamily="34" charset="0"/>
              </a:rPr>
              <a:t>Michigan Economic Development Corporation</a:t>
            </a:r>
            <a:endParaRPr lang="en-US" sz="1000" dirty="0">
              <a:solidFill>
                <a:srgbClr val="49176E"/>
              </a:solidFill>
              <a:latin typeface="Arial" pitchFamily="34" charset="0"/>
              <a:cs typeface="Arial" pitchFamily="34" charset="0"/>
            </a:endParaRP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9" name="TextBox 8"/>
          <p:cNvSpPr txBox="1"/>
          <p:nvPr userDrawn="1"/>
        </p:nvSpPr>
        <p:spPr>
          <a:xfrm>
            <a:off x="1240538" y="3318408"/>
            <a:ext cx="6662923" cy="2246769"/>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$17M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proof of concept, business acceleration and high-tech mentoring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2171700" lvl="4" indent="-342900">
              <a:buSzPct val="80000"/>
              <a:buFontTx/>
              <a:buBlip>
                <a:blip r:embed="rId3"/>
              </a:buBlip>
            </a:pPr>
            <a:r>
              <a:rPr lang="en-US" sz="2000" b="1" dirty="0">
                <a:solidFill>
                  <a:srgbClr val="49176E"/>
                </a:solidFill>
                <a:latin typeface="Arial" pitchFamily="34" charset="0"/>
                <a:cs typeface="Arial" pitchFamily="34" charset="0"/>
              </a:rPr>
              <a:t>Business Growth</a:t>
            </a:r>
            <a:endParaRPr lang="en-US" sz="2000" dirty="0">
              <a:solidFill>
                <a:srgbClr val="49176E"/>
              </a:solidFill>
              <a:latin typeface="Arial" pitchFamily="34" charset="0"/>
              <a:cs typeface="Arial" pitchFamily="34" charset="0"/>
            </a:endParaRPr>
          </a:p>
          <a:p>
            <a:pPr marL="2171700" lvl="4" indent="-342900">
              <a:buSzPct val="80000"/>
              <a:buFontTx/>
              <a:buBlip>
                <a:blip r:embed="rId3"/>
              </a:buBlip>
            </a:pPr>
            <a:r>
              <a:rPr lang="en-US" sz="2000" b="1" dirty="0">
                <a:solidFill>
                  <a:srgbClr val="49176E"/>
                </a:solidFill>
                <a:latin typeface="Arial" pitchFamily="34" charset="0"/>
                <a:cs typeface="Arial" pitchFamily="34" charset="0"/>
              </a:rPr>
              <a:t>High Tech Startups</a:t>
            </a:r>
            <a:endParaRPr lang="en-US" sz="2000" dirty="0">
              <a:solidFill>
                <a:srgbClr val="49176E"/>
              </a:solidFill>
              <a:latin typeface="Arial" pitchFamily="34" charset="0"/>
              <a:cs typeface="Arial" pitchFamily="34" charset="0"/>
            </a:endParaRPr>
          </a:p>
        </p:txBody>
      </p:sp>
      <p:sp>
        <p:nvSpPr>
          <p:cNvPr id="11" name="TextBox 10"/>
          <p:cNvSpPr txBox="1"/>
          <p:nvPr userDrawn="1"/>
        </p:nvSpPr>
        <p:spPr>
          <a:xfrm>
            <a:off x="904351" y="5715686"/>
            <a:ext cx="7335297" cy="369332"/>
          </a:xfrm>
          <a:prstGeom prst="rect">
            <a:avLst/>
          </a:prstGeom>
          <a:noFill/>
        </p:spPr>
        <p:txBody>
          <a:bodyPr wrap="square" rtlCol="0">
            <a:spAutoFit/>
          </a:bodyPr>
          <a:lstStyle/>
          <a:p>
            <a:r>
              <a:rPr lang="en-US" b="1" dirty="0">
                <a:solidFill>
                  <a:srgbClr val="49176D"/>
                </a:solidFill>
                <a:hlinkClick r:id="rId4">
                  <a:extLst>
                    <a:ext uri="{A12FA001-AC4F-418D-AE19-62706E023703}">
                      <ahyp:hlinkClr xmlns:ahyp="http://schemas.microsoft.com/office/drawing/2018/hyperlinkcolor" val="tx"/>
                    </a:ext>
                  </a:extLst>
                </a:hlinkClick>
              </a:rPr>
              <a:t>www.michiganbusiness.org/services/entrepreneurial-opportunity/</a:t>
            </a:r>
            <a:endParaRPr lang="en-US" b="1" dirty="0">
              <a:solidFill>
                <a:srgbClr val="49176D"/>
              </a:solidFill>
            </a:endParaRP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pic>
        <p:nvPicPr>
          <p:cNvPr id="10" name="Picture 9" descr="A screenshot of a cell phone&#10;&#10;Description automatically generated">
            <a:extLst>
              <a:ext uri="{FF2B5EF4-FFF2-40B4-BE49-F238E27FC236}">
                <a16:creationId xmlns:a16="http://schemas.microsoft.com/office/drawing/2014/main" id="{FBEAAE3E-FDB5-2E41-8125-E54CA64330C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3134" y="616226"/>
            <a:ext cx="2319508" cy="791046"/>
          </a:xfrm>
          <a:prstGeom prst="rect">
            <a:avLst/>
          </a:prstGeom>
        </p:spPr>
      </p:pic>
    </p:spTree>
    <p:extLst>
      <p:ext uri="{BB962C8B-B14F-4D97-AF65-F5344CB8AC3E}">
        <p14:creationId xmlns:p14="http://schemas.microsoft.com/office/powerpoint/2010/main" val="29364860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rgbClr val="EA7024"/>
                </a:solidFill>
                <a:latin typeface="Arial"/>
                <a:cs typeface="Arial"/>
              </a:rPr>
              <a:t>www.bbcetc.com / 734-930-9741 / @</a:t>
            </a:r>
            <a:r>
              <a:rPr lang="en-US" b="1" dirty="0" err="1">
                <a:solidFill>
                  <a:srgbClr val="EA7024"/>
                </a:solidFill>
                <a:latin typeface="Arial"/>
                <a:cs typeface="Arial"/>
              </a:rPr>
              <a:t>BBC_etc</a:t>
            </a:r>
            <a:endParaRPr lang="en-US" b="1" dirty="0">
              <a:solidFill>
                <a:srgbClr val="EA7024"/>
              </a:solidFill>
              <a:latin typeface="Arial"/>
              <a:cs typeface="Arial"/>
            </a:endParaRPr>
          </a:p>
        </p:txBody>
      </p:sp>
      <p:sp>
        <p:nvSpPr>
          <p:cNvPr id="15" name="TextBox 14"/>
          <p:cNvSpPr txBox="1"/>
          <p:nvPr userDrawn="1"/>
        </p:nvSpPr>
        <p:spPr>
          <a:xfrm>
            <a:off x="930368" y="1508760"/>
            <a:ext cx="7461792" cy="4121065"/>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1600" dirty="0">
              <a:solidFill>
                <a:schemeClr val="bg1"/>
              </a:solidFill>
            </a:endParaRPr>
          </a:p>
          <a:p>
            <a:pPr marL="800100" lvl="1" indent="-342900">
              <a:lnSpc>
                <a:spcPct val="120000"/>
              </a:lnSpc>
              <a:spcBef>
                <a:spcPts val="0"/>
              </a:spcBef>
              <a:buSzPct val="80000"/>
              <a:buFontTx/>
              <a:buBlip>
                <a:blip r:embed="rId2"/>
              </a:buBlip>
            </a:pPr>
            <a:r>
              <a:rPr lang="en-US" sz="2000" dirty="0">
                <a:solidFill>
                  <a:srgbClr val="EA7024"/>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rgbClr val="EA7024"/>
                </a:solidFill>
              </a:rPr>
              <a:t>SBIR/STTR and Commercialization Training</a:t>
            </a:r>
          </a:p>
          <a:p>
            <a:pPr marL="800100" lvl="1" indent="-342900">
              <a:lnSpc>
                <a:spcPct val="120000"/>
              </a:lnSpc>
              <a:spcBef>
                <a:spcPts val="0"/>
              </a:spcBef>
              <a:buSzPct val="80000"/>
              <a:buFontTx/>
              <a:buBlip>
                <a:blip r:embed="rId2"/>
              </a:buBlip>
            </a:pPr>
            <a:r>
              <a:rPr lang="en-US" sz="2000" dirty="0">
                <a:solidFill>
                  <a:srgbClr val="EA7024"/>
                </a:solidFill>
              </a:rPr>
              <a:t>Grants/Contracts Management</a:t>
            </a:r>
          </a:p>
          <a:p>
            <a:pPr marL="800100" lvl="1" indent="-342900">
              <a:lnSpc>
                <a:spcPct val="120000"/>
              </a:lnSpc>
              <a:spcBef>
                <a:spcPts val="0"/>
              </a:spcBef>
              <a:buSzPct val="80000"/>
              <a:buFontTx/>
              <a:buBlip>
                <a:blip r:embed="rId2"/>
              </a:buBlip>
            </a:pPr>
            <a:r>
              <a:rPr lang="en-US" sz="2000" dirty="0">
                <a:solidFill>
                  <a:srgbClr val="EA7024"/>
                </a:solidFill>
              </a:rPr>
              <a:t>Programs for Entrepreneurial Support Organizations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6161261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7746" y="289147"/>
            <a:ext cx="1198323" cy="1198323"/>
          </a:xfrm>
          <a:prstGeom prst="rect">
            <a:avLst/>
          </a:prstGeom>
          <a:ln>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pic>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
        <p:nvSpPr>
          <p:cNvPr id="7" name="TextBox 6">
            <a:extLst>
              <a:ext uri="{FF2B5EF4-FFF2-40B4-BE49-F238E27FC236}">
                <a16:creationId xmlns:a16="http://schemas.microsoft.com/office/drawing/2014/main" id="{7AE33D3E-0C3F-471C-B4CA-0BF5B08AE773}"/>
              </a:ext>
            </a:extLst>
          </p:cNvPr>
          <p:cNvSpPr txBox="1"/>
          <p:nvPr userDrawn="1"/>
        </p:nvSpPr>
        <p:spPr>
          <a:xfrm>
            <a:off x="860794" y="1717871"/>
            <a:ext cx="7604032"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Becky Aistrup, MBA </a:t>
            </a:r>
            <a:r>
              <a:rPr lang="en-US" sz="2000" dirty="0">
                <a:solidFill>
                  <a:srgbClr val="49176D"/>
                </a:solidFill>
              </a:rPr>
              <a:t>- </a:t>
            </a:r>
            <a:r>
              <a:rPr lang="en-US" sz="2000" b="0" i="0" kern="1200" dirty="0">
                <a:solidFill>
                  <a:srgbClr val="49176D"/>
                </a:solidFill>
                <a:effectLst/>
                <a:latin typeface="+mn-lt"/>
                <a:ea typeface="+mn-ea"/>
                <a:cs typeface="+mn-cs"/>
              </a:rPr>
              <a:t>Managing Partner &amp; Co-owner</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Kris Bergman </a:t>
            </a:r>
            <a:r>
              <a:rPr lang="en-US" sz="2000" dirty="0">
                <a:solidFill>
                  <a:srgbClr val="49176D"/>
                </a:solidFill>
              </a:rPr>
              <a:t>-</a:t>
            </a:r>
            <a:r>
              <a:rPr lang="en-US" sz="2000" b="0" i="0" kern="1200" dirty="0">
                <a:solidFill>
                  <a:srgbClr val="49176D"/>
                </a:solidFill>
                <a:effectLst/>
                <a:latin typeface="+mn-lt"/>
                <a:ea typeface="+mn-ea"/>
                <a:cs typeface="+mn-cs"/>
              </a:rPr>
              <a:t> Managing Partner &amp; Co-owner</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Andrea Johanson, PhD </a:t>
            </a:r>
            <a:r>
              <a:rPr lang="en-US" sz="2000" dirty="0">
                <a:solidFill>
                  <a:srgbClr val="49176D"/>
                </a:solidFill>
              </a:rPr>
              <a:t>– Sr. </a:t>
            </a:r>
            <a:r>
              <a:rPr lang="en-US" sz="2000" baseline="0" dirty="0">
                <a:solidFill>
                  <a:srgbClr val="49176D"/>
                </a:solidFill>
              </a:rPr>
              <a:t>Principal Consultant</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Shannon Bass </a:t>
            </a:r>
            <a:r>
              <a:rPr lang="en-US" sz="2000" dirty="0">
                <a:solidFill>
                  <a:srgbClr val="49176D"/>
                </a:solidFill>
              </a:rPr>
              <a:t>– </a:t>
            </a:r>
            <a:r>
              <a:rPr lang="en-US" sz="2000" baseline="0" dirty="0">
                <a:solidFill>
                  <a:srgbClr val="49176D"/>
                </a:solidFill>
              </a:rPr>
              <a:t>Principal Consultant</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Jerry Hollister </a:t>
            </a:r>
            <a:r>
              <a:rPr lang="en-US" sz="2000" baseline="0" dirty="0">
                <a:solidFill>
                  <a:srgbClr val="49176D"/>
                </a:solidFill>
              </a:rPr>
              <a:t>– Principal Consultant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Megan Varnum, PhD </a:t>
            </a:r>
            <a:r>
              <a:rPr lang="en-US" sz="2000" baseline="0" dirty="0">
                <a:solidFill>
                  <a:srgbClr val="49176D"/>
                </a:solidFill>
              </a:rPr>
              <a:t>– Principal Consultant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Amanda Barnhart, MBA </a:t>
            </a:r>
            <a:r>
              <a:rPr lang="en-US" sz="2000" baseline="0" dirty="0">
                <a:solidFill>
                  <a:srgbClr val="49176D"/>
                </a:solidFill>
              </a:rPr>
              <a:t>- Principal Consultant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Amy Davis </a:t>
            </a:r>
            <a:r>
              <a:rPr lang="en-US" sz="2000" dirty="0">
                <a:solidFill>
                  <a:srgbClr val="49176D"/>
                </a:solidFill>
              </a:rPr>
              <a:t>– Michigan Program Director</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Jodi Bergman </a:t>
            </a:r>
            <a:r>
              <a:rPr lang="en-US" sz="2000" dirty="0">
                <a:solidFill>
                  <a:srgbClr val="49176D"/>
                </a:solidFill>
              </a:rPr>
              <a:t>- Administrative Manager</a:t>
            </a:r>
            <a:endParaRPr lang="en-US" sz="2000" baseline="0" dirty="0">
              <a:solidFill>
                <a:srgbClr val="49176D"/>
              </a:solidFill>
            </a:endParaRPr>
          </a:p>
          <a:p>
            <a:pPr marL="342900" indent="-342900">
              <a:lnSpc>
                <a:spcPct val="100000"/>
              </a:lnSpc>
              <a:spcBef>
                <a:spcPts val="0"/>
              </a:spcBef>
              <a:spcAft>
                <a:spcPts val="600"/>
              </a:spcAft>
              <a:buSzPct val="80000"/>
              <a:buFontTx/>
              <a:buBlip>
                <a:blip r:embed="rId3"/>
              </a:buBlip>
            </a:pPr>
            <a:r>
              <a:rPr lang="en-US" sz="2000" b="1" baseline="0" dirty="0">
                <a:solidFill>
                  <a:srgbClr val="49176D"/>
                </a:solidFill>
              </a:rPr>
              <a:t>Julie Nagel, PhD </a:t>
            </a:r>
            <a:r>
              <a:rPr lang="en-US" sz="2000" b="0" baseline="0" dirty="0">
                <a:solidFill>
                  <a:srgbClr val="49176D"/>
                </a:solidFill>
              </a:rPr>
              <a:t>– </a:t>
            </a:r>
            <a:r>
              <a:rPr lang="en-US" sz="2000" baseline="0" dirty="0">
                <a:solidFill>
                  <a:srgbClr val="49176D"/>
                </a:solidFill>
              </a:rPr>
              <a:t>SHARPhub Program Operations</a:t>
            </a:r>
          </a:p>
          <a:p>
            <a:pPr marL="342900" indent="-342900">
              <a:lnSpc>
                <a:spcPct val="100000"/>
              </a:lnSpc>
              <a:spcBef>
                <a:spcPts val="0"/>
              </a:spcBef>
              <a:spcAft>
                <a:spcPts val="600"/>
              </a:spcAft>
              <a:buSzPct val="80000"/>
              <a:buFontTx/>
              <a:buBlip>
                <a:blip r:embed="rId3"/>
              </a:buBlip>
            </a:pPr>
            <a:r>
              <a:rPr lang="en-US" sz="2000" b="1" baseline="0" dirty="0">
                <a:solidFill>
                  <a:srgbClr val="49176D"/>
                </a:solidFill>
              </a:rPr>
              <a:t>Marisol Rodriguez </a:t>
            </a:r>
            <a:r>
              <a:rPr lang="en-US" sz="2000" baseline="0" dirty="0">
                <a:solidFill>
                  <a:srgbClr val="49176D"/>
                </a:solidFill>
              </a:rPr>
              <a:t>– </a:t>
            </a:r>
            <a:r>
              <a:rPr lang="en-US" sz="2000" baseline="0" dirty="0" err="1">
                <a:solidFill>
                  <a:srgbClr val="49176D"/>
                </a:solidFill>
              </a:rPr>
              <a:t>SHARPhub</a:t>
            </a:r>
            <a:r>
              <a:rPr lang="en-US" sz="2000" baseline="0" dirty="0">
                <a:solidFill>
                  <a:srgbClr val="49176D"/>
                </a:solidFill>
              </a:rPr>
              <a:t> Program Manager</a:t>
            </a:r>
          </a:p>
        </p:txBody>
      </p:sp>
    </p:spTree>
    <p:extLst>
      <p:ext uri="{BB962C8B-B14F-4D97-AF65-F5344CB8AC3E}">
        <p14:creationId xmlns:p14="http://schemas.microsoft.com/office/powerpoint/2010/main" val="29609247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ripe - BBC Team Pics">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id="{59F39C2A-5A55-48FD-802A-2F335E344C49}"/>
              </a:ext>
            </a:extLst>
          </p:cNvPr>
          <p:cNvSpPr txBox="1">
            <a:spLocks/>
          </p:cNvSpPr>
          <p:nvPr userDrawn="1"/>
        </p:nvSpPr>
        <p:spPr>
          <a:xfrm>
            <a:off x="1209274" y="2219604"/>
            <a:ext cx="6263228" cy="22217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3600"/>
              <a:t>         </a:t>
            </a:r>
            <a:r>
              <a:rPr lang="en-US" sz="3600">
                <a:solidFill>
                  <a:schemeClr val="tx1">
                    <a:lumMod val="50000"/>
                  </a:schemeClr>
                </a:solidFill>
              </a:rPr>
              <a:t>In &lt;           minutes </a:t>
            </a:r>
          </a:p>
          <a:p>
            <a:pPr marL="0" indent="0" algn="ctr">
              <a:buFontTx/>
              <a:buNone/>
            </a:pPr>
            <a:endParaRPr lang="en-US" sz="3600">
              <a:solidFill>
                <a:schemeClr val="tx1">
                  <a:lumMod val="50000"/>
                </a:schemeClr>
              </a:solidFill>
            </a:endParaRPr>
          </a:p>
          <a:p>
            <a:pPr marL="0" indent="0" algn="ctr">
              <a:buFontTx/>
              <a:buNone/>
            </a:pPr>
            <a:endParaRPr lang="en-US" sz="3600" dirty="0">
              <a:solidFill>
                <a:schemeClr val="tx1">
                  <a:lumMod val="50000"/>
                </a:schemeClr>
              </a:solidFill>
            </a:endParaRPr>
          </a:p>
        </p:txBody>
      </p:sp>
      <p:pic>
        <p:nvPicPr>
          <p:cNvPr id="33" name="Picture 32">
            <a:extLst>
              <a:ext uri="{FF2B5EF4-FFF2-40B4-BE49-F238E27FC236}">
                <a16:creationId xmlns:a16="http://schemas.microsoft.com/office/drawing/2014/main" id="{DE0A83D8-7C8A-497D-8FDD-E4EBC8887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7952" y="25843"/>
            <a:ext cx="2848096" cy="2014979"/>
          </a:xfrm>
          <a:prstGeom prst="rect">
            <a:avLst/>
          </a:prstGeom>
        </p:spPr>
      </p:pic>
      <p:pic>
        <p:nvPicPr>
          <p:cNvPr id="35" name="Picture 34">
            <a:extLst>
              <a:ext uri="{FF2B5EF4-FFF2-40B4-BE49-F238E27FC236}">
                <a16:creationId xmlns:a16="http://schemas.microsoft.com/office/drawing/2014/main" id="{B2088A53-65A2-4AFA-BF55-CA07A4162B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04883" y="2102185"/>
            <a:ext cx="1004836" cy="1004836"/>
          </a:xfrm>
          <a:prstGeom prst="rect">
            <a:avLst/>
          </a:prstGeom>
        </p:spPr>
      </p:pic>
      <p:sp>
        <p:nvSpPr>
          <p:cNvPr id="36" name="TextBox 35">
            <a:extLst>
              <a:ext uri="{FF2B5EF4-FFF2-40B4-BE49-F238E27FC236}">
                <a16:creationId xmlns:a16="http://schemas.microsoft.com/office/drawing/2014/main" id="{99CF2601-2373-4DE8-A0D3-1DF5A70F2286}"/>
              </a:ext>
            </a:extLst>
          </p:cNvPr>
          <p:cNvSpPr txBox="1"/>
          <p:nvPr userDrawn="1"/>
        </p:nvSpPr>
        <p:spPr>
          <a:xfrm>
            <a:off x="1718268" y="3513984"/>
            <a:ext cx="2286615" cy="584775"/>
          </a:xfrm>
          <a:prstGeom prst="rect">
            <a:avLst/>
          </a:prstGeom>
          <a:noFill/>
        </p:spPr>
        <p:txBody>
          <a:bodyPr wrap="square" rtlCol="0">
            <a:spAutoFit/>
          </a:bodyPr>
          <a:lstStyle/>
          <a:p>
            <a:r>
              <a:rPr lang="en-US" sz="3200" dirty="0">
                <a:solidFill>
                  <a:schemeClr val="tx1">
                    <a:lumMod val="50000"/>
                  </a:schemeClr>
                </a:solidFill>
              </a:rPr>
              <a:t>answer just</a:t>
            </a:r>
          </a:p>
        </p:txBody>
      </p:sp>
      <p:sp>
        <p:nvSpPr>
          <p:cNvPr id="37" name="TextBox 36">
            <a:extLst>
              <a:ext uri="{FF2B5EF4-FFF2-40B4-BE49-F238E27FC236}">
                <a16:creationId xmlns:a16="http://schemas.microsoft.com/office/drawing/2014/main" id="{CC0247C9-9466-444A-B09C-A067C826A4E3}"/>
              </a:ext>
            </a:extLst>
          </p:cNvPr>
          <p:cNvSpPr txBox="1"/>
          <p:nvPr userDrawn="1"/>
        </p:nvSpPr>
        <p:spPr>
          <a:xfrm>
            <a:off x="5114613" y="3486351"/>
            <a:ext cx="2008565" cy="584775"/>
          </a:xfrm>
          <a:prstGeom prst="rect">
            <a:avLst/>
          </a:prstGeom>
          <a:noFill/>
        </p:spPr>
        <p:txBody>
          <a:bodyPr wrap="square" rtlCol="0">
            <a:spAutoFit/>
          </a:bodyPr>
          <a:lstStyle/>
          <a:p>
            <a:r>
              <a:rPr lang="en-US" sz="3200" dirty="0">
                <a:solidFill>
                  <a:schemeClr val="tx1">
                    <a:lumMod val="50000"/>
                  </a:schemeClr>
                </a:solidFill>
              </a:rPr>
              <a:t>questions</a:t>
            </a:r>
          </a:p>
        </p:txBody>
      </p:sp>
      <p:sp>
        <p:nvSpPr>
          <p:cNvPr id="38" name="TextBox 37">
            <a:extLst>
              <a:ext uri="{FF2B5EF4-FFF2-40B4-BE49-F238E27FC236}">
                <a16:creationId xmlns:a16="http://schemas.microsoft.com/office/drawing/2014/main" id="{10F889E1-B6F3-455D-8857-EA7A9203E165}"/>
              </a:ext>
            </a:extLst>
          </p:cNvPr>
          <p:cNvSpPr txBox="1"/>
          <p:nvPr userDrawn="1"/>
        </p:nvSpPr>
        <p:spPr>
          <a:xfrm>
            <a:off x="1539773" y="4620154"/>
            <a:ext cx="6059156" cy="646331"/>
          </a:xfrm>
          <a:prstGeom prst="rect">
            <a:avLst/>
          </a:prstGeom>
          <a:noFill/>
        </p:spPr>
        <p:txBody>
          <a:bodyPr wrap="square" rtlCol="0">
            <a:spAutoFit/>
          </a:bodyPr>
          <a:lstStyle/>
          <a:p>
            <a:r>
              <a:rPr lang="en-US" sz="3600" dirty="0">
                <a:solidFill>
                  <a:schemeClr val="accent2"/>
                </a:solidFill>
              </a:rPr>
              <a:t>And let us know how we did!</a:t>
            </a:r>
          </a:p>
        </p:txBody>
      </p:sp>
      <p:sp>
        <p:nvSpPr>
          <p:cNvPr id="39" name="TextBox 38">
            <a:extLst>
              <a:ext uri="{FF2B5EF4-FFF2-40B4-BE49-F238E27FC236}">
                <a16:creationId xmlns:a16="http://schemas.microsoft.com/office/drawing/2014/main" id="{1EA96B29-87D6-4E7E-8D5C-0A1853A4FC07}"/>
              </a:ext>
            </a:extLst>
          </p:cNvPr>
          <p:cNvSpPr txBox="1"/>
          <p:nvPr userDrawn="1"/>
        </p:nvSpPr>
        <p:spPr>
          <a:xfrm>
            <a:off x="2336190" y="5297779"/>
            <a:ext cx="4554801" cy="646331"/>
          </a:xfrm>
          <a:prstGeom prst="rect">
            <a:avLst/>
          </a:prstGeom>
          <a:noFill/>
        </p:spPr>
        <p:txBody>
          <a:bodyPr wrap="square" rtlCol="0">
            <a:spAutoFit/>
          </a:bodyPr>
          <a:lstStyle/>
          <a:p>
            <a:pPr algn="ctr"/>
            <a:r>
              <a:rPr lang="en-US" sz="3600" u="sng" dirty="0">
                <a:solidFill>
                  <a:schemeClr val="accent6">
                    <a:lumMod val="75000"/>
                  </a:schemeClr>
                </a:solidFill>
              </a:rPr>
              <a:t>http://bit.ly/sbirgrants</a:t>
            </a:r>
          </a:p>
        </p:txBody>
      </p:sp>
      <p:pic>
        <p:nvPicPr>
          <p:cNvPr id="41" name="Picture 40">
            <a:extLst>
              <a:ext uri="{FF2B5EF4-FFF2-40B4-BE49-F238E27FC236}">
                <a16:creationId xmlns:a16="http://schemas.microsoft.com/office/drawing/2014/main" id="{8758F3F0-F85F-4D3B-B766-69B2ABB74E4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5745" r="27574"/>
          <a:stretch/>
        </p:blipFill>
        <p:spPr>
          <a:xfrm rot="20269091">
            <a:off x="6925441" y="3269479"/>
            <a:ext cx="1438554" cy="616330"/>
          </a:xfrm>
          <a:prstGeom prst="rect">
            <a:avLst/>
          </a:prstGeom>
        </p:spPr>
      </p:pic>
      <p:pic>
        <p:nvPicPr>
          <p:cNvPr id="43" name="Picture 42">
            <a:extLst>
              <a:ext uri="{FF2B5EF4-FFF2-40B4-BE49-F238E27FC236}">
                <a16:creationId xmlns:a16="http://schemas.microsoft.com/office/drawing/2014/main" id="{7DC51DFB-41E2-4D2C-9DD9-EC8CAAAC13C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0141" b="27869"/>
          <a:stretch/>
        </p:blipFill>
        <p:spPr>
          <a:xfrm rot="729259">
            <a:off x="3756700" y="6057950"/>
            <a:ext cx="1630600" cy="655073"/>
          </a:xfrm>
          <a:prstGeom prst="rect">
            <a:avLst/>
          </a:prstGeom>
        </p:spPr>
      </p:pic>
      <p:pic>
        <p:nvPicPr>
          <p:cNvPr id="44" name="Picture 43">
            <a:extLst>
              <a:ext uri="{FF2B5EF4-FFF2-40B4-BE49-F238E27FC236}">
                <a16:creationId xmlns:a16="http://schemas.microsoft.com/office/drawing/2014/main" id="{50C278B5-3554-4CF6-A1EB-3B5260B1BF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21090" y="3285803"/>
            <a:ext cx="896522" cy="1113692"/>
          </a:xfrm>
          <a:prstGeom prst="rect">
            <a:avLst/>
          </a:prstGeom>
        </p:spPr>
      </p:pic>
    </p:spTree>
    <p:extLst>
      <p:ext uri="{BB962C8B-B14F-4D97-AF65-F5344CB8AC3E}">
        <p14:creationId xmlns:p14="http://schemas.microsoft.com/office/powerpoint/2010/main" val="23555330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ripe - Working With BBC">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015" t="19235" r="4705" b="14643"/>
          <a:stretch/>
        </p:blipFill>
        <p:spPr>
          <a:xfrm>
            <a:off x="5666509" y="591787"/>
            <a:ext cx="2467947" cy="9190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368" y="1508760"/>
            <a:ext cx="4438650" cy="4824369"/>
          </a:xfrm>
          <a:prstGeom prst="rect">
            <a:avLst/>
          </a:prstGeom>
          <a:ln>
            <a:solidFill>
              <a:schemeClr val="tx1"/>
            </a:solidFill>
          </a:ln>
        </p:spPr>
      </p:pic>
      <p:sp>
        <p:nvSpPr>
          <p:cNvPr id="12" name="TextBox 11"/>
          <p:cNvSpPr txBox="1"/>
          <p:nvPr userDrawn="1"/>
        </p:nvSpPr>
        <p:spPr>
          <a:xfrm>
            <a:off x="5583677" y="1859475"/>
            <a:ext cx="2749950" cy="400110"/>
          </a:xfrm>
          <a:prstGeom prst="rect">
            <a:avLst/>
          </a:prstGeom>
          <a:noFill/>
        </p:spPr>
        <p:txBody>
          <a:bodyPr wrap="square" rtlCol="0">
            <a:spAutoFit/>
          </a:bodyPr>
          <a:lstStyle/>
          <a:p>
            <a:r>
              <a:rPr lang="en-US" sz="2000" b="1" u="sng" dirty="0">
                <a:solidFill>
                  <a:srgbClr val="EA7024"/>
                </a:solidFill>
                <a:latin typeface="Arial" panose="020B0604020202020204" pitchFamily="34" charset="0"/>
                <a:cs typeface="Arial" panose="020B0604020202020204" pitchFamily="34" charset="0"/>
              </a:rPr>
              <a:t>http://bit.ly/bbcasmt</a:t>
            </a:r>
          </a:p>
        </p:txBody>
      </p:sp>
      <p:sp>
        <p:nvSpPr>
          <p:cNvPr id="13" name="TextBox 12"/>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01874" y="776614"/>
            <a:ext cx="4409162" cy="553998"/>
          </a:xfrm>
          <a:prstGeom prst="rect">
            <a:avLst/>
          </a:prstGeom>
          <a:noFill/>
        </p:spPr>
        <p:txBody>
          <a:bodyPr wrap="square" rtlCol="0">
            <a:spAutoFit/>
          </a:bodyPr>
          <a:lstStyle/>
          <a:p>
            <a:r>
              <a:rPr lang="en-US" sz="3000" dirty="0">
                <a:solidFill>
                  <a:schemeClr val="accent2"/>
                </a:solidFill>
              </a:rPr>
              <a:t>Working with BBCetc</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53284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een - Title, Sub,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0548196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ripe - MI SBIR/STTR">
    <p:spTree>
      <p:nvGrpSpPr>
        <p:cNvPr id="1" name=""/>
        <p:cNvGrpSpPr/>
        <p:nvPr/>
      </p:nvGrpSpPr>
      <p:grpSpPr>
        <a:xfrm>
          <a:off x="0" y="0"/>
          <a:ext cx="0" cy="0"/>
          <a:chOff x="0" y="0"/>
          <a:chExt cx="0" cy="0"/>
        </a:xfrm>
      </p:grpSpPr>
      <p:sp>
        <p:nvSpPr>
          <p:cNvPr id="16"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EA7024"/>
                </a:solidFill>
              </a:rPr>
              <a:t>SBIR/STTR training and proposal development services for MI technology companies with most costs covered by the program. </a:t>
            </a:r>
          </a:p>
        </p:txBody>
      </p:sp>
      <p:sp>
        <p:nvSpPr>
          <p:cNvPr id="17" name="TextBox 16"/>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3"/>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3"/>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3"/>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3"/>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3"/>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3"/>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3"/>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Michigan SBIR/STTR Assistance Program is funded by the MSF, administered by the MEDC and managed by BBCetc.</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3" name="TextBox 2"/>
          <p:cNvSpPr txBox="1"/>
          <p:nvPr userDrawn="1"/>
        </p:nvSpPr>
        <p:spPr>
          <a:xfrm>
            <a:off x="926926" y="776614"/>
            <a:ext cx="6463430" cy="553998"/>
          </a:xfrm>
          <a:prstGeom prst="rect">
            <a:avLst/>
          </a:prstGeom>
          <a:noFill/>
        </p:spPr>
        <p:txBody>
          <a:bodyPr wrap="square" rtlCol="0">
            <a:spAutoFit/>
          </a:bodyPr>
          <a:lstStyle/>
          <a:p>
            <a:r>
              <a:rPr lang="en-US" sz="3000" dirty="0">
                <a:solidFill>
                  <a:schemeClr val="accent2"/>
                </a:solidFil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948343C6-E1B6-8443-B804-98CB7AE9C8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79704" y="169015"/>
            <a:ext cx="2375083" cy="809999"/>
          </a:xfrm>
          <a:prstGeom prst="rect">
            <a:avLst/>
          </a:prstGeom>
        </p:spPr>
      </p:pic>
    </p:spTree>
    <p:extLst>
      <p:ext uri="{BB962C8B-B14F-4D97-AF65-F5344CB8AC3E}">
        <p14:creationId xmlns:p14="http://schemas.microsoft.com/office/powerpoint/2010/main" val="23274169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ripe - SBIR/STTR Match">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62" t="47514" r="1874" b="20708"/>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rgbClr val="EA7024"/>
                </a:solidFill>
              </a:rPr>
              <a:t>www.mietf.org</a:t>
            </a:r>
            <a:r>
              <a:rPr lang="en-US" sz="2000" dirty="0">
                <a:solidFill>
                  <a:srgbClr val="EA7024"/>
                </a:solidFill>
              </a:rPr>
              <a:t> </a:t>
            </a:r>
          </a:p>
          <a:p>
            <a:pPr>
              <a:buFontTx/>
              <a:buBlip>
                <a:blip r:embed="rId5"/>
              </a:buBlip>
            </a:pPr>
            <a:r>
              <a:rPr lang="en-US" sz="1800" dirty="0">
                <a:solidFill>
                  <a:schemeClr val="bg1"/>
                </a:solidFill>
              </a:rPr>
              <a:t>Match up to $25K for Phase I, $125K Phase II</a:t>
            </a:r>
          </a:p>
          <a:p>
            <a:pPr>
              <a:buFontTx/>
              <a:buBlip>
                <a:blip r:embed="rId5"/>
              </a:buBlip>
            </a:pPr>
            <a:r>
              <a:rPr lang="en-US" sz="1800" dirty="0">
                <a:solidFill>
                  <a:schemeClr val="bg1"/>
                </a:solidFill>
              </a:rPr>
              <a:t>Requires third party match</a:t>
            </a:r>
          </a:p>
          <a:p>
            <a:pPr>
              <a:buFontTx/>
              <a:buBlip>
                <a:blip r:embed="rId5"/>
              </a:buBlip>
            </a:pPr>
            <a:r>
              <a:rPr lang="en-US" sz="1800" dirty="0">
                <a:solidFill>
                  <a:schemeClr val="bg1"/>
                </a:solidFill>
              </a:rPr>
              <a:t>MUST APPLY PRIOR TO SBIR SUBMISSION</a:t>
            </a:r>
          </a:p>
        </p:txBody>
      </p:sp>
      <p:sp>
        <p:nvSpPr>
          <p:cNvPr id="22" name="TextBox 21"/>
          <p:cNvSpPr txBox="1"/>
          <p:nvPr userDrawn="1"/>
        </p:nvSpPr>
        <p:spPr>
          <a:xfrm>
            <a:off x="930368" y="4831644"/>
            <a:ext cx="6934200" cy="923330"/>
          </a:xfrm>
          <a:prstGeom prst="rect">
            <a:avLst/>
          </a:prstGeom>
          <a:noFill/>
        </p:spPr>
        <p:txBody>
          <a:bodyPr wrap="square" numCol="1" rtlCol="0">
            <a:spAutoFit/>
          </a:bodyPr>
          <a:lstStyle/>
          <a:p>
            <a:r>
              <a:rPr lang="en-US" b="1" u="sng" dirty="0">
                <a:solidFill>
                  <a:srgbClr val="EA7024"/>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713" y="4165599"/>
            <a:ext cx="2247121" cy="659335"/>
          </a:xfrm>
          <a:prstGeom prst="rect">
            <a:avLst/>
          </a:prstGeom>
        </p:spPr>
      </p:pic>
      <p:sp>
        <p:nvSpPr>
          <p:cNvPr id="3" name="TextBox 2"/>
          <p:cNvSpPr txBox="1"/>
          <p:nvPr userDrawn="1"/>
        </p:nvSpPr>
        <p:spPr>
          <a:xfrm>
            <a:off x="977030" y="776614"/>
            <a:ext cx="6563638" cy="553998"/>
          </a:xfrm>
          <a:prstGeom prst="rect">
            <a:avLst/>
          </a:prstGeom>
          <a:noFill/>
        </p:spPr>
        <p:txBody>
          <a:bodyPr wrap="square" rtlCol="0">
            <a:spAutoFit/>
          </a:bodyPr>
          <a:lstStyle/>
          <a:p>
            <a:r>
              <a:rPr lang="en-US" sz="3000" dirty="0">
                <a:solidFill>
                  <a:schemeClr val="accent2"/>
                </a:solidFill>
              </a:rPr>
              <a:t>SBIR/STTR Matching in Michigan</a:t>
            </a:r>
          </a:p>
        </p:txBody>
      </p:sp>
      <p:sp>
        <p:nvSpPr>
          <p:cNvPr id="11"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pic>
        <p:nvPicPr>
          <p:cNvPr id="12" name="Picture 11" descr="A screenshot of a cell phone&#10;&#10;Description automatically generated">
            <a:extLst>
              <a:ext uri="{FF2B5EF4-FFF2-40B4-BE49-F238E27FC236}">
                <a16:creationId xmlns:a16="http://schemas.microsoft.com/office/drawing/2014/main" id="{D9DC902D-A5D8-3D4B-84B2-31AC909192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93009" y="161193"/>
            <a:ext cx="2100924" cy="716500"/>
          </a:xfrm>
          <a:prstGeom prst="rect">
            <a:avLst/>
          </a:prstGeom>
        </p:spPr>
      </p:pic>
    </p:spTree>
    <p:extLst>
      <p:ext uri="{BB962C8B-B14F-4D97-AF65-F5344CB8AC3E}">
        <p14:creationId xmlns:p14="http://schemas.microsoft.com/office/powerpoint/2010/main" val="471484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2917683" y="1312034"/>
            <a:ext cx="5677938" cy="875288"/>
          </a:xfrm>
          <a:prstGeom prst="rect">
            <a:avLst/>
          </a:prstGeom>
        </p:spPr>
        <p:txBody>
          <a:bodyPr vert="horz" lIns="91440" tIns="0" rIns="91440" bIns="0" rtlCol="0" anchor="t" anchorCtr="0">
            <a:noAutofit/>
          </a:bodyPr>
          <a:lstStyle>
            <a:lvl1pPr>
              <a:defRPr/>
            </a:lvl1pPr>
          </a:lstStyle>
          <a:p>
            <a:r>
              <a:rPr lang="en-US" dirty="0"/>
              <a:t>SBIR/STTR</a:t>
            </a:r>
          </a:p>
        </p:txBody>
      </p:sp>
    </p:spTree>
    <p:extLst>
      <p:ext uri="{BB962C8B-B14F-4D97-AF65-F5344CB8AC3E}">
        <p14:creationId xmlns:p14="http://schemas.microsoft.com/office/powerpoint/2010/main" val="42930272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3" name="TextBox 2"/>
          <p:cNvSpPr txBox="1"/>
          <p:nvPr userDrawn="1"/>
        </p:nvSpPr>
        <p:spPr>
          <a:xfrm>
            <a:off x="2959768" y="1864895"/>
            <a:ext cx="6063916" cy="3570208"/>
          </a:xfrm>
          <a:prstGeom prst="rect">
            <a:avLst/>
          </a:prstGeom>
          <a:noFill/>
        </p:spPr>
        <p:txBody>
          <a:bodyPr wrap="square" rtlCol="0">
            <a:spAutoFit/>
          </a:bodyPr>
          <a:lstStyle/>
          <a:p>
            <a:r>
              <a:rPr lang="en-US" sz="2400" dirty="0"/>
              <a:t>info@bbcetc.com</a:t>
            </a:r>
          </a:p>
          <a:p>
            <a:r>
              <a:rPr lang="en-US" sz="2400" dirty="0"/>
              <a:t>734.930.9741</a:t>
            </a:r>
          </a:p>
          <a:p>
            <a:r>
              <a:rPr lang="en-US" sz="2400" dirty="0"/>
              <a:t>www.bbcetc.com</a:t>
            </a:r>
          </a:p>
          <a:p>
            <a:endParaRPr lang="en-US" dirty="0"/>
          </a:p>
          <a:p>
            <a:endParaRPr lang="en-US" sz="2000" dirty="0"/>
          </a:p>
          <a:p>
            <a:r>
              <a:rPr lang="en-US" sz="2000" dirty="0"/>
              <a:t>Social:</a:t>
            </a:r>
          </a:p>
          <a:p>
            <a:r>
              <a:rPr lang="en-US" sz="2000" dirty="0"/>
              <a:t>    </a:t>
            </a:r>
            <a:r>
              <a:rPr lang="en-US" sz="2000" baseline="0" dirty="0"/>
              <a:t> </a:t>
            </a:r>
            <a:r>
              <a:rPr lang="en-US" sz="2000" dirty="0"/>
              <a:t>@</a:t>
            </a:r>
            <a:r>
              <a:rPr lang="en-US" sz="2000" dirty="0" err="1"/>
              <a:t>BBC_etc</a:t>
            </a:r>
            <a:endParaRPr lang="en-US" sz="2000" dirty="0"/>
          </a:p>
          <a:p>
            <a:r>
              <a:rPr lang="en-US" sz="2000" dirty="0"/>
              <a:t>     </a:t>
            </a:r>
            <a:r>
              <a:rPr lang="en-US" sz="2000" baseline="0" dirty="0"/>
              <a:t> </a:t>
            </a:r>
            <a:r>
              <a:rPr lang="en-US" sz="2000" dirty="0" err="1"/>
              <a:t>BBCetcllc</a:t>
            </a:r>
            <a:endParaRPr lang="en-US" sz="2000" dirty="0"/>
          </a:p>
          <a:p>
            <a:r>
              <a:rPr lang="en-US" sz="2000" dirty="0"/>
              <a:t>      BBC Entrepreneurial Training &amp; Consulting LLC</a:t>
            </a:r>
          </a:p>
          <a:p>
            <a:endParaRPr lang="en-US" dirty="0"/>
          </a:p>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4946" y="3942066"/>
            <a:ext cx="315926" cy="25695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4923" y="4523872"/>
            <a:ext cx="273919" cy="273919"/>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52008" y="4199020"/>
            <a:ext cx="340895" cy="340895"/>
          </a:xfrm>
          <a:prstGeom prst="rect">
            <a:avLst/>
          </a:prstGeom>
        </p:spPr>
      </p:pic>
      <p:sp>
        <p:nvSpPr>
          <p:cNvPr id="7" name="TextBox 6"/>
          <p:cNvSpPr txBox="1"/>
          <p:nvPr userDrawn="1"/>
        </p:nvSpPr>
        <p:spPr>
          <a:xfrm>
            <a:off x="2971800" y="926432"/>
            <a:ext cx="4596063" cy="707886"/>
          </a:xfrm>
          <a:prstGeom prst="rect">
            <a:avLst/>
          </a:prstGeom>
          <a:noFill/>
        </p:spPr>
        <p:txBody>
          <a:bodyPr wrap="square" rtlCol="0">
            <a:spAutoFit/>
          </a:bodyPr>
          <a:lstStyle/>
          <a:p>
            <a:r>
              <a:rPr lang="en-US" sz="4000" dirty="0">
                <a:solidFill>
                  <a:schemeClr val="accent2"/>
                </a:solidFill>
              </a:rPr>
              <a:t>Contact Us</a:t>
            </a:r>
          </a:p>
        </p:txBody>
      </p:sp>
    </p:spTree>
    <p:extLst>
      <p:ext uri="{BB962C8B-B14F-4D97-AF65-F5344CB8AC3E}">
        <p14:creationId xmlns:p14="http://schemas.microsoft.com/office/powerpoint/2010/main" val="7540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492875"/>
            <a:ext cx="2133600"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
        <p:nvSpPr>
          <p:cNvPr id="4" name="Title 1"/>
          <p:cNvSpPr>
            <a:spLocks noGrp="1"/>
          </p:cNvSpPr>
          <p:nvPr>
            <p:ph type="title"/>
          </p:nvPr>
        </p:nvSpPr>
        <p:spPr>
          <a:xfrm>
            <a:off x="762000" y="381000"/>
            <a:ext cx="7543800" cy="1036638"/>
          </a:xfrm>
        </p:spPr>
        <p:txBody>
          <a:bodyPr/>
          <a:lstStyle/>
          <a:p>
            <a:r>
              <a:rPr lang="en-US"/>
              <a:t>Click to edit Master title style</a:t>
            </a:r>
          </a:p>
        </p:txBody>
      </p:sp>
    </p:spTree>
    <p:extLst>
      <p:ext uri="{BB962C8B-B14F-4D97-AF65-F5344CB8AC3E}">
        <p14:creationId xmlns:p14="http://schemas.microsoft.com/office/powerpoint/2010/main" val="3788086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sp>
        <p:nvSpPr>
          <p:cNvPr id="4" name="Content Placeholder 2"/>
          <p:cNvSpPr>
            <a:spLocks noGrp="1"/>
          </p:cNvSpPr>
          <p:nvPr>
            <p:ph idx="1"/>
          </p:nvPr>
        </p:nvSpPr>
        <p:spPr>
          <a:xfrm>
            <a:off x="762000" y="1600200"/>
            <a:ext cx="7543800" cy="426720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p:cNvSpPr>
            <a:spLocks noGrp="1"/>
          </p:cNvSpPr>
          <p:nvPr>
            <p:ph type="sldNum" sz="quarter" idx="12"/>
          </p:nvPr>
        </p:nvSpPr>
        <p:spPr>
          <a:xfrm>
            <a:off x="457200" y="6492875"/>
            <a:ext cx="2133600"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Tree>
    <p:extLst>
      <p:ext uri="{BB962C8B-B14F-4D97-AF65-F5344CB8AC3E}">
        <p14:creationId xmlns:p14="http://schemas.microsoft.com/office/powerpoint/2010/main" val="263737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7658"/>
            <a:ext cx="8229600" cy="614855"/>
          </a:xfrm>
          <a:prstGeom prst="rect">
            <a:avLst/>
          </a:prstGeom>
        </p:spPr>
        <p:txBody>
          <a:bodyPr lIns="91400" tIns="45700" rIns="91400" bIns="45700"/>
          <a:lstStyle>
            <a:lvl1pPr algn="l">
              <a:defRPr/>
            </a:lvl1pPr>
          </a:lstStyle>
          <a:p>
            <a:r>
              <a:rPr lang="en-US" dirty="0"/>
              <a:t>Click to edit Master title style</a:t>
            </a:r>
          </a:p>
        </p:txBody>
      </p:sp>
      <p:sp>
        <p:nvSpPr>
          <p:cNvPr id="6" name="Slide Number Placeholder 5"/>
          <p:cNvSpPr>
            <a:spLocks noGrp="1"/>
          </p:cNvSpPr>
          <p:nvPr>
            <p:ph type="sldNum" sz="quarter" idx="12"/>
          </p:nvPr>
        </p:nvSpPr>
        <p:spPr>
          <a:xfrm>
            <a:off x="0" y="6504680"/>
            <a:ext cx="400422" cy="308716"/>
          </a:xfrm>
          <a:prstGeom prst="rect">
            <a:avLst/>
          </a:prstGeom>
        </p:spPr>
        <p:txBody>
          <a:bodyPr lIns="91400" tIns="45700" rIns="91400" bIns="45700"/>
          <a:lstStyle>
            <a:lvl1pPr>
              <a:defRPr sz="1100" b="0">
                <a:solidFill>
                  <a:schemeClr val="bg2"/>
                </a:solidFill>
                <a:latin typeface="+mj-lt"/>
              </a:defRPr>
            </a:lvl1pPr>
          </a:lstStyle>
          <a:p>
            <a:fld id="{1F05DC99-0B1B-48E0-A371-8B32304542A4}" type="slidenum">
              <a:rPr lang="en-US" smtClean="0"/>
              <a:pPr/>
              <a:t>‹#›</a:t>
            </a:fld>
            <a:endParaRPr lang="en-US" dirty="0"/>
          </a:p>
        </p:txBody>
      </p:sp>
      <p:sp>
        <p:nvSpPr>
          <p:cNvPr id="5" name="Content Placeholder 2"/>
          <p:cNvSpPr>
            <a:spLocks noGrp="1"/>
          </p:cNvSpPr>
          <p:nvPr>
            <p:ph idx="13"/>
          </p:nvPr>
        </p:nvSpPr>
        <p:spPr>
          <a:xfrm>
            <a:off x="463037" y="1276500"/>
            <a:ext cx="8217926" cy="4676120"/>
          </a:xfrm>
          <a:prstGeom prst="rect">
            <a:avLst/>
          </a:prstGeom>
        </p:spPr>
        <p:txBody>
          <a:bodyPr/>
          <a:lstStyle>
            <a:lvl1pPr>
              <a:lnSpc>
                <a:spcPct val="100000"/>
              </a:lnSpc>
              <a:spcBef>
                <a:spcPts val="587"/>
              </a:spcBef>
              <a:spcAft>
                <a:spcPts val="0"/>
              </a:spcAft>
              <a:buClr>
                <a:schemeClr val="accent3">
                  <a:lumMod val="75000"/>
                </a:schemeClr>
              </a:buClr>
              <a:buSzPct val="80000"/>
              <a:buFont typeface="Webdings" pitchFamily="18" charset="2"/>
              <a:buChar char=""/>
              <a:defRPr sz="2900"/>
            </a:lvl1pPr>
            <a:lvl2pPr>
              <a:lnSpc>
                <a:spcPct val="100000"/>
              </a:lnSpc>
              <a:spcBef>
                <a:spcPts val="587"/>
              </a:spcBef>
              <a:spcAft>
                <a:spcPts val="0"/>
              </a:spcAft>
              <a:buClr>
                <a:srgbClr val="CC3399"/>
              </a:buClr>
              <a:buSzPct val="80000"/>
              <a:buFont typeface="Webdings" pitchFamily="18" charset="2"/>
              <a:buChar char=""/>
              <a:defRPr sz="2300"/>
            </a:lvl2pPr>
            <a:lvl3pPr>
              <a:lnSpc>
                <a:spcPct val="100000"/>
              </a:lnSpc>
              <a:spcBef>
                <a:spcPts val="587"/>
              </a:spcBef>
              <a:spcAft>
                <a:spcPts val="0"/>
              </a:spcAft>
              <a:buClr>
                <a:srgbClr val="9933FF"/>
              </a:buClr>
              <a:buSzPct val="75000"/>
              <a:buFont typeface="Webdings" pitchFamily="18" charset="2"/>
              <a:buChar char=""/>
              <a:defRPr sz="2000"/>
            </a:lvl3pPr>
            <a:lvl4pPr>
              <a:lnSpc>
                <a:spcPct val="100000"/>
              </a:lnSpc>
              <a:spcBef>
                <a:spcPts val="587"/>
              </a:spcBef>
              <a:spcAft>
                <a:spcPts val="0"/>
              </a:spcAft>
              <a:buClr>
                <a:srgbClr val="CC0099"/>
              </a:buClr>
              <a:buSzPct val="95000"/>
              <a:defRPr/>
            </a:lvl4pPr>
            <a:lvl5pPr>
              <a:lnSpc>
                <a:spcPct val="100000"/>
              </a:lnSpc>
              <a:spcBef>
                <a:spcPts val="587"/>
              </a:spcBef>
              <a:spcAft>
                <a:spcPts val="0"/>
              </a:spcAft>
              <a:buClr>
                <a:srgbClr val="CC0099"/>
              </a:buClr>
              <a:buSzPct val="9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4624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ripe - Title, Sub,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329685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203013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629900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ripe - Title, Sub, Tex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dirty="0"/>
              <a:t>Click to edit Master title style</a:t>
            </a:r>
          </a:p>
        </p:txBody>
      </p:sp>
      <p:sp>
        <p:nvSpPr>
          <p:cNvPr id="6"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chemeClr val="accent1"/>
                </a:solidFill>
              </a:defRPr>
            </a:lvl1pPr>
          </a:lstStyle>
          <a:p>
            <a:pPr lvl="0"/>
            <a:endParaRPr lang="en-US" dirty="0"/>
          </a:p>
        </p:txBody>
      </p:sp>
      <p:sp>
        <p:nvSpPr>
          <p:cNvPr id="7"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970603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ripe - Title, Char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a:t>Click to edit Master title style</a:t>
            </a:r>
          </a:p>
        </p:txBody>
      </p:sp>
      <p:sp>
        <p:nvSpPr>
          <p:cNvPr id="6"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chemeClr val="accent1"/>
                </a:solidFill>
              </a:defRPr>
            </a:lvl1pPr>
          </a:lstStyle>
          <a:p>
            <a:endParaRPr lang="en-US" dirty="0"/>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69790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ipe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95715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ipe - MEDC">
    <p:spTree>
      <p:nvGrpSpPr>
        <p:cNvPr id="1" name=""/>
        <p:cNvGrpSpPr/>
        <p:nvPr/>
      </p:nvGrpSpPr>
      <p:grpSpPr>
        <a:xfrm>
          <a:off x="0" y="0"/>
          <a:ext cx="0" cy="0"/>
          <a:chOff x="0" y="0"/>
          <a:chExt cx="0" cy="0"/>
        </a:xfrm>
      </p:grpSpPr>
      <p:sp>
        <p:nvSpPr>
          <p:cNvPr id="7" name="TextBox 6"/>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92278F"/>
                </a:solidFill>
                <a:latin typeface="Arial" pitchFamily="34" charset="0"/>
                <a:cs typeface="Arial" pitchFamily="34" charset="0"/>
              </a:rPr>
              <a:t>This program is brought to you in part by the</a:t>
            </a:r>
          </a:p>
          <a:p>
            <a:r>
              <a:rPr lang="en-US" sz="2000" b="1" dirty="0">
                <a:solidFill>
                  <a:srgbClr val="92278F"/>
                </a:solidFill>
                <a:latin typeface="Arial" pitchFamily="34" charset="0"/>
                <a:cs typeface="Arial" pitchFamily="34" charset="0"/>
              </a:rPr>
              <a:t>Michigan Economic Development Corporation</a:t>
            </a: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9" name="TextBox 8"/>
          <p:cNvSpPr txBox="1"/>
          <p:nvPr userDrawn="1"/>
        </p:nvSpPr>
        <p:spPr>
          <a:xfrm>
            <a:off x="923582" y="3308360"/>
            <a:ext cx="3572217"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$25M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34 entrepreneurial support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loan programs, venture funding match</a:t>
            </a:r>
          </a:p>
        </p:txBody>
      </p:sp>
      <p:sp>
        <p:nvSpPr>
          <p:cNvPr id="10" name="TextBox 9"/>
          <p:cNvSpPr txBox="1"/>
          <p:nvPr userDrawn="1"/>
        </p:nvSpPr>
        <p:spPr>
          <a:xfrm>
            <a:off x="4572000" y="3308360"/>
            <a:ext cx="3540840"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800100" lvl="1" indent="-342900">
              <a:buSzPct val="80000"/>
              <a:buFontTx/>
              <a:buBlip>
                <a:blip r:embed="rId3"/>
              </a:buBlip>
            </a:pPr>
            <a:r>
              <a:rPr lang="en-US" sz="2000" b="1" dirty="0">
                <a:solidFill>
                  <a:srgbClr val="49176E"/>
                </a:solidFill>
                <a:latin typeface="Arial" pitchFamily="34" charset="0"/>
                <a:cs typeface="Arial" pitchFamily="34" charset="0"/>
              </a:rPr>
              <a:t>Applied research</a:t>
            </a:r>
            <a:r>
              <a:rPr lang="en-US" sz="2000" dirty="0">
                <a:solidFill>
                  <a:srgbClr val="49176E"/>
                </a:solidFill>
                <a:latin typeface="Arial" pitchFamily="34" charset="0"/>
                <a:cs typeface="Arial" pitchFamily="34" charset="0"/>
              </a:rPr>
              <a:t> through first significant round of institutional funding</a:t>
            </a:r>
          </a:p>
          <a:p>
            <a:pPr marL="800100" lvl="1" indent="-342900">
              <a:buSzPct val="80000"/>
              <a:buFontTx/>
              <a:buBlip>
                <a:blip r:embed="rId3"/>
              </a:buBlip>
            </a:pPr>
            <a:r>
              <a:rPr lang="en-US" sz="2000" b="1" dirty="0">
                <a:solidFill>
                  <a:srgbClr val="49176E"/>
                </a:solidFill>
                <a:latin typeface="Arial" pitchFamily="34" charset="0"/>
                <a:cs typeface="Arial" pitchFamily="34" charset="0"/>
              </a:rPr>
              <a:t>Technology companies</a:t>
            </a:r>
            <a:r>
              <a:rPr lang="en-US" sz="2000" dirty="0">
                <a:solidFill>
                  <a:srgbClr val="49176E"/>
                </a:solidFill>
                <a:latin typeface="Arial" pitchFamily="34" charset="0"/>
                <a:cs typeface="Arial" pitchFamily="34" charset="0"/>
              </a:rPr>
              <a:t> with high growth potential</a:t>
            </a:r>
          </a:p>
        </p:txBody>
      </p:sp>
      <p:sp>
        <p:nvSpPr>
          <p:cNvPr id="11" name="TextBox 10"/>
          <p:cNvSpPr txBox="1"/>
          <p:nvPr userDrawn="1"/>
        </p:nvSpPr>
        <p:spPr>
          <a:xfrm>
            <a:off x="969818" y="6127667"/>
            <a:ext cx="3241963" cy="369332"/>
          </a:xfrm>
          <a:prstGeom prst="rect">
            <a:avLst/>
          </a:prstGeom>
          <a:noFill/>
        </p:spPr>
        <p:txBody>
          <a:bodyPr wrap="square" rtlCol="0">
            <a:spAutoFit/>
          </a:bodyPr>
          <a:lstStyle/>
          <a:p>
            <a:r>
              <a:rPr lang="en-US" b="1" dirty="0">
                <a:solidFill>
                  <a:schemeClr val="bg1"/>
                </a:solidFill>
              </a:rPr>
              <a:t>www.michiganbusiness.org</a:t>
            </a:r>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69818" y="651164"/>
            <a:ext cx="1295200" cy="750394"/>
          </a:xfrm>
          <a:prstGeom prst="rect">
            <a:avLst/>
          </a:prstGeom>
        </p:spPr>
      </p:pic>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74105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chemeClr val="accent1"/>
                </a:solidFill>
                <a:latin typeface="Arial"/>
                <a:cs typeface="Arial"/>
              </a:rPr>
              <a:t>www.bbcetc.com / 734-930-9741 / @</a:t>
            </a:r>
            <a:r>
              <a:rPr lang="en-US" b="1" dirty="0" err="1">
                <a:solidFill>
                  <a:schemeClr val="accent1"/>
                </a:solidFill>
                <a:latin typeface="Arial"/>
                <a:cs typeface="Arial"/>
              </a:rPr>
              <a:t>BBC_etc</a:t>
            </a:r>
            <a:endParaRPr lang="en-US" b="1" dirty="0">
              <a:solidFill>
                <a:schemeClr val="accent1"/>
              </a:solidFill>
              <a:latin typeface="Arial"/>
              <a:cs typeface="Arial"/>
            </a:endParaRPr>
          </a:p>
        </p:txBody>
      </p:sp>
      <p:sp>
        <p:nvSpPr>
          <p:cNvPr id="15" name="TextBox 14"/>
          <p:cNvSpPr txBox="1"/>
          <p:nvPr userDrawn="1"/>
        </p:nvSpPr>
        <p:spPr>
          <a:xfrm>
            <a:off x="930368" y="1508760"/>
            <a:ext cx="7461792" cy="4490396"/>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2000" dirty="0"/>
          </a:p>
          <a:p>
            <a:pPr marL="800100" lvl="1" indent="-342900">
              <a:lnSpc>
                <a:spcPct val="120000"/>
              </a:lnSpc>
              <a:spcBef>
                <a:spcPts val="0"/>
              </a:spcBef>
              <a:buSzPct val="80000"/>
              <a:buFontTx/>
              <a:buBlip>
                <a:blip r:embed="rId2"/>
              </a:buBlip>
            </a:pPr>
            <a:r>
              <a:rPr lang="en-US" sz="2000" dirty="0">
                <a:solidFill>
                  <a:schemeClr val="accent1"/>
                </a:solidFill>
              </a:rPr>
              <a:t>Commercialization Planning</a:t>
            </a:r>
          </a:p>
          <a:p>
            <a:pPr marL="800100" lvl="1" indent="-342900">
              <a:lnSpc>
                <a:spcPct val="120000"/>
              </a:lnSpc>
              <a:spcBef>
                <a:spcPts val="0"/>
              </a:spcBef>
              <a:buSzPct val="80000"/>
              <a:buFontTx/>
              <a:buBlip>
                <a:blip r:embed="rId2"/>
              </a:buBlip>
            </a:pPr>
            <a:r>
              <a:rPr lang="en-US" sz="2000" dirty="0">
                <a:solidFill>
                  <a:schemeClr val="accent1"/>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chemeClr val="accent1"/>
                </a:solidFill>
              </a:rPr>
              <a:t>SBIR/STTR and Commercialization Training</a:t>
            </a:r>
          </a:p>
          <a:p>
            <a:pPr marL="800100" lvl="1" indent="-342900">
              <a:lnSpc>
                <a:spcPct val="120000"/>
              </a:lnSpc>
              <a:spcBef>
                <a:spcPts val="0"/>
              </a:spcBef>
              <a:buSzPct val="80000"/>
              <a:buFontTx/>
              <a:buBlip>
                <a:blip r:embed="rId2"/>
              </a:buBlip>
            </a:pPr>
            <a:r>
              <a:rPr lang="en-US" sz="2000" dirty="0">
                <a:solidFill>
                  <a:schemeClr val="accent1"/>
                </a:solidFill>
              </a:rPr>
              <a:t>Grants/Contracts Management</a:t>
            </a:r>
          </a:p>
          <a:p>
            <a:pPr marL="800100" lvl="1" indent="-342900">
              <a:lnSpc>
                <a:spcPct val="120000"/>
              </a:lnSpc>
              <a:spcBef>
                <a:spcPts val="0"/>
              </a:spcBef>
              <a:buSzPct val="80000"/>
              <a:buFontTx/>
              <a:buBlip>
                <a:blip r:embed="rId2"/>
              </a:buBlip>
            </a:pPr>
            <a:r>
              <a:rPr lang="en-US" sz="2000" dirty="0">
                <a:solidFill>
                  <a:schemeClr val="accent1"/>
                </a:solidFill>
              </a:rPr>
              <a:t>Tech-Based Economic Development Programs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94948" y="237994"/>
            <a:ext cx="1198323" cy="1198323"/>
          </a:xfrm>
          <a:prstGeom prst="rect">
            <a:avLst/>
          </a:prstGeom>
        </p:spPr>
        <p:style>
          <a:lnRef idx="1">
            <a:schemeClr val="accent1"/>
          </a:lnRef>
          <a:fillRef idx="2">
            <a:schemeClr val="accent1"/>
          </a:fillRef>
          <a:effectRef idx="1">
            <a:schemeClr val="accent1"/>
          </a:effectRef>
          <a:fontRef idx="minor">
            <a:schemeClr val="dk1"/>
          </a:fontRef>
        </p:style>
      </p:pic>
      <p:sp>
        <p:nvSpPr>
          <p:cNvPr id="7" name="TextBox 6"/>
          <p:cNvSpPr txBox="1"/>
          <p:nvPr userDrawn="1"/>
        </p:nvSpPr>
        <p:spPr>
          <a:xfrm>
            <a:off x="930368" y="1524000"/>
            <a:ext cx="7461792" cy="4431983"/>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900" b="1" dirty="0">
                <a:solidFill>
                  <a:schemeClr val="bg1"/>
                </a:solidFill>
              </a:rPr>
              <a:t>Becky </a:t>
            </a:r>
            <a:r>
              <a:rPr lang="en-US" sz="1900" b="1" dirty="0" err="1">
                <a:solidFill>
                  <a:schemeClr val="bg1"/>
                </a:solidFill>
              </a:rPr>
              <a:t>Aistrup</a:t>
            </a:r>
            <a:r>
              <a:rPr lang="en-US" sz="1900" b="1" dirty="0">
                <a:solidFill>
                  <a:schemeClr val="bg1"/>
                </a:solidFill>
              </a:rPr>
              <a:t>, MBA </a:t>
            </a:r>
            <a:r>
              <a:rPr lang="en-US" sz="19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Kris Bergman </a:t>
            </a:r>
            <a:r>
              <a:rPr lang="en-US" sz="1900" dirty="0">
                <a:solidFill>
                  <a:schemeClr val="bg1"/>
                </a:solidFill>
              </a:rPr>
              <a:t>- Grants and Contracts Management, and Budget and administrative support for all agencies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Lisa M. </a:t>
            </a:r>
            <a:r>
              <a:rPr lang="en-US" sz="1900" b="1" dirty="0" err="1">
                <a:solidFill>
                  <a:schemeClr val="bg1"/>
                </a:solidFill>
              </a:rPr>
              <a:t>Kurek</a:t>
            </a:r>
            <a:r>
              <a:rPr lang="en-US" sz="1900" dirty="0">
                <a:solidFill>
                  <a:schemeClr val="bg1"/>
                </a:solidFill>
              </a:rPr>
              <a:t>, MS - SBIR/STTR educator, Assessment management, NIH</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Michael P. </a:t>
            </a:r>
            <a:r>
              <a:rPr lang="en-US" sz="1900" b="1" dirty="0" err="1">
                <a:solidFill>
                  <a:schemeClr val="bg1"/>
                </a:solidFill>
              </a:rPr>
              <a:t>Kurek</a:t>
            </a:r>
            <a:r>
              <a:rPr lang="en-US" sz="1900" dirty="0">
                <a:solidFill>
                  <a:schemeClr val="bg1"/>
                </a:solidFill>
              </a:rPr>
              <a:t>, PhD, MBA - NSF, DOE, USDA, </a:t>
            </a:r>
            <a:r>
              <a:rPr lang="en-US" sz="1900" dirty="0" err="1">
                <a:solidFill>
                  <a:schemeClr val="bg1"/>
                </a:solidFill>
              </a:rPr>
              <a:t>DoED</a:t>
            </a:r>
            <a:r>
              <a:rPr lang="en-US" sz="1900" dirty="0">
                <a:solidFill>
                  <a:schemeClr val="bg1"/>
                </a:solidFill>
              </a:rPr>
              <a:t>, DOT, DOC, EPA, NIH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Andrea </a:t>
            </a:r>
            <a:r>
              <a:rPr lang="en-US" sz="1900" b="1" dirty="0" err="1">
                <a:solidFill>
                  <a:schemeClr val="bg1"/>
                </a:solidFill>
              </a:rPr>
              <a:t>Johanson</a:t>
            </a:r>
            <a:r>
              <a:rPr lang="en-US" sz="1900" dirty="0">
                <a:solidFill>
                  <a:schemeClr val="bg1"/>
                </a:solidFill>
              </a:rPr>
              <a:t>, PhD – NIH grants and contracts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Jayne </a:t>
            </a:r>
            <a:r>
              <a:rPr lang="en-US" sz="1900" b="1" dirty="0" err="1">
                <a:solidFill>
                  <a:schemeClr val="bg1"/>
                </a:solidFill>
              </a:rPr>
              <a:t>Berkaw</a:t>
            </a:r>
            <a:r>
              <a:rPr lang="en-US" sz="1900" b="1" dirty="0">
                <a:solidFill>
                  <a:schemeClr val="bg1"/>
                </a:solidFill>
              </a:rPr>
              <a:t> </a:t>
            </a:r>
            <a:r>
              <a:rPr lang="en-US" sz="1900" dirty="0">
                <a:solidFill>
                  <a:schemeClr val="bg1"/>
                </a:solidFill>
              </a:rPr>
              <a:t>- Marketing and Communications and training programs outside of Michigan</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Bonnie </a:t>
            </a:r>
            <a:r>
              <a:rPr lang="en-US" sz="1900" b="1" dirty="0" err="1">
                <a:solidFill>
                  <a:schemeClr val="bg1"/>
                </a:solidFill>
              </a:rPr>
              <a:t>Dawdy</a:t>
            </a:r>
            <a:r>
              <a:rPr lang="en-US" sz="1900" b="1" dirty="0">
                <a:solidFill>
                  <a:schemeClr val="bg1"/>
                </a:solidFill>
              </a:rPr>
              <a:t> </a:t>
            </a:r>
            <a:r>
              <a:rPr lang="en-US" sz="1900" dirty="0">
                <a:solidFill>
                  <a:schemeClr val="bg1"/>
                </a:solidFill>
              </a:rPr>
              <a:t>- Michigan SBIR/STTR Assistance Program</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Jodi Bergman </a:t>
            </a:r>
            <a:r>
              <a:rPr lang="en-US" sz="1900" dirty="0">
                <a:solidFill>
                  <a:schemeClr val="bg1"/>
                </a:solidFill>
              </a:rPr>
              <a:t>- Administrative support</a:t>
            </a:r>
          </a:p>
        </p:txBody>
      </p:sp>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ripe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400">
                <a:solidFill>
                  <a:schemeClr val="tx1">
                    <a:lumMod val="75000"/>
                  </a:schemeClr>
                </a:solidFill>
              </a:defRPr>
            </a:lvl1pPr>
          </a:lstStyle>
          <a:p>
            <a:fld id="{C80208A2-13A6-4F7D-8D9A-E4DF26F50285}" type="slidenum">
              <a:rPr lang="en-US" smtClean="0"/>
              <a:pPr/>
              <a:t>‹#›</a:t>
            </a:fld>
            <a:endParaRPr lang="en-US" dirty="0"/>
          </a:p>
        </p:txBody>
      </p:sp>
      <p:sp>
        <p:nvSpPr>
          <p:cNvPr id="5" name="TextBox 4">
            <a:extLst>
              <a:ext uri="{FF2B5EF4-FFF2-40B4-BE49-F238E27FC236}">
                <a16:creationId xmlns:a16="http://schemas.microsoft.com/office/drawing/2014/main" id="{EA194095-A808-457C-ACE3-69FD880A4F51}"/>
              </a:ext>
            </a:extLst>
          </p:cNvPr>
          <p:cNvSpPr txBox="1"/>
          <p:nvPr userDrawn="1"/>
        </p:nvSpPr>
        <p:spPr>
          <a:xfrm>
            <a:off x="1012338" y="687779"/>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pic>
        <p:nvPicPr>
          <p:cNvPr id="6146" name="Picture 2" descr="Related image">
            <a:extLst>
              <a:ext uri="{FF2B5EF4-FFF2-40B4-BE49-F238E27FC236}">
                <a16:creationId xmlns:a16="http://schemas.microsoft.com/office/drawing/2014/main" id="{8E0511CE-7EBA-4660-A893-7F60A31606B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769290" y="466417"/>
            <a:ext cx="1488112" cy="8673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C3F85E-A150-974F-8864-310E5CFF3514}"/>
              </a:ext>
            </a:extLst>
          </p:cNvPr>
          <p:cNvSpPr txBox="1"/>
          <p:nvPr userDrawn="1"/>
        </p:nvSpPr>
        <p:spPr>
          <a:xfrm>
            <a:off x="930368" y="1241777"/>
            <a:ext cx="7604032" cy="5386090"/>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900" b="1" dirty="0">
                <a:solidFill>
                  <a:schemeClr val="bg1"/>
                </a:solidFill>
              </a:rPr>
              <a:t>Becky Aistrup, MBA </a:t>
            </a:r>
            <a:r>
              <a:rPr lang="en-US" sz="19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Kris Bergman </a:t>
            </a:r>
            <a:r>
              <a:rPr lang="en-US" sz="1900" dirty="0">
                <a:solidFill>
                  <a:schemeClr val="bg1"/>
                </a:solidFill>
              </a:rPr>
              <a:t>- Grants and contracts management, and budget and administrative support for all agencies</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900" b="1" dirty="0">
                <a:solidFill>
                  <a:schemeClr val="bg1"/>
                </a:solidFill>
              </a:rPr>
              <a:t>Andrea Johanson</a:t>
            </a:r>
            <a:r>
              <a:rPr lang="en-US" sz="1900" dirty="0">
                <a:solidFill>
                  <a:schemeClr val="bg1"/>
                </a:solidFill>
              </a:rPr>
              <a:t>, PhD - NIH Program Manager, resource creation and knowledge base expert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900" b="1" dirty="0">
                <a:solidFill>
                  <a:schemeClr val="bg1"/>
                </a:solidFill>
              </a:rPr>
              <a:t>Shannon Bass </a:t>
            </a:r>
            <a:r>
              <a:rPr lang="en-US" sz="1900" dirty="0">
                <a:solidFill>
                  <a:schemeClr val="bg1"/>
                </a:solidFill>
              </a:rPr>
              <a:t>- NIH, commercialization planning, post award management</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Austin Dean,</a:t>
            </a:r>
            <a:r>
              <a:rPr lang="en-US" sz="1900" b="1" baseline="0" dirty="0">
                <a:solidFill>
                  <a:schemeClr val="bg1"/>
                </a:solidFill>
              </a:rPr>
              <a:t> MBA </a:t>
            </a:r>
            <a:r>
              <a:rPr lang="en-US" sz="1900" baseline="0" dirty="0">
                <a:solidFill>
                  <a:schemeClr val="bg1"/>
                </a:solidFill>
              </a:rPr>
              <a:t>- NSF, USDA, </a:t>
            </a:r>
            <a:r>
              <a:rPr lang="en-US" sz="1900" baseline="0" dirty="0" err="1">
                <a:solidFill>
                  <a:schemeClr val="bg1"/>
                </a:solidFill>
              </a:rPr>
              <a:t>DoED</a:t>
            </a:r>
            <a:r>
              <a:rPr lang="en-US" sz="1900" baseline="0" dirty="0">
                <a:solidFill>
                  <a:schemeClr val="bg1"/>
                </a:solidFill>
              </a:rPr>
              <a:t>, DOT, DOC, EPA, NIH, commercialization planning</a:t>
            </a:r>
          </a:p>
          <a:p>
            <a:pPr marL="342900" indent="-342900">
              <a:lnSpc>
                <a:spcPct val="100000"/>
              </a:lnSpc>
              <a:spcBef>
                <a:spcPts val="0"/>
              </a:spcBef>
              <a:spcAft>
                <a:spcPts val="600"/>
              </a:spcAft>
              <a:buSzPct val="80000"/>
              <a:buFontTx/>
              <a:buBlip>
                <a:blip r:embed="rId3"/>
              </a:buBlip>
            </a:pPr>
            <a:r>
              <a:rPr lang="en-US" sz="1900" b="1" baseline="0" dirty="0">
                <a:solidFill>
                  <a:schemeClr val="bg1"/>
                </a:solidFill>
              </a:rPr>
              <a:t>Jerry Hollister </a:t>
            </a:r>
            <a:r>
              <a:rPr lang="en-US" sz="1900" baseline="0" dirty="0">
                <a:solidFill>
                  <a:schemeClr val="bg1"/>
                </a:solidFill>
              </a:rPr>
              <a:t>- DOE, NSF, DOD, DHS, NASA &amp; commercialization planning</a:t>
            </a:r>
          </a:p>
          <a:p>
            <a:pPr marL="342900" indent="-342900">
              <a:lnSpc>
                <a:spcPct val="100000"/>
              </a:lnSpc>
              <a:spcBef>
                <a:spcPts val="0"/>
              </a:spcBef>
              <a:spcAft>
                <a:spcPts val="600"/>
              </a:spcAft>
              <a:buSzPct val="80000"/>
              <a:buFontTx/>
              <a:buBlip>
                <a:blip r:embed="rId3"/>
              </a:buBlip>
            </a:pPr>
            <a:r>
              <a:rPr lang="en-US" sz="1900" b="1" baseline="0" dirty="0">
                <a:solidFill>
                  <a:schemeClr val="bg1"/>
                </a:solidFill>
              </a:rPr>
              <a:t>Julie Nagel </a:t>
            </a:r>
            <a:r>
              <a:rPr lang="en-US" sz="1900" b="0" baseline="0" dirty="0">
                <a:solidFill>
                  <a:schemeClr val="bg1"/>
                </a:solidFill>
              </a:rPr>
              <a:t>– </a:t>
            </a:r>
            <a:r>
              <a:rPr lang="en-US" sz="1900" baseline="0" dirty="0">
                <a:solidFill>
                  <a:schemeClr val="bg1"/>
                </a:solidFill>
              </a:rPr>
              <a:t>SHARP Program operations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Jayne Berkaw </a:t>
            </a:r>
            <a:r>
              <a:rPr lang="en-US" sz="1900" dirty="0">
                <a:solidFill>
                  <a:schemeClr val="bg1"/>
                </a:solidFill>
              </a:rPr>
              <a:t>- Marketing/communications/outreach and training programs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Jodi Bergman </a:t>
            </a:r>
            <a:r>
              <a:rPr lang="en-US" sz="1900" dirty="0">
                <a:solidFill>
                  <a:schemeClr val="bg1"/>
                </a:solidFill>
              </a:rPr>
              <a:t>- Administrative Management</a:t>
            </a:r>
          </a:p>
        </p:txBody>
      </p:sp>
    </p:spTree>
    <p:extLst>
      <p:ext uri="{BB962C8B-B14F-4D97-AF65-F5344CB8AC3E}">
        <p14:creationId xmlns:p14="http://schemas.microsoft.com/office/powerpoint/2010/main" val="3497135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ripe - BBC Team Pics">
    <p:spTree>
      <p:nvGrpSpPr>
        <p:cNvPr id="1" name=""/>
        <p:cNvGrpSpPr/>
        <p:nvPr/>
      </p:nvGrpSpPr>
      <p:grpSpPr>
        <a:xfrm>
          <a:off x="0" y="0"/>
          <a:ext cx="0" cy="0"/>
          <a:chOff x="0" y="0"/>
          <a:chExt cx="0" cy="0"/>
        </a:xfrm>
      </p:grpSpPr>
      <p:sp>
        <p:nvSpPr>
          <p:cNvPr id="46" name="Rectangle 45"/>
          <p:cNvSpPr>
            <a:spLocks noGrp="1" noChangeArrowheads="1"/>
          </p:cNvSpPr>
          <p:nvPr userDrawn="1"/>
        </p:nvSpPr>
        <p:spPr>
          <a:xfrm>
            <a:off x="766118" y="3065916"/>
            <a:ext cx="1853513" cy="505640"/>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Becky Aistrup, MBA</a:t>
            </a:r>
          </a:p>
          <a:p>
            <a:pPr marL="0" indent="0" algn="ctr">
              <a:spcBef>
                <a:spcPts val="0"/>
              </a:spcBef>
              <a:buNone/>
            </a:pPr>
            <a:r>
              <a:rPr lang="en-US" sz="1200" dirty="0"/>
              <a:t>DOD, DHS, NASA, NIH, NSF, Commercialization planning</a:t>
            </a:r>
          </a:p>
        </p:txBody>
      </p:sp>
      <p:sp>
        <p:nvSpPr>
          <p:cNvPr id="47" name="Rectangle 46"/>
          <p:cNvSpPr>
            <a:spLocks noGrp="1" noChangeArrowheads="1"/>
          </p:cNvSpPr>
          <p:nvPr userDrawn="1"/>
        </p:nvSpPr>
        <p:spPr>
          <a:xfrm>
            <a:off x="2693772" y="3065916"/>
            <a:ext cx="1767016" cy="505640"/>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Kris Bergman</a:t>
            </a:r>
          </a:p>
          <a:p>
            <a:pPr marL="0" indent="0" algn="ctr">
              <a:spcBef>
                <a:spcPts val="0"/>
              </a:spcBef>
              <a:buNone/>
            </a:pPr>
            <a:r>
              <a:rPr lang="en-US" sz="1200" dirty="0"/>
              <a:t>Grants/Contracts Management, Budgets and administrative support for all agencies</a:t>
            </a:r>
          </a:p>
        </p:txBody>
      </p:sp>
      <p:sp>
        <p:nvSpPr>
          <p:cNvPr id="48" name="Rectangle 47"/>
          <p:cNvSpPr>
            <a:spLocks noGrp="1" noChangeArrowheads="1"/>
          </p:cNvSpPr>
          <p:nvPr userDrawn="1"/>
        </p:nvSpPr>
        <p:spPr>
          <a:xfrm>
            <a:off x="4450095" y="3078273"/>
            <a:ext cx="1828634" cy="796312"/>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Lisa M. Kurek, MS</a:t>
            </a:r>
          </a:p>
          <a:p>
            <a:pPr marL="0" indent="0" algn="ctr">
              <a:spcBef>
                <a:spcPts val="0"/>
              </a:spcBef>
              <a:buNone/>
            </a:pPr>
            <a:r>
              <a:rPr lang="en-US" sz="1200" dirty="0"/>
              <a:t>SBIR/STTR educator, Assessment management, NIH</a:t>
            </a:r>
          </a:p>
        </p:txBody>
      </p:sp>
      <p:sp>
        <p:nvSpPr>
          <p:cNvPr id="49" name="Rectangle 48"/>
          <p:cNvSpPr>
            <a:spLocks noGrp="1" noChangeArrowheads="1"/>
          </p:cNvSpPr>
          <p:nvPr userDrawn="1"/>
        </p:nvSpPr>
        <p:spPr>
          <a:xfrm>
            <a:off x="6118374" y="3071406"/>
            <a:ext cx="2097823" cy="7698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Michael P. </a:t>
            </a:r>
            <a:r>
              <a:rPr lang="en-US" sz="1200" b="1" dirty="0" err="1"/>
              <a:t>Kurek</a:t>
            </a:r>
            <a:r>
              <a:rPr lang="en-US" sz="1200" b="1" dirty="0"/>
              <a:t>, </a:t>
            </a:r>
            <a:br>
              <a:rPr lang="en-US" sz="1200" b="1" dirty="0"/>
            </a:br>
            <a:r>
              <a:rPr lang="en-US" sz="1200" b="1" dirty="0"/>
              <a:t>PhD, MBA</a:t>
            </a:r>
          </a:p>
          <a:p>
            <a:pPr marL="0" indent="0" algn="ctr">
              <a:spcBef>
                <a:spcPts val="0"/>
              </a:spcBef>
              <a:buNone/>
            </a:pPr>
            <a:r>
              <a:rPr lang="en-US" sz="1200" dirty="0"/>
              <a:t>NSF, DOE, USDA, </a:t>
            </a:r>
            <a:r>
              <a:rPr lang="en-US" sz="1200" dirty="0" err="1"/>
              <a:t>DoED</a:t>
            </a:r>
            <a:r>
              <a:rPr lang="en-US" sz="1200" dirty="0"/>
              <a:t>, DOT, DOC, EPA, NIH, Commercialization planning</a:t>
            </a:r>
          </a:p>
        </p:txBody>
      </p:sp>
      <p:sp>
        <p:nvSpPr>
          <p:cNvPr id="50" name="Rectangle 49"/>
          <p:cNvSpPr>
            <a:spLocks noGrp="1" noChangeArrowheads="1"/>
          </p:cNvSpPr>
          <p:nvPr userDrawn="1"/>
        </p:nvSpPr>
        <p:spPr>
          <a:xfrm>
            <a:off x="563039" y="5802250"/>
            <a:ext cx="2139803" cy="580936"/>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Andrea </a:t>
            </a:r>
            <a:r>
              <a:rPr lang="en-US" sz="1200" b="1" dirty="0" err="1"/>
              <a:t>Johanson</a:t>
            </a:r>
            <a:r>
              <a:rPr lang="en-US" sz="1200" b="1" dirty="0"/>
              <a:t>, PhD</a:t>
            </a:r>
          </a:p>
          <a:p>
            <a:pPr marL="0" indent="0" algn="ctr">
              <a:spcBef>
                <a:spcPts val="0"/>
              </a:spcBef>
              <a:buNone/>
            </a:pPr>
            <a:r>
              <a:rPr lang="en-US" sz="1200" dirty="0"/>
              <a:t>NIH grants and contracts</a:t>
            </a:r>
          </a:p>
        </p:txBody>
      </p:sp>
      <p:sp>
        <p:nvSpPr>
          <p:cNvPr id="51" name="Rectangle 50"/>
          <p:cNvSpPr>
            <a:spLocks noGrp="1" noChangeArrowheads="1"/>
          </p:cNvSpPr>
          <p:nvPr userDrawn="1"/>
        </p:nvSpPr>
        <p:spPr>
          <a:xfrm>
            <a:off x="2557849" y="5802250"/>
            <a:ext cx="2113005" cy="759372"/>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Jayne </a:t>
            </a:r>
            <a:r>
              <a:rPr lang="en-US" sz="1200" b="1" dirty="0" err="1"/>
              <a:t>Berkaw</a:t>
            </a:r>
            <a:endParaRPr lang="en-US" sz="1200" b="1" dirty="0"/>
          </a:p>
          <a:p>
            <a:pPr marL="0" indent="0" algn="ctr">
              <a:spcBef>
                <a:spcPts val="0"/>
              </a:spcBef>
              <a:buNone/>
            </a:pPr>
            <a:r>
              <a:rPr lang="en-US" sz="1200" dirty="0"/>
              <a:t>Marketing/ Communications and training programs outside of Michigan</a:t>
            </a:r>
          </a:p>
        </p:txBody>
      </p:sp>
      <p:grpSp>
        <p:nvGrpSpPr>
          <p:cNvPr id="63" name="Group 62"/>
          <p:cNvGrpSpPr/>
          <p:nvPr userDrawn="1"/>
        </p:nvGrpSpPr>
        <p:grpSpPr>
          <a:xfrm>
            <a:off x="930369" y="1147466"/>
            <a:ext cx="1501031" cy="1876289"/>
            <a:chOff x="930369" y="1147466"/>
            <a:chExt cx="1501031" cy="1876289"/>
          </a:xfrm>
        </p:grpSpPr>
        <p:pic>
          <p:nvPicPr>
            <p:cNvPr id="44" name="Picture 43" descr="Becky_art.psd"/>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0369" y="1147466"/>
              <a:ext cx="1501031" cy="1876289"/>
            </a:xfrm>
            <a:prstGeom prst="rect">
              <a:avLst/>
            </a:prstGeom>
          </p:spPr>
        </p:pic>
        <p:cxnSp>
          <p:nvCxnSpPr>
            <p:cNvPr id="52" name="Straight Connector 51"/>
            <p:cNvCxnSpPr/>
            <p:nvPr userDrawn="1"/>
          </p:nvCxnSpPr>
          <p:spPr>
            <a:xfrm flipV="1">
              <a:off x="1022883"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userDrawn="1"/>
        </p:nvGrpSpPr>
        <p:grpSpPr>
          <a:xfrm>
            <a:off x="2811150" y="1181021"/>
            <a:ext cx="1474187" cy="1842734"/>
            <a:chOff x="2860578" y="1181021"/>
            <a:chExt cx="1474187" cy="1842734"/>
          </a:xfrm>
        </p:grpSpPr>
        <p:pic>
          <p:nvPicPr>
            <p:cNvPr id="45" name="Picture 44" descr="Kris_art.psd"/>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60578" y="1181021"/>
              <a:ext cx="1474187" cy="1842734"/>
            </a:xfrm>
            <a:prstGeom prst="rect">
              <a:avLst/>
            </a:prstGeom>
          </p:spPr>
        </p:pic>
        <p:cxnSp>
          <p:nvCxnSpPr>
            <p:cNvPr id="53" name="Straight Connector 52"/>
            <p:cNvCxnSpPr/>
            <p:nvPr userDrawn="1"/>
          </p:nvCxnSpPr>
          <p:spPr>
            <a:xfrm flipV="1">
              <a:off x="2939670"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userDrawn="1"/>
        </p:nvGrpSpPr>
        <p:grpSpPr>
          <a:xfrm>
            <a:off x="4616704" y="1185375"/>
            <a:ext cx="1470704" cy="1838380"/>
            <a:chOff x="6494931" y="1185375"/>
            <a:chExt cx="1470704" cy="1838380"/>
          </a:xfrm>
        </p:grpSpPr>
        <p:pic>
          <p:nvPicPr>
            <p:cNvPr id="54" name="Picture 53" descr="Lisa.psd"/>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94931" y="1185375"/>
              <a:ext cx="1470704" cy="1838380"/>
            </a:xfrm>
            <a:prstGeom prst="rect">
              <a:avLst/>
            </a:prstGeom>
          </p:spPr>
        </p:pic>
        <p:cxnSp>
          <p:nvCxnSpPr>
            <p:cNvPr id="55" name="Straight Connector 54"/>
            <p:cNvCxnSpPr/>
            <p:nvPr userDrawn="1"/>
          </p:nvCxnSpPr>
          <p:spPr>
            <a:xfrm flipV="1">
              <a:off x="6572282"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userDrawn="1"/>
        </p:nvGrpSpPr>
        <p:grpSpPr>
          <a:xfrm>
            <a:off x="2800341" y="3831889"/>
            <a:ext cx="1524890" cy="1906531"/>
            <a:chOff x="4690934" y="3831889"/>
            <a:chExt cx="1524890" cy="1906531"/>
          </a:xfrm>
        </p:grpSpPr>
        <p:pic>
          <p:nvPicPr>
            <p:cNvPr id="56" name="Picture 55" descr="Jayne_art.psd"/>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690934" y="3831889"/>
              <a:ext cx="1524890" cy="1906112"/>
            </a:xfrm>
            <a:prstGeom prst="rect">
              <a:avLst/>
            </a:prstGeom>
          </p:spPr>
        </p:pic>
        <p:cxnSp>
          <p:nvCxnSpPr>
            <p:cNvPr id="57" name="Straight Connector 56"/>
            <p:cNvCxnSpPr/>
            <p:nvPr userDrawn="1"/>
          </p:nvCxnSpPr>
          <p:spPr>
            <a:xfrm flipV="1">
              <a:off x="4795378" y="5738419"/>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9" name="Group 68"/>
          <p:cNvGrpSpPr/>
          <p:nvPr userDrawn="1"/>
        </p:nvGrpSpPr>
        <p:grpSpPr>
          <a:xfrm>
            <a:off x="6413020" y="1197862"/>
            <a:ext cx="1459102" cy="1823877"/>
            <a:chOff x="951333" y="3916348"/>
            <a:chExt cx="1459102" cy="1823877"/>
          </a:xfrm>
        </p:grpSpPr>
        <p:pic>
          <p:nvPicPr>
            <p:cNvPr id="42" name="Picture 41" descr="Mike Kurek_art.psd"/>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51333" y="3916348"/>
              <a:ext cx="1459102" cy="1823877"/>
            </a:xfrm>
            <a:prstGeom prst="rect">
              <a:avLst/>
            </a:prstGeom>
          </p:spPr>
        </p:pic>
        <p:cxnSp>
          <p:nvCxnSpPr>
            <p:cNvPr id="59" name="Straight Connector 58"/>
            <p:cNvCxnSpPr/>
            <p:nvPr userDrawn="1"/>
          </p:nvCxnSpPr>
          <p:spPr>
            <a:xfrm flipV="1">
              <a:off x="1022883" y="5736512"/>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userDrawn="1"/>
        </p:nvGrpSpPr>
        <p:grpSpPr>
          <a:xfrm>
            <a:off x="887296" y="3783434"/>
            <a:ext cx="1565434" cy="1956792"/>
            <a:chOff x="2814954" y="3783434"/>
            <a:chExt cx="1565434" cy="1956792"/>
          </a:xfrm>
        </p:grpSpPr>
        <p:pic>
          <p:nvPicPr>
            <p:cNvPr id="43" name="Picture 42" descr="Andrea_art.psd"/>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14954" y="3783434"/>
              <a:ext cx="1565434" cy="1956792"/>
            </a:xfrm>
            <a:prstGeom prst="rect">
              <a:avLst/>
            </a:prstGeom>
          </p:spPr>
        </p:pic>
        <p:cxnSp>
          <p:nvCxnSpPr>
            <p:cNvPr id="60" name="Straight Connector 59"/>
            <p:cNvCxnSpPr/>
            <p:nvPr userDrawn="1"/>
          </p:nvCxnSpPr>
          <p:spPr>
            <a:xfrm flipV="1">
              <a:off x="2939670" y="5736512"/>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sp>
        <p:nvSpPr>
          <p:cNvPr id="61" name="Rectangle 60"/>
          <p:cNvSpPr>
            <a:spLocks noGrp="1" noChangeArrowheads="1"/>
          </p:cNvSpPr>
          <p:nvPr userDrawn="1"/>
        </p:nvSpPr>
        <p:spPr>
          <a:xfrm>
            <a:off x="4620592" y="5795279"/>
            <a:ext cx="1566721" cy="617876"/>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Bonnie </a:t>
            </a:r>
            <a:r>
              <a:rPr lang="en-US" sz="1200" b="1" dirty="0" err="1"/>
              <a:t>Dawdy</a:t>
            </a:r>
            <a:endParaRPr lang="en-US" sz="1200" b="1" dirty="0"/>
          </a:p>
          <a:p>
            <a:pPr marL="0" indent="0" algn="ctr">
              <a:spcBef>
                <a:spcPts val="0"/>
              </a:spcBef>
              <a:buNone/>
            </a:pPr>
            <a:r>
              <a:rPr lang="en-US" sz="1200" dirty="0"/>
              <a:t>Michigan SBIR/STTR Assistance Program</a:t>
            </a:r>
          </a:p>
        </p:txBody>
      </p:sp>
      <p:grpSp>
        <p:nvGrpSpPr>
          <p:cNvPr id="65" name="Group 64"/>
          <p:cNvGrpSpPr/>
          <p:nvPr userDrawn="1"/>
        </p:nvGrpSpPr>
        <p:grpSpPr>
          <a:xfrm>
            <a:off x="4743905" y="4136125"/>
            <a:ext cx="1318043" cy="1601520"/>
            <a:chOff x="4793337" y="1417637"/>
            <a:chExt cx="1318043" cy="1601520"/>
          </a:xfrm>
        </p:grpSpPr>
        <p:cxnSp>
          <p:nvCxnSpPr>
            <p:cNvPr id="58" name="Straight Connector 57"/>
            <p:cNvCxnSpPr/>
            <p:nvPr userDrawn="1"/>
          </p:nvCxnSpPr>
          <p:spPr>
            <a:xfrm flipV="1">
              <a:off x="4795378" y="3019156"/>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pic>
          <p:nvPicPr>
            <p:cNvPr id="62" name="Picture 61"/>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793337" y="1417637"/>
              <a:ext cx="1291978" cy="1594355"/>
            </a:xfrm>
            <a:prstGeom prst="rect">
              <a:avLst/>
            </a:prstGeom>
          </p:spPr>
        </p:pic>
      </p:grpSp>
      <p:sp>
        <p:nvSpPr>
          <p:cNvPr id="3" name="TextBox 2"/>
          <p:cNvSpPr txBox="1"/>
          <p:nvPr userDrawn="1"/>
        </p:nvSpPr>
        <p:spPr>
          <a:xfrm>
            <a:off x="964504" y="688932"/>
            <a:ext cx="6939419" cy="553998"/>
          </a:xfrm>
          <a:prstGeom prst="rect">
            <a:avLst/>
          </a:prstGeom>
          <a:noFill/>
        </p:spPr>
        <p:txBody>
          <a:bodyPr wrap="square" rtlCol="0">
            <a:spAutoFit/>
          </a:bodyPr>
          <a:lstStyle/>
          <a:p>
            <a:r>
              <a:rPr lang="en-US" sz="3000" dirty="0">
                <a:solidFill>
                  <a:schemeClr val="accent2"/>
                </a:solidFill>
              </a:rPr>
              <a:t>BBCetc team</a:t>
            </a:r>
          </a:p>
        </p:txBody>
      </p:sp>
      <p:pic>
        <p:nvPicPr>
          <p:cNvPr id="31" name="Picture 30"/>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531428" y="3931919"/>
            <a:ext cx="1439527" cy="1799409"/>
          </a:xfrm>
          <a:prstGeom prst="rect">
            <a:avLst/>
          </a:prstGeom>
        </p:spPr>
      </p:pic>
      <p:sp>
        <p:nvSpPr>
          <p:cNvPr id="32" name="TextBox 31"/>
          <p:cNvSpPr txBox="1"/>
          <p:nvPr userDrawn="1"/>
        </p:nvSpPr>
        <p:spPr>
          <a:xfrm>
            <a:off x="6452170" y="5804899"/>
            <a:ext cx="1818526" cy="461665"/>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Jodi Bergman</a:t>
            </a:r>
          </a:p>
          <a:p>
            <a:pPr algn="ctr"/>
            <a:r>
              <a:rPr lang="en-US" sz="1200" dirty="0">
                <a:solidFill>
                  <a:schemeClr val="bg1"/>
                </a:solidFill>
                <a:latin typeface="Arial" panose="020B0604020202020204" pitchFamily="34" charset="0"/>
                <a:cs typeface="Arial" panose="020B0604020202020204" pitchFamily="34" charset="0"/>
              </a:rPr>
              <a:t>Administrative Assistant</a:t>
            </a:r>
          </a:p>
        </p:txBody>
      </p:sp>
      <p:cxnSp>
        <p:nvCxnSpPr>
          <p:cNvPr id="33" name="Straight Connector 32"/>
          <p:cNvCxnSpPr/>
          <p:nvPr userDrawn="1"/>
        </p:nvCxnSpPr>
        <p:spPr>
          <a:xfrm flipV="1">
            <a:off x="6667468" y="5738558"/>
            <a:ext cx="1315553" cy="2038"/>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3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1221479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ripe - Working With BBC">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666509" y="591787"/>
            <a:ext cx="2467947" cy="919097"/>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0368" y="1508760"/>
            <a:ext cx="4438650" cy="4824369"/>
          </a:xfrm>
          <a:prstGeom prst="rect">
            <a:avLst/>
          </a:prstGeom>
          <a:ln>
            <a:solidFill>
              <a:schemeClr val="tx1"/>
            </a:solidFill>
          </a:ln>
        </p:spPr>
      </p:pic>
      <p:sp>
        <p:nvSpPr>
          <p:cNvPr id="12" name="TextBox 11"/>
          <p:cNvSpPr txBox="1"/>
          <p:nvPr userDrawn="1"/>
        </p:nvSpPr>
        <p:spPr>
          <a:xfrm>
            <a:off x="5583677" y="1859475"/>
            <a:ext cx="2749950" cy="400110"/>
          </a:xfrm>
          <a:prstGeom prst="rect">
            <a:avLst/>
          </a:prstGeom>
          <a:noFill/>
        </p:spPr>
        <p:txBody>
          <a:bodyPr wrap="square" rtlCol="0">
            <a:spAutoFit/>
          </a:bodyPr>
          <a:lstStyle/>
          <a:p>
            <a:r>
              <a:rPr lang="en-US" sz="2000" b="1" u="sng" dirty="0">
                <a:solidFill>
                  <a:schemeClr val="accent1"/>
                </a:solidFill>
                <a:latin typeface="Arial" panose="020B0604020202020204" pitchFamily="34" charset="0"/>
                <a:cs typeface="Arial" panose="020B0604020202020204" pitchFamily="34" charset="0"/>
              </a:rPr>
              <a:t>http://bit.ly/bbcasmt</a:t>
            </a:r>
          </a:p>
        </p:txBody>
      </p:sp>
      <p:sp>
        <p:nvSpPr>
          <p:cNvPr id="13" name="TextBox 12"/>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01874" y="776614"/>
            <a:ext cx="4409162" cy="553998"/>
          </a:xfrm>
          <a:prstGeom prst="rect">
            <a:avLst/>
          </a:prstGeom>
          <a:noFill/>
        </p:spPr>
        <p:txBody>
          <a:bodyPr wrap="square" rtlCol="0">
            <a:spAutoFit/>
          </a:bodyPr>
          <a:lstStyle/>
          <a:p>
            <a:r>
              <a:rPr lang="en-US" sz="3000" dirty="0">
                <a:solidFill>
                  <a:schemeClr val="accent2"/>
                </a:solidFill>
              </a:rPr>
              <a:t>Working with BBCetc</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ripe - Title, Sub, Tex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dirty="0"/>
              <a:t>Click to edit Master title style</a:t>
            </a:r>
          </a:p>
        </p:txBody>
      </p:sp>
      <p:sp>
        <p:nvSpPr>
          <p:cNvPr id="6"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rgbClr val="EA7024"/>
                </a:solidFill>
              </a:defRPr>
            </a:lvl1pPr>
          </a:lstStyle>
          <a:p>
            <a:pPr lvl="0"/>
            <a:endParaRPr lang="en-US" dirty="0"/>
          </a:p>
        </p:txBody>
      </p:sp>
      <p:sp>
        <p:nvSpPr>
          <p:cNvPr id="7"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629843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ripe - MI SBIR/STTR">
    <p:spTree>
      <p:nvGrpSpPr>
        <p:cNvPr id="1" name=""/>
        <p:cNvGrpSpPr/>
        <p:nvPr/>
      </p:nvGrpSpPr>
      <p:grpSpPr>
        <a:xfrm>
          <a:off x="0" y="0"/>
          <a:ext cx="0" cy="0"/>
          <a:chOff x="0" y="0"/>
          <a:chExt cx="0" cy="0"/>
        </a:xfrm>
      </p:grpSpPr>
      <p:grpSp>
        <p:nvGrpSpPr>
          <p:cNvPr id="11" name="Group 10"/>
          <p:cNvGrpSpPr/>
          <p:nvPr userDrawn="1"/>
        </p:nvGrpSpPr>
        <p:grpSpPr>
          <a:xfrm>
            <a:off x="7552268" y="141111"/>
            <a:ext cx="1453244" cy="874889"/>
            <a:chOff x="7461956" y="152400"/>
            <a:chExt cx="1453244" cy="874889"/>
          </a:xfrm>
        </p:grpSpPr>
        <p:sp>
          <p:nvSpPr>
            <p:cNvPr id="12" name="Rectangle 11"/>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40977" y="208845"/>
              <a:ext cx="1295200" cy="750394"/>
            </a:xfrm>
            <a:prstGeom prst="rect">
              <a:avLst/>
            </a:prstGeom>
          </p:spPr>
        </p:pic>
      </p:grpSp>
      <p:sp>
        <p:nvSpPr>
          <p:cNvPr id="16"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accent1"/>
                </a:solidFill>
              </a:rPr>
              <a:t>SBIR/STTR training and proposal development services for MI technology companies with most costs covered by the program. </a:t>
            </a:r>
          </a:p>
        </p:txBody>
      </p:sp>
      <p:sp>
        <p:nvSpPr>
          <p:cNvPr id="17" name="TextBox 16"/>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4"/>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4"/>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4"/>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4"/>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4"/>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 SBIR/STTR Assistance Program is funded by the MSF, administered by the MEDC and managed by </a:t>
            </a:r>
            <a:r>
              <a:rPr lang="en-US" sz="1400" b="1" dirty="0" err="1">
                <a:solidFill>
                  <a:schemeClr val="bg1"/>
                </a:solidFill>
                <a:latin typeface="Arial" charset="0"/>
                <a:ea typeface="Arial" charset="0"/>
                <a:cs typeface="Arial" charset="0"/>
              </a:rPr>
              <a:t>BBCetc</a:t>
            </a:r>
            <a:r>
              <a:rPr lang="en-US" sz="1400" b="1" dirty="0">
                <a:solidFill>
                  <a:schemeClr val="bg1"/>
                </a:solidFill>
                <a:latin typeface="Arial" charset="0"/>
                <a:ea typeface="Arial" charset="0"/>
                <a:cs typeface="Arial" charset="0"/>
              </a:rPr>
              <a:t>.</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3" name="TextBox 2"/>
          <p:cNvSpPr txBox="1"/>
          <p:nvPr userDrawn="1"/>
        </p:nvSpPr>
        <p:spPr>
          <a:xfrm>
            <a:off x="926926" y="776614"/>
            <a:ext cx="6463430" cy="553998"/>
          </a:xfrm>
          <a:prstGeom prst="rect">
            <a:avLst/>
          </a:prstGeom>
          <a:noFill/>
        </p:spPr>
        <p:txBody>
          <a:bodyPr wrap="square" rtlCol="0">
            <a:spAutoFit/>
          </a:bodyPr>
          <a:lstStyle/>
          <a:p>
            <a:r>
              <a:rPr lang="en-US" sz="3000" dirty="0">
                <a:solidFill>
                  <a:schemeClr val="accent2"/>
                </a:solidFil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ipe - SBIR/STTR Match">
    <p:spTree>
      <p:nvGrpSpPr>
        <p:cNvPr id="1" name=""/>
        <p:cNvGrpSpPr/>
        <p:nvPr/>
      </p:nvGrpSpPr>
      <p:grpSpPr>
        <a:xfrm>
          <a:off x="0" y="0"/>
          <a:ext cx="0" cy="0"/>
          <a:chOff x="0" y="0"/>
          <a:chExt cx="0" cy="0"/>
        </a:xfrm>
      </p:grpSpPr>
      <p:grpSp>
        <p:nvGrpSpPr>
          <p:cNvPr id="8" name="Group 7"/>
          <p:cNvGrpSpPr/>
          <p:nvPr userDrawn="1"/>
        </p:nvGrpSpPr>
        <p:grpSpPr>
          <a:xfrm>
            <a:off x="7552268" y="141111"/>
            <a:ext cx="1453244" cy="874889"/>
            <a:chOff x="7461956" y="152400"/>
            <a:chExt cx="1453244" cy="874889"/>
          </a:xfrm>
        </p:grpSpPr>
        <p:sp>
          <p:nvSpPr>
            <p:cNvPr id="9" name="Rectangle 8"/>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40977" y="208845"/>
              <a:ext cx="1295200" cy="750394"/>
            </a:xfrm>
            <a:prstGeom prst="rect">
              <a:avLst/>
            </a:prstGeom>
          </p:spPr>
        </p:pic>
      </p:grpSp>
      <p:pic>
        <p:nvPicPr>
          <p:cNvPr id="20"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chemeClr val="accent1"/>
                </a:solidFill>
              </a:rPr>
              <a:t>www.mietf.org</a:t>
            </a:r>
            <a:r>
              <a:rPr lang="en-US" sz="2000" dirty="0"/>
              <a:t> </a:t>
            </a:r>
          </a:p>
          <a:p>
            <a:pPr>
              <a:buFontTx/>
              <a:buBlip>
                <a:blip r:embed="rId6"/>
              </a:buBlip>
            </a:pPr>
            <a:r>
              <a:rPr lang="en-US" sz="1800" dirty="0">
                <a:solidFill>
                  <a:schemeClr val="bg1"/>
                </a:solidFill>
              </a:rPr>
              <a:t>Match up to $25K for Phase I, $125K Phase II</a:t>
            </a:r>
          </a:p>
          <a:p>
            <a:pPr>
              <a:buFontTx/>
              <a:buBlip>
                <a:blip r:embed="rId6"/>
              </a:buBlip>
            </a:pPr>
            <a:r>
              <a:rPr lang="en-US" sz="1800" dirty="0">
                <a:solidFill>
                  <a:schemeClr val="bg1"/>
                </a:solidFill>
              </a:rPr>
              <a:t>Requires third party match</a:t>
            </a:r>
          </a:p>
          <a:p>
            <a:pPr>
              <a:buFontTx/>
              <a:buBlip>
                <a:blip r:embed="rId6"/>
              </a:buBlip>
            </a:pPr>
            <a:r>
              <a:rPr lang="en-US" sz="1800" dirty="0">
                <a:solidFill>
                  <a:schemeClr val="bg1"/>
                </a:solidFill>
              </a:rPr>
              <a:t>MUST APPLY PRIOR TO SBIR SUBMISSION</a:t>
            </a:r>
          </a:p>
        </p:txBody>
      </p:sp>
      <p:sp>
        <p:nvSpPr>
          <p:cNvPr id="22" name="TextBox 21"/>
          <p:cNvSpPr txBox="1"/>
          <p:nvPr userDrawn="1"/>
        </p:nvSpPr>
        <p:spPr>
          <a:xfrm>
            <a:off x="930368" y="4831644"/>
            <a:ext cx="6934200" cy="923330"/>
          </a:xfrm>
          <a:prstGeom prst="rect">
            <a:avLst/>
          </a:prstGeom>
          <a:noFill/>
        </p:spPr>
        <p:txBody>
          <a:bodyPr wrap="square" numCol="1" rtlCol="0">
            <a:spAutoFit/>
          </a:bodyPr>
          <a:lstStyle/>
          <a:p>
            <a:r>
              <a:rPr lang="en-US" b="1" u="sng" dirty="0">
                <a:solidFill>
                  <a:schemeClr val="accent1"/>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23" name="Picture 2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7713" y="4165599"/>
            <a:ext cx="2247121" cy="659335"/>
          </a:xfrm>
          <a:prstGeom prst="rect">
            <a:avLst/>
          </a:prstGeom>
        </p:spPr>
      </p:pic>
      <p:sp>
        <p:nvSpPr>
          <p:cNvPr id="3" name="TextBox 2"/>
          <p:cNvSpPr txBox="1"/>
          <p:nvPr userDrawn="1"/>
        </p:nvSpPr>
        <p:spPr>
          <a:xfrm>
            <a:off x="977030" y="776614"/>
            <a:ext cx="6563638" cy="553998"/>
          </a:xfrm>
          <a:prstGeom prst="rect">
            <a:avLst/>
          </a:prstGeom>
          <a:noFill/>
        </p:spPr>
        <p:txBody>
          <a:bodyPr wrap="square" rtlCol="0">
            <a:spAutoFit/>
          </a:bodyPr>
          <a:lstStyle/>
          <a:p>
            <a:r>
              <a:rPr lang="en-US" sz="3000" dirty="0">
                <a:solidFill>
                  <a:schemeClr val="accent2"/>
                </a:solidFill>
              </a:rPr>
              <a:t>SBIR/STTR Matching in Michigan</a:t>
            </a:r>
          </a:p>
        </p:txBody>
      </p:sp>
      <p:sp>
        <p:nvSpPr>
          <p:cNvPr id="11"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762000" y="2133601"/>
            <a:ext cx="7543800" cy="3733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762000" y="1600200"/>
            <a:ext cx="7543800" cy="533400"/>
          </a:xfr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199" y="5867400"/>
            <a:ext cx="705261" cy="70224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000" y="6286608"/>
            <a:ext cx="3474720" cy="313771"/>
          </a:xfrm>
          <a:prstGeom prst="rect">
            <a:avLst/>
          </a:prstGeom>
        </p:spPr>
      </p:pic>
    </p:spTree>
    <p:extLst>
      <p:ext uri="{BB962C8B-B14F-4D97-AF65-F5344CB8AC3E}">
        <p14:creationId xmlns:p14="http://schemas.microsoft.com/office/powerpoint/2010/main" val="257024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Green - Title,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1589901"/>
            <a:ext cx="7371721" cy="44649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80437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199" y="5867400"/>
            <a:ext cx="705261" cy="70224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000" y="6286608"/>
            <a:ext cx="3474720" cy="313771"/>
          </a:xfrm>
          <a:prstGeom prst="rect">
            <a:avLst/>
          </a:prstGeom>
        </p:spPr>
      </p:pic>
      <p:sp>
        <p:nvSpPr>
          <p:cNvPr id="5" name="Slide Number Placeholder 5"/>
          <p:cNvSpPr>
            <a:spLocks noGrp="1"/>
          </p:cNvSpPr>
          <p:nvPr>
            <p:ph type="sldNum" sz="quarter" idx="12"/>
          </p:nvPr>
        </p:nvSpPr>
        <p:spPr>
          <a:xfrm>
            <a:off x="457200" y="6492875"/>
            <a:ext cx="2133600"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Tree>
    <p:extLst>
      <p:ext uri="{BB962C8B-B14F-4D97-AF65-F5344CB8AC3E}">
        <p14:creationId xmlns:p14="http://schemas.microsoft.com/office/powerpoint/2010/main" val="463657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reen - Title, Sub,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969758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492875"/>
            <a:ext cx="2133600"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
        <p:nvSpPr>
          <p:cNvPr id="4" name="Title 1"/>
          <p:cNvSpPr>
            <a:spLocks noGrp="1"/>
          </p:cNvSpPr>
          <p:nvPr>
            <p:ph type="title"/>
          </p:nvPr>
        </p:nvSpPr>
        <p:spPr>
          <a:xfrm>
            <a:off x="762000" y="381000"/>
            <a:ext cx="7543800" cy="1036638"/>
          </a:xfrm>
        </p:spPr>
        <p:txBody>
          <a:bodyPr/>
          <a:lstStyle/>
          <a:p>
            <a:r>
              <a:rPr lang="en-US"/>
              <a:t>Click to edit Master title style</a:t>
            </a:r>
          </a:p>
        </p:txBody>
      </p:sp>
    </p:spTree>
    <p:extLst>
      <p:ext uri="{BB962C8B-B14F-4D97-AF65-F5344CB8AC3E}">
        <p14:creationId xmlns:p14="http://schemas.microsoft.com/office/powerpoint/2010/main" val="4198155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8583-698D-B047-8FBF-26784BAE59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99DC8-6ECF-4B40-80E3-3BC9B441CCF5}"/>
              </a:ext>
            </a:extLst>
          </p:cNvPr>
          <p:cNvSpPr>
            <a:spLocks noGrp="1"/>
          </p:cNvSpPr>
          <p:nvPr>
            <p:ph type="sldNum" sz="quarter" idx="10"/>
          </p:nvPr>
        </p:nvSpPr>
        <p:spPr/>
        <p:txBody>
          <a:body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026728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bbc-logo.psd"/>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151376"/>
            <a:ext cx="5961888" cy="2706624"/>
          </a:xfrm>
          <a:prstGeom prst="rect">
            <a:avLst/>
          </a:prstGeom>
        </p:spPr>
      </p:pic>
      <p:sp>
        <p:nvSpPr>
          <p:cNvPr id="2" name="TextBox 1"/>
          <p:cNvSpPr txBox="1"/>
          <p:nvPr userDrawn="1"/>
        </p:nvSpPr>
        <p:spPr>
          <a:xfrm>
            <a:off x="836342" y="1293541"/>
            <a:ext cx="7961970" cy="1754326"/>
          </a:xfrm>
          <a:prstGeom prst="rect">
            <a:avLst/>
          </a:prstGeom>
          <a:noFill/>
        </p:spPr>
        <p:txBody>
          <a:bodyPr wrap="square" rtlCol="0">
            <a:spAutoFit/>
          </a:bodyPr>
          <a:lstStyle/>
          <a:p>
            <a:r>
              <a:rPr lang="en-US" sz="5400" dirty="0">
                <a:solidFill>
                  <a:schemeClr val="accent2"/>
                </a:solidFill>
              </a:rPr>
              <a:t>Developing the Business</a:t>
            </a:r>
          </a:p>
          <a:p>
            <a:r>
              <a:rPr lang="en-US" sz="5400" dirty="0">
                <a:solidFill>
                  <a:schemeClr val="accent2"/>
                </a:solidFill>
              </a:rPr>
              <a:t>of</a:t>
            </a:r>
            <a:r>
              <a:rPr lang="en-US" sz="5400" baseline="0" dirty="0">
                <a:solidFill>
                  <a:schemeClr val="accent2"/>
                </a:solidFill>
              </a:rPr>
              <a:t> Technology</a:t>
            </a:r>
            <a:endParaRPr lang="en-US" sz="5400" dirty="0">
              <a:solidFill>
                <a:schemeClr val="accent2"/>
              </a:solidFill>
            </a:endParaRPr>
          </a:p>
        </p:txBody>
      </p:sp>
    </p:spTree>
    <p:extLst>
      <p:ext uri="{BB962C8B-B14F-4D97-AF65-F5344CB8AC3E}">
        <p14:creationId xmlns:p14="http://schemas.microsoft.com/office/powerpoint/2010/main" val="2906039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1021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ripe - Title, Char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a:t>Click to edit Master title style</a:t>
            </a:r>
          </a:p>
        </p:txBody>
      </p:sp>
      <p:sp>
        <p:nvSpPr>
          <p:cNvPr id="6"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rgbClr val="EA7024"/>
                </a:solidFill>
              </a:defRPr>
            </a:lvl1pPr>
          </a:lstStyle>
          <a:p>
            <a:endParaRPr lang="en-US" dirty="0"/>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3239547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rgbClr val="EA7024"/>
                </a:solidFill>
                <a:latin typeface="Arial"/>
                <a:cs typeface="Arial"/>
              </a:rPr>
              <a:t>www.bbcetc.com / 734-930-9741 / @</a:t>
            </a:r>
            <a:r>
              <a:rPr lang="en-US" b="1" dirty="0" err="1">
                <a:solidFill>
                  <a:srgbClr val="EA7024"/>
                </a:solidFill>
                <a:latin typeface="Arial"/>
                <a:cs typeface="Arial"/>
              </a:rPr>
              <a:t>BBC_etc</a:t>
            </a:r>
            <a:endParaRPr lang="en-US" b="1" dirty="0">
              <a:solidFill>
                <a:srgbClr val="EA7024"/>
              </a:solidFill>
              <a:latin typeface="Arial"/>
              <a:cs typeface="Arial"/>
            </a:endParaRPr>
          </a:p>
        </p:txBody>
      </p:sp>
      <p:sp>
        <p:nvSpPr>
          <p:cNvPr id="15" name="TextBox 14"/>
          <p:cNvSpPr txBox="1"/>
          <p:nvPr userDrawn="1"/>
        </p:nvSpPr>
        <p:spPr>
          <a:xfrm>
            <a:off x="930368" y="1508760"/>
            <a:ext cx="7461792" cy="4121065"/>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1600" dirty="0">
              <a:solidFill>
                <a:schemeClr val="bg1"/>
              </a:solidFill>
            </a:endParaRPr>
          </a:p>
          <a:p>
            <a:pPr marL="800100" lvl="1" indent="-342900">
              <a:lnSpc>
                <a:spcPct val="120000"/>
              </a:lnSpc>
              <a:spcBef>
                <a:spcPts val="0"/>
              </a:spcBef>
              <a:buSzPct val="80000"/>
              <a:buFontTx/>
              <a:buBlip>
                <a:blip r:embed="rId2"/>
              </a:buBlip>
            </a:pPr>
            <a:r>
              <a:rPr lang="en-US" sz="2000" dirty="0">
                <a:solidFill>
                  <a:srgbClr val="EA7024"/>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rgbClr val="EA7024"/>
                </a:solidFill>
              </a:rPr>
              <a:t>SBIR/STTR and Commercialization Training</a:t>
            </a:r>
          </a:p>
          <a:p>
            <a:pPr marL="800100" lvl="1" indent="-342900">
              <a:lnSpc>
                <a:spcPct val="120000"/>
              </a:lnSpc>
              <a:spcBef>
                <a:spcPts val="0"/>
              </a:spcBef>
              <a:buSzPct val="80000"/>
              <a:buFontTx/>
              <a:buBlip>
                <a:blip r:embed="rId2"/>
              </a:buBlip>
            </a:pPr>
            <a:r>
              <a:rPr lang="en-US" sz="2000" dirty="0">
                <a:solidFill>
                  <a:srgbClr val="EA7024"/>
                </a:solidFill>
              </a:rPr>
              <a:t>Grants/Contracts Management</a:t>
            </a:r>
          </a:p>
          <a:p>
            <a:pPr marL="800100" lvl="1" indent="-342900">
              <a:lnSpc>
                <a:spcPct val="120000"/>
              </a:lnSpc>
              <a:spcBef>
                <a:spcPts val="0"/>
              </a:spcBef>
              <a:buSzPct val="80000"/>
              <a:buFontTx/>
              <a:buBlip>
                <a:blip r:embed="rId2"/>
              </a:buBlip>
            </a:pPr>
            <a:r>
              <a:rPr lang="en-US" sz="2000" dirty="0">
                <a:solidFill>
                  <a:srgbClr val="EA7024"/>
                </a:solidFill>
              </a:rPr>
              <a:t>Programs for Entrepreneurial Support Organizations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820209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ripe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195957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3971" y="260572"/>
            <a:ext cx="1198323" cy="1198323"/>
          </a:xfrm>
          <a:prstGeom prst="rect">
            <a:avLst/>
          </a:prstGeom>
        </p:spPr>
        <p:style>
          <a:lnRef idx="1">
            <a:schemeClr val="accent1"/>
          </a:lnRef>
          <a:fillRef idx="2">
            <a:schemeClr val="accent1"/>
          </a:fillRef>
          <a:effectRef idx="1">
            <a:schemeClr val="accent1"/>
          </a:effectRef>
          <a:fontRef idx="minor">
            <a:schemeClr val="dk1"/>
          </a:fontRef>
        </p:style>
      </p:pic>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
        <p:nvSpPr>
          <p:cNvPr id="8" name="TextBox 7">
            <a:extLst>
              <a:ext uri="{FF2B5EF4-FFF2-40B4-BE49-F238E27FC236}">
                <a16:creationId xmlns:a16="http://schemas.microsoft.com/office/drawing/2014/main" id="{BC2FAEBF-7AC0-4201-A23F-39635CEA6E41}"/>
              </a:ext>
            </a:extLst>
          </p:cNvPr>
          <p:cNvSpPr txBox="1"/>
          <p:nvPr userDrawn="1"/>
        </p:nvSpPr>
        <p:spPr>
          <a:xfrm>
            <a:off x="930368" y="1241777"/>
            <a:ext cx="7604032" cy="5216813"/>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800" b="1" dirty="0">
                <a:solidFill>
                  <a:schemeClr val="bg1"/>
                </a:solidFill>
              </a:rPr>
              <a:t>Becky Aistrup, MBA </a:t>
            </a:r>
            <a:r>
              <a:rPr lang="en-US" sz="18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Kris Bergman </a:t>
            </a:r>
            <a:r>
              <a:rPr lang="en-US" sz="1800" dirty="0">
                <a:solidFill>
                  <a:schemeClr val="bg1"/>
                </a:solidFill>
              </a:rPr>
              <a:t>- Grants and contracts management, and budget and administrative support for all agencies</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800" b="1" dirty="0">
                <a:solidFill>
                  <a:schemeClr val="bg1"/>
                </a:solidFill>
              </a:rPr>
              <a:t>Andrea Johanson, PhD </a:t>
            </a:r>
            <a:r>
              <a:rPr lang="en-US" sz="1800" dirty="0">
                <a:solidFill>
                  <a:schemeClr val="bg1"/>
                </a:solidFill>
              </a:rPr>
              <a:t>- NIH Program Manager, resource creation and knowledge base expert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800" b="1" dirty="0">
                <a:solidFill>
                  <a:schemeClr val="bg1"/>
                </a:solidFill>
              </a:rPr>
              <a:t>Shannon Bass </a:t>
            </a:r>
            <a:r>
              <a:rPr lang="en-US" sz="1800" dirty="0">
                <a:solidFill>
                  <a:schemeClr val="bg1"/>
                </a:solidFill>
              </a:rPr>
              <a:t>- NIH, commercialization planning, post-award management</a:t>
            </a:r>
          </a:p>
          <a:p>
            <a:pPr marL="342900" indent="-342900">
              <a:lnSpc>
                <a:spcPct val="100000"/>
              </a:lnSpc>
              <a:spcBef>
                <a:spcPts val="0"/>
              </a:spcBef>
              <a:spcAft>
                <a:spcPts val="600"/>
              </a:spcAft>
              <a:buSzPct val="80000"/>
              <a:buFontTx/>
              <a:buBlip>
                <a:blip r:embed="rId3"/>
              </a:buBlip>
            </a:pPr>
            <a:r>
              <a:rPr lang="en-US" sz="1800" b="1" baseline="0" dirty="0">
                <a:solidFill>
                  <a:schemeClr val="bg1"/>
                </a:solidFill>
              </a:rPr>
              <a:t>Jerry Hollister </a:t>
            </a:r>
            <a:r>
              <a:rPr lang="en-US" sz="1800" baseline="0" dirty="0">
                <a:solidFill>
                  <a:schemeClr val="bg1"/>
                </a:solidFill>
              </a:rPr>
              <a:t>- DOE, NSF, DOD, DHS, NASA &amp; commercialization planning</a:t>
            </a:r>
          </a:p>
          <a:p>
            <a:pPr marL="342900" indent="-342900">
              <a:lnSpc>
                <a:spcPct val="100000"/>
              </a:lnSpc>
              <a:spcBef>
                <a:spcPts val="0"/>
              </a:spcBef>
              <a:spcAft>
                <a:spcPts val="600"/>
              </a:spcAft>
              <a:buSzPct val="80000"/>
              <a:buFontTx/>
              <a:buBlip>
                <a:blip r:embed="rId3"/>
              </a:buBlip>
            </a:pPr>
            <a:r>
              <a:rPr lang="en-US" sz="1800" b="1" baseline="0" dirty="0">
                <a:solidFill>
                  <a:schemeClr val="bg1"/>
                </a:solidFill>
              </a:rPr>
              <a:t>Megan Varnum, PhD </a:t>
            </a:r>
            <a:r>
              <a:rPr lang="en-US" sz="1800" baseline="0" dirty="0">
                <a:solidFill>
                  <a:schemeClr val="bg1"/>
                </a:solidFill>
              </a:rPr>
              <a:t>- NIH </a:t>
            </a:r>
          </a:p>
          <a:p>
            <a:pPr marL="342900" indent="-342900">
              <a:lnSpc>
                <a:spcPct val="100000"/>
              </a:lnSpc>
              <a:spcBef>
                <a:spcPts val="0"/>
              </a:spcBef>
              <a:spcAft>
                <a:spcPts val="600"/>
              </a:spcAft>
              <a:buSzPct val="80000"/>
              <a:buFontTx/>
              <a:buBlip>
                <a:blip r:embed="rId3"/>
              </a:buBlip>
            </a:pPr>
            <a:r>
              <a:rPr lang="en-US" sz="1800" b="1" baseline="0" dirty="0">
                <a:solidFill>
                  <a:schemeClr val="bg1"/>
                </a:solidFill>
              </a:rPr>
              <a:t>Julie Nagel, PhD </a:t>
            </a:r>
            <a:r>
              <a:rPr lang="en-US" sz="1800" b="0" baseline="0" dirty="0">
                <a:solidFill>
                  <a:schemeClr val="bg1"/>
                </a:solidFill>
              </a:rPr>
              <a:t>- </a:t>
            </a:r>
            <a:r>
              <a:rPr lang="en-US" sz="1800" baseline="0" dirty="0">
                <a:solidFill>
                  <a:schemeClr val="bg1"/>
                </a:solidFill>
              </a:rPr>
              <a:t>SHARP Program operations</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Jayne Berkaw </a:t>
            </a:r>
            <a:r>
              <a:rPr lang="en-US" sz="1800" dirty="0">
                <a:solidFill>
                  <a:schemeClr val="bg1"/>
                </a:solidFill>
              </a:rPr>
              <a:t>- Marketing/communications/outreach and  training programs</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Amy Davis -</a:t>
            </a:r>
            <a:r>
              <a:rPr lang="en-US" sz="1800" dirty="0">
                <a:solidFill>
                  <a:schemeClr val="bg1"/>
                </a:solidFill>
              </a:rPr>
              <a:t> Program Support Director</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Jodi Bergman </a:t>
            </a:r>
            <a:r>
              <a:rPr lang="en-US" sz="1800" dirty="0">
                <a:solidFill>
                  <a:schemeClr val="bg1"/>
                </a:solidFill>
              </a:rPr>
              <a:t>- Administrative Management</a:t>
            </a:r>
          </a:p>
        </p:txBody>
      </p:sp>
    </p:spTree>
    <p:extLst>
      <p:ext uri="{BB962C8B-B14F-4D97-AF65-F5344CB8AC3E}">
        <p14:creationId xmlns:p14="http://schemas.microsoft.com/office/powerpoint/2010/main" val="3636352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Green - Title, Sub,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547379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Green - Title,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1589901"/>
            <a:ext cx="7371721" cy="44649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290840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een - 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827439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reen - Titl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chemeClr val="accent1"/>
                </a:solidFill>
              </a:defRPr>
            </a:lvl1pPr>
          </a:lstStyle>
          <a:p>
            <a:endParaRPr lang="en-US" dirty="0"/>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73438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329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2A96BFC-3635-4C86-9BBB-8A37D291D4C9}"/>
              </a:ext>
            </a:extLst>
          </p:cNvPr>
          <p:cNvSpPr>
            <a:spLocks noGrp="1"/>
          </p:cNvSpPr>
          <p:nvPr>
            <p:ph type="sldNum" sz="quarter" idx="12"/>
          </p:nvPr>
        </p:nvSpPr>
        <p:spPr>
          <a:xfrm>
            <a:off x="193964" y="6492875"/>
            <a:ext cx="2396836"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
        <p:nvSpPr>
          <p:cNvPr id="7" name="Content Placeholder 2">
            <a:extLst>
              <a:ext uri="{FF2B5EF4-FFF2-40B4-BE49-F238E27FC236}">
                <a16:creationId xmlns:a16="http://schemas.microsoft.com/office/drawing/2014/main" id="{CC87B628-BA2D-482B-9453-C44AB0B4325C}"/>
              </a:ext>
            </a:extLst>
          </p:cNvPr>
          <p:cNvSpPr>
            <a:spLocks noGrp="1"/>
          </p:cNvSpPr>
          <p:nvPr>
            <p:ph idx="1"/>
          </p:nvPr>
        </p:nvSpPr>
        <p:spPr>
          <a:xfrm>
            <a:off x="930368" y="1676400"/>
            <a:ext cx="7375432" cy="4191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FE85D70C-FE58-4487-A03F-36CEB86D9CFC}"/>
              </a:ext>
            </a:extLst>
          </p:cNvPr>
          <p:cNvSpPr>
            <a:spLocks noGrp="1"/>
          </p:cNvSpPr>
          <p:nvPr>
            <p:ph type="title"/>
          </p:nvPr>
        </p:nvSpPr>
        <p:spPr>
          <a:xfrm>
            <a:off x="930368" y="797486"/>
            <a:ext cx="7375431" cy="620266"/>
          </a:xfrm>
        </p:spPr>
        <p:txBody>
          <a:bodyPr/>
          <a:lstStyle/>
          <a:p>
            <a:r>
              <a:rPr lang="en-US" dirty="0"/>
              <a:t>Click to edit Master title style</a:t>
            </a:r>
          </a:p>
        </p:txBody>
      </p:sp>
    </p:spTree>
    <p:extLst>
      <p:ext uri="{BB962C8B-B14F-4D97-AF65-F5344CB8AC3E}">
        <p14:creationId xmlns:p14="http://schemas.microsoft.com/office/powerpoint/2010/main" val="2819497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492875"/>
            <a:ext cx="2133600"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
        <p:nvSpPr>
          <p:cNvPr id="4" name="Title 1"/>
          <p:cNvSpPr>
            <a:spLocks noGrp="1"/>
          </p:cNvSpPr>
          <p:nvPr>
            <p:ph type="title"/>
          </p:nvPr>
        </p:nvSpPr>
        <p:spPr>
          <a:xfrm>
            <a:off x="762000" y="381000"/>
            <a:ext cx="7543800" cy="1036638"/>
          </a:xfrm>
        </p:spPr>
        <p:txBody>
          <a:bodyPr/>
          <a:lstStyle/>
          <a:p>
            <a:r>
              <a:rPr lang="en-US"/>
              <a:t>Click to edit Master title style</a:t>
            </a:r>
          </a:p>
        </p:txBody>
      </p:sp>
    </p:spTree>
    <p:extLst>
      <p:ext uri="{BB962C8B-B14F-4D97-AF65-F5344CB8AC3E}">
        <p14:creationId xmlns:p14="http://schemas.microsoft.com/office/powerpoint/2010/main" val="661989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ripe - MEDC">
    <p:spTree>
      <p:nvGrpSpPr>
        <p:cNvPr id="1" name=""/>
        <p:cNvGrpSpPr/>
        <p:nvPr/>
      </p:nvGrpSpPr>
      <p:grpSpPr>
        <a:xfrm>
          <a:off x="0" y="0"/>
          <a:ext cx="0" cy="0"/>
          <a:chOff x="0" y="0"/>
          <a:chExt cx="0" cy="0"/>
        </a:xfrm>
      </p:grpSpPr>
      <p:sp>
        <p:nvSpPr>
          <p:cNvPr id="7" name="TextBox 6"/>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EA7024"/>
                </a:solidFill>
                <a:latin typeface="Arial" pitchFamily="34" charset="0"/>
                <a:cs typeface="Arial" pitchFamily="34" charset="0"/>
              </a:rPr>
              <a:t>This program is brought to you in part by the</a:t>
            </a:r>
          </a:p>
          <a:p>
            <a:r>
              <a:rPr lang="en-US" sz="2000" b="1" dirty="0">
                <a:solidFill>
                  <a:srgbClr val="EA7024"/>
                </a:solidFill>
                <a:latin typeface="Arial" pitchFamily="34" charset="0"/>
                <a:cs typeface="Arial" pitchFamily="34" charset="0"/>
              </a:rPr>
              <a:t>Michigan Economic Development Corporation</a:t>
            </a:r>
            <a:endParaRPr lang="en-US" sz="1000" dirty="0">
              <a:solidFill>
                <a:srgbClr val="49176E"/>
              </a:solidFill>
              <a:latin typeface="Arial" pitchFamily="34" charset="0"/>
              <a:cs typeface="Arial" pitchFamily="34" charset="0"/>
            </a:endParaRP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9" name="TextBox 8"/>
          <p:cNvSpPr txBox="1"/>
          <p:nvPr userDrawn="1"/>
        </p:nvSpPr>
        <p:spPr>
          <a:xfrm>
            <a:off x="1240538" y="3318408"/>
            <a:ext cx="6662923" cy="2246769"/>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$17M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proof of concept, business acceleration and high-tech mentoring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2171700" lvl="4" indent="-342900">
              <a:buSzPct val="80000"/>
              <a:buFontTx/>
              <a:buBlip>
                <a:blip r:embed="rId3"/>
              </a:buBlip>
            </a:pPr>
            <a:r>
              <a:rPr lang="en-US" sz="2000" b="1" dirty="0">
                <a:solidFill>
                  <a:srgbClr val="49176E"/>
                </a:solidFill>
                <a:latin typeface="Arial" pitchFamily="34" charset="0"/>
                <a:cs typeface="Arial" pitchFamily="34" charset="0"/>
              </a:rPr>
              <a:t>Business Growth</a:t>
            </a:r>
            <a:endParaRPr lang="en-US" sz="2000" dirty="0">
              <a:solidFill>
                <a:srgbClr val="49176E"/>
              </a:solidFill>
              <a:latin typeface="Arial" pitchFamily="34" charset="0"/>
              <a:cs typeface="Arial" pitchFamily="34" charset="0"/>
            </a:endParaRPr>
          </a:p>
          <a:p>
            <a:pPr marL="2171700" lvl="4" indent="-342900">
              <a:buSzPct val="80000"/>
              <a:buFontTx/>
              <a:buBlip>
                <a:blip r:embed="rId3"/>
              </a:buBlip>
            </a:pPr>
            <a:r>
              <a:rPr lang="en-US" sz="2000" b="1" dirty="0">
                <a:solidFill>
                  <a:srgbClr val="49176E"/>
                </a:solidFill>
                <a:latin typeface="Arial" pitchFamily="34" charset="0"/>
                <a:cs typeface="Arial" pitchFamily="34" charset="0"/>
              </a:rPr>
              <a:t>High Tech Startups</a:t>
            </a:r>
            <a:endParaRPr lang="en-US" sz="2000" dirty="0">
              <a:solidFill>
                <a:srgbClr val="49176E"/>
              </a:solidFill>
              <a:latin typeface="Arial" pitchFamily="34" charset="0"/>
              <a:cs typeface="Arial" pitchFamily="34" charset="0"/>
            </a:endParaRPr>
          </a:p>
        </p:txBody>
      </p:sp>
      <p:sp>
        <p:nvSpPr>
          <p:cNvPr id="11" name="TextBox 10"/>
          <p:cNvSpPr txBox="1"/>
          <p:nvPr userDrawn="1"/>
        </p:nvSpPr>
        <p:spPr>
          <a:xfrm>
            <a:off x="904351" y="5715686"/>
            <a:ext cx="7335297" cy="369332"/>
          </a:xfrm>
          <a:prstGeom prst="rect">
            <a:avLst/>
          </a:prstGeom>
          <a:noFill/>
        </p:spPr>
        <p:txBody>
          <a:bodyPr wrap="square" rtlCol="0">
            <a:spAutoFit/>
          </a:bodyPr>
          <a:lstStyle/>
          <a:p>
            <a:r>
              <a:rPr lang="en-US" b="1" dirty="0">
                <a:solidFill>
                  <a:srgbClr val="49176D"/>
                </a:solidFill>
                <a:hlinkClick r:id="rId4">
                  <a:extLst>
                    <a:ext uri="{A12FA001-AC4F-418D-AE19-62706E023703}">
                      <ahyp:hlinkClr xmlns:ahyp="http://schemas.microsoft.com/office/drawing/2018/hyperlinkcolor" val="tx"/>
                    </a:ext>
                  </a:extLst>
                </a:hlinkClick>
              </a:rPr>
              <a:t>www.michiganbusiness.org/services/entrepreneurial-opportunity/</a:t>
            </a:r>
            <a:endParaRPr lang="en-US" b="1" dirty="0">
              <a:solidFill>
                <a:srgbClr val="49176D"/>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9818" y="651164"/>
            <a:ext cx="1295200" cy="750394"/>
          </a:xfrm>
          <a:prstGeom prst="rect">
            <a:avLst/>
          </a:prstGeom>
        </p:spPr>
      </p:pic>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59741391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ub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914400" y="2133600"/>
            <a:ext cx="7315200" cy="4038599"/>
          </a:xfrm>
          <a:prstGeom prst="rect">
            <a:avLst/>
          </a:prstGeom>
        </p:spPr>
        <p:txBody>
          <a:bodyPr anchor="ctr" anchorCtr="0"/>
          <a:lstStyle>
            <a:lvl1pPr marL="0" indent="0" algn="ctr">
              <a:buFontTx/>
              <a:buNone/>
              <a:defRPr sz="4800" b="1"/>
            </a:lvl1pPr>
          </a:lstStyle>
          <a:p>
            <a:pPr lvl="0"/>
            <a:endParaRPr lang="en-US" dirty="0"/>
          </a:p>
        </p:txBody>
      </p:sp>
      <p:sp>
        <p:nvSpPr>
          <p:cNvPr id="4" name="Slide Number Placeholder 5"/>
          <p:cNvSpPr>
            <a:spLocks noGrp="1"/>
          </p:cNvSpPr>
          <p:nvPr>
            <p:ph type="sldNum" sz="quarter" idx="12"/>
          </p:nvPr>
        </p:nvSpPr>
        <p:spPr>
          <a:xfrm>
            <a:off x="457200" y="6492875"/>
            <a:ext cx="2133600"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Tree>
    <p:extLst>
      <p:ext uri="{BB962C8B-B14F-4D97-AF65-F5344CB8AC3E}">
        <p14:creationId xmlns:p14="http://schemas.microsoft.com/office/powerpoint/2010/main" val="1122369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72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0368" y="1676400"/>
            <a:ext cx="7375432" cy="4191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AA985EF-FA18-4CE8-B425-B2CBB50E3A51}"/>
              </a:ext>
            </a:extLst>
          </p:cNvPr>
          <p:cNvSpPr>
            <a:spLocks noGrp="1"/>
          </p:cNvSpPr>
          <p:nvPr>
            <p:ph type="sldNum" sz="quarter" idx="12"/>
          </p:nvPr>
        </p:nvSpPr>
        <p:spPr>
          <a:xfrm>
            <a:off x="147782" y="6492875"/>
            <a:ext cx="2443018" cy="365125"/>
          </a:xfrm>
          <a:prstGeom prst="rect">
            <a:avLst/>
          </a:prstGeom>
        </p:spPr>
        <p:txBody>
          <a:bodyPr/>
          <a:lstStyle>
            <a:lvl1pPr algn="l">
              <a:buNone/>
              <a:defRPr sz="1600">
                <a:solidFill>
                  <a:schemeClr val="bg1"/>
                </a:solidFill>
              </a:defRPr>
            </a:lvl1pPr>
          </a:lstStyle>
          <a:p>
            <a:fld id="{1F05DC99-0B1B-48E0-A371-8B32304542A4}" type="slidenum">
              <a:rPr lang="en-US" smtClean="0"/>
              <a:pPr/>
              <a:t>‹#›</a:t>
            </a:fld>
            <a:endParaRPr lang="en-US" dirty="0"/>
          </a:p>
        </p:txBody>
      </p:sp>
    </p:spTree>
    <p:extLst>
      <p:ext uri="{BB962C8B-B14F-4D97-AF65-F5344CB8AC3E}">
        <p14:creationId xmlns:p14="http://schemas.microsoft.com/office/powerpoint/2010/main" val="4182670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7658"/>
            <a:ext cx="8229600" cy="614855"/>
          </a:xfrm>
          <a:prstGeom prst="rect">
            <a:avLst/>
          </a:prstGeom>
        </p:spPr>
        <p:txBody>
          <a:bodyPr lIns="91400" tIns="45700" rIns="91400" bIns="45700"/>
          <a:lstStyle>
            <a:lvl1pPr algn="l">
              <a:defRPr/>
            </a:lvl1pPr>
          </a:lstStyle>
          <a:p>
            <a:r>
              <a:rPr lang="en-US" dirty="0"/>
              <a:t>Click to edit Master title style</a:t>
            </a:r>
          </a:p>
        </p:txBody>
      </p:sp>
      <p:sp>
        <p:nvSpPr>
          <p:cNvPr id="6" name="Slide Number Placeholder 5"/>
          <p:cNvSpPr>
            <a:spLocks noGrp="1"/>
          </p:cNvSpPr>
          <p:nvPr>
            <p:ph type="sldNum" sz="quarter" idx="12"/>
          </p:nvPr>
        </p:nvSpPr>
        <p:spPr>
          <a:xfrm>
            <a:off x="0" y="6504680"/>
            <a:ext cx="400422" cy="308716"/>
          </a:xfrm>
          <a:prstGeom prst="rect">
            <a:avLst/>
          </a:prstGeom>
        </p:spPr>
        <p:txBody>
          <a:bodyPr lIns="91400" tIns="45700" rIns="91400" bIns="45700"/>
          <a:lstStyle>
            <a:lvl1pPr>
              <a:defRPr sz="1100" b="0">
                <a:solidFill>
                  <a:schemeClr val="bg2"/>
                </a:solidFill>
                <a:latin typeface="+mj-lt"/>
              </a:defRPr>
            </a:lvl1pPr>
          </a:lstStyle>
          <a:p>
            <a:fld id="{1F05DC99-0B1B-48E0-A371-8B32304542A4}" type="slidenum">
              <a:rPr lang="en-US" smtClean="0"/>
              <a:pPr/>
              <a:t>‹#›</a:t>
            </a:fld>
            <a:endParaRPr lang="en-US" dirty="0"/>
          </a:p>
        </p:txBody>
      </p:sp>
      <p:sp>
        <p:nvSpPr>
          <p:cNvPr id="5" name="Content Placeholder 2"/>
          <p:cNvSpPr>
            <a:spLocks noGrp="1"/>
          </p:cNvSpPr>
          <p:nvPr>
            <p:ph idx="13"/>
          </p:nvPr>
        </p:nvSpPr>
        <p:spPr>
          <a:xfrm>
            <a:off x="463037" y="1276500"/>
            <a:ext cx="8217926" cy="4676120"/>
          </a:xfrm>
          <a:prstGeom prst="rect">
            <a:avLst/>
          </a:prstGeom>
        </p:spPr>
        <p:txBody>
          <a:bodyPr/>
          <a:lstStyle>
            <a:lvl1pPr>
              <a:lnSpc>
                <a:spcPct val="100000"/>
              </a:lnSpc>
              <a:spcBef>
                <a:spcPts val="587"/>
              </a:spcBef>
              <a:spcAft>
                <a:spcPts val="0"/>
              </a:spcAft>
              <a:buClr>
                <a:schemeClr val="accent3">
                  <a:lumMod val="75000"/>
                </a:schemeClr>
              </a:buClr>
              <a:buSzPct val="80000"/>
              <a:buFont typeface="Webdings" pitchFamily="18" charset="2"/>
              <a:buChar char=""/>
              <a:defRPr sz="2900"/>
            </a:lvl1pPr>
            <a:lvl2pPr>
              <a:lnSpc>
                <a:spcPct val="100000"/>
              </a:lnSpc>
              <a:spcBef>
                <a:spcPts val="587"/>
              </a:spcBef>
              <a:spcAft>
                <a:spcPts val="0"/>
              </a:spcAft>
              <a:buClr>
                <a:srgbClr val="CC3399"/>
              </a:buClr>
              <a:buSzPct val="80000"/>
              <a:buFont typeface="Webdings" pitchFamily="18" charset="2"/>
              <a:buChar char=""/>
              <a:defRPr sz="2300"/>
            </a:lvl2pPr>
            <a:lvl3pPr>
              <a:lnSpc>
                <a:spcPct val="100000"/>
              </a:lnSpc>
              <a:spcBef>
                <a:spcPts val="587"/>
              </a:spcBef>
              <a:spcAft>
                <a:spcPts val="0"/>
              </a:spcAft>
              <a:buClr>
                <a:srgbClr val="9933FF"/>
              </a:buClr>
              <a:buSzPct val="75000"/>
              <a:buFont typeface="Webdings" pitchFamily="18" charset="2"/>
              <a:buChar char=""/>
              <a:defRPr sz="2000"/>
            </a:lvl3pPr>
            <a:lvl4pPr>
              <a:lnSpc>
                <a:spcPct val="100000"/>
              </a:lnSpc>
              <a:spcBef>
                <a:spcPts val="587"/>
              </a:spcBef>
              <a:spcAft>
                <a:spcPts val="0"/>
              </a:spcAft>
              <a:buClr>
                <a:srgbClr val="CC0099"/>
              </a:buClr>
              <a:buSzPct val="95000"/>
              <a:defRPr/>
            </a:lvl4pPr>
            <a:lvl5pPr>
              <a:lnSpc>
                <a:spcPct val="100000"/>
              </a:lnSpc>
              <a:spcBef>
                <a:spcPts val="587"/>
              </a:spcBef>
              <a:spcAft>
                <a:spcPts val="0"/>
              </a:spcAft>
              <a:buClr>
                <a:srgbClr val="CC0099"/>
              </a:buClr>
              <a:buSzPct val="9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613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762000" y="2133601"/>
            <a:ext cx="7543800" cy="3733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762000" y="1600200"/>
            <a:ext cx="7543800" cy="533400"/>
          </a:xfr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199" y="5867400"/>
            <a:ext cx="705261" cy="70224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000" y="6286608"/>
            <a:ext cx="3474720" cy="313771"/>
          </a:xfrm>
          <a:prstGeom prst="rect">
            <a:avLst/>
          </a:prstGeom>
        </p:spPr>
      </p:pic>
    </p:spTree>
    <p:extLst>
      <p:ext uri="{BB962C8B-B14F-4D97-AF65-F5344CB8AC3E}">
        <p14:creationId xmlns:p14="http://schemas.microsoft.com/office/powerpoint/2010/main" val="417455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73456" y="2173137"/>
            <a:ext cx="2208379" cy="251869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656551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2917683" y="1312034"/>
            <a:ext cx="5677938" cy="875288"/>
          </a:xfrm>
          <a:prstGeom prst="rect">
            <a:avLst/>
          </a:prstGeom>
        </p:spPr>
        <p:txBody>
          <a:bodyPr vert="horz" lIns="91440" tIns="0" rIns="91440" bIns="0" rtlCol="0" anchor="t" anchorCtr="0">
            <a:noAutofit/>
          </a:bodyPr>
          <a:lstStyle>
            <a:lvl1pPr>
              <a:defRPr/>
            </a:lvl1pPr>
          </a:lstStyle>
          <a:p>
            <a:r>
              <a:rPr lang="en-US" dirty="0"/>
              <a:t>SBIR/STTR</a:t>
            </a:r>
          </a:p>
        </p:txBody>
      </p:sp>
    </p:spTree>
    <p:extLst>
      <p:ext uri="{BB962C8B-B14F-4D97-AF65-F5344CB8AC3E}">
        <p14:creationId xmlns:p14="http://schemas.microsoft.com/office/powerpoint/2010/main" val="3103972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3" name="TextBox 2"/>
          <p:cNvSpPr txBox="1"/>
          <p:nvPr userDrawn="1"/>
        </p:nvSpPr>
        <p:spPr>
          <a:xfrm>
            <a:off x="2959768" y="1864895"/>
            <a:ext cx="6063916" cy="3570208"/>
          </a:xfrm>
          <a:prstGeom prst="rect">
            <a:avLst/>
          </a:prstGeom>
          <a:noFill/>
        </p:spPr>
        <p:txBody>
          <a:bodyPr wrap="square" rtlCol="0">
            <a:spAutoFit/>
          </a:bodyPr>
          <a:lstStyle/>
          <a:p>
            <a:r>
              <a:rPr lang="en-US" sz="2400" dirty="0"/>
              <a:t>info@bbcetc.com</a:t>
            </a:r>
          </a:p>
          <a:p>
            <a:r>
              <a:rPr lang="en-US" sz="2400" dirty="0"/>
              <a:t>734.930.9741</a:t>
            </a:r>
          </a:p>
          <a:p>
            <a:r>
              <a:rPr lang="en-US" sz="2400" dirty="0"/>
              <a:t>www.bbcetc.com</a:t>
            </a:r>
          </a:p>
          <a:p>
            <a:endParaRPr lang="en-US" dirty="0"/>
          </a:p>
          <a:p>
            <a:endParaRPr lang="en-US" sz="2000" dirty="0"/>
          </a:p>
          <a:p>
            <a:r>
              <a:rPr lang="en-US" sz="2000" dirty="0"/>
              <a:t>Social:</a:t>
            </a:r>
          </a:p>
          <a:p>
            <a:r>
              <a:rPr lang="en-US" sz="2000" dirty="0"/>
              <a:t>    </a:t>
            </a:r>
            <a:r>
              <a:rPr lang="en-US" sz="2000" baseline="0" dirty="0"/>
              <a:t> </a:t>
            </a:r>
            <a:r>
              <a:rPr lang="en-US" sz="2000" dirty="0"/>
              <a:t>@</a:t>
            </a:r>
            <a:r>
              <a:rPr lang="en-US" sz="2000" dirty="0" err="1"/>
              <a:t>BBC_etc</a:t>
            </a:r>
            <a:endParaRPr lang="en-US" sz="2000" dirty="0"/>
          </a:p>
          <a:p>
            <a:r>
              <a:rPr lang="en-US" sz="2000" dirty="0"/>
              <a:t>     </a:t>
            </a:r>
            <a:r>
              <a:rPr lang="en-US" sz="2000" baseline="0" dirty="0"/>
              <a:t> </a:t>
            </a:r>
            <a:r>
              <a:rPr lang="en-US" sz="2000" dirty="0" err="1"/>
              <a:t>BBCetcllc</a:t>
            </a:r>
            <a:endParaRPr lang="en-US" sz="2000" dirty="0"/>
          </a:p>
          <a:p>
            <a:r>
              <a:rPr lang="en-US" sz="2000" dirty="0"/>
              <a:t>      BBC Entrepreneurial Training &amp; Consulting LLC</a:t>
            </a:r>
          </a:p>
          <a:p>
            <a:endParaRPr lang="en-US" dirty="0"/>
          </a:p>
          <a:p>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64946" y="3942066"/>
            <a:ext cx="315926" cy="25695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94923" y="4523872"/>
            <a:ext cx="273919" cy="273919"/>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008" y="4199020"/>
            <a:ext cx="340895" cy="340895"/>
          </a:xfrm>
          <a:prstGeom prst="rect">
            <a:avLst/>
          </a:prstGeom>
        </p:spPr>
      </p:pic>
      <p:sp>
        <p:nvSpPr>
          <p:cNvPr id="7" name="TextBox 6"/>
          <p:cNvSpPr txBox="1"/>
          <p:nvPr userDrawn="1"/>
        </p:nvSpPr>
        <p:spPr>
          <a:xfrm>
            <a:off x="2971800" y="926432"/>
            <a:ext cx="4596063" cy="707886"/>
          </a:xfrm>
          <a:prstGeom prst="rect">
            <a:avLst/>
          </a:prstGeom>
          <a:noFill/>
        </p:spPr>
        <p:txBody>
          <a:bodyPr wrap="square" rtlCol="0">
            <a:spAutoFit/>
          </a:bodyPr>
          <a:lstStyle/>
          <a:p>
            <a:r>
              <a:rPr lang="en-US" sz="4000" dirty="0">
                <a:solidFill>
                  <a:schemeClr val="accent2"/>
                </a:solidFill>
              </a:rPr>
              <a:t>Contact Us</a:t>
            </a:r>
          </a:p>
        </p:txBody>
      </p:sp>
    </p:spTree>
    <p:extLst>
      <p:ext uri="{BB962C8B-B14F-4D97-AF65-F5344CB8AC3E}">
        <p14:creationId xmlns:p14="http://schemas.microsoft.com/office/powerpoint/2010/main" val="2792621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Title, Sub,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
        <p:nvSpPr>
          <p:cNvPr id="5" name="TextBox 4">
            <a:extLst>
              <a:ext uri="{FF2B5EF4-FFF2-40B4-BE49-F238E27FC236}">
                <a16:creationId xmlns:a16="http://schemas.microsoft.com/office/drawing/2014/main" id="{9453A635-0EA7-4F56-882E-89E3F5F5E48B}"/>
              </a:ext>
            </a:extLst>
          </p:cNvPr>
          <p:cNvSpPr txBox="1"/>
          <p:nvPr userDrawn="1"/>
        </p:nvSpPr>
        <p:spPr>
          <a:xfrm>
            <a:off x="95534" y="6482687"/>
            <a:ext cx="682388" cy="338554"/>
          </a:xfrm>
          <a:prstGeom prst="rect">
            <a:avLst/>
          </a:prstGeom>
          <a:noFill/>
        </p:spPr>
        <p:txBody>
          <a:bodyPr wrap="square" rtlCol="0">
            <a:spAutoFit/>
          </a:bodyPr>
          <a:lstStyle/>
          <a:p>
            <a:fld id="{264FD341-B35A-4AAA-ADE8-A310D8B6FB13}" type="slidenum">
              <a:rPr lang="en-US" sz="1600" smtClean="0">
                <a:solidFill>
                  <a:schemeClr val="bg2"/>
                </a:solidFill>
                <a:latin typeface="Arial"/>
                <a:cs typeface="Arial"/>
              </a:rPr>
              <a:t>‹#›</a:t>
            </a:fld>
            <a:endParaRPr lang="en-US" sz="1600" dirty="0" err="1">
              <a:solidFill>
                <a:schemeClr val="bg2"/>
              </a:solidFill>
              <a:latin typeface="Arial"/>
              <a:cs typeface="Arial"/>
            </a:endParaRPr>
          </a:p>
        </p:txBody>
      </p:sp>
    </p:spTree>
    <p:extLst>
      <p:ext uri="{BB962C8B-B14F-4D97-AF65-F5344CB8AC3E}">
        <p14:creationId xmlns:p14="http://schemas.microsoft.com/office/powerpoint/2010/main" val="1044780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Title,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34078" y="1589901"/>
            <a:ext cx="7371721" cy="44649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DF7216BF-3A4F-4BCE-8790-11DDF66639C5}"/>
              </a:ext>
            </a:extLst>
          </p:cNvPr>
          <p:cNvSpPr txBox="1"/>
          <p:nvPr userDrawn="1"/>
        </p:nvSpPr>
        <p:spPr>
          <a:xfrm>
            <a:off x="95534" y="6482687"/>
            <a:ext cx="682388" cy="338554"/>
          </a:xfrm>
          <a:prstGeom prst="rect">
            <a:avLst/>
          </a:prstGeom>
          <a:noFill/>
        </p:spPr>
        <p:txBody>
          <a:bodyPr wrap="square" rtlCol="0">
            <a:spAutoFit/>
          </a:bodyPr>
          <a:lstStyle/>
          <a:p>
            <a:fld id="{264FD341-B35A-4AAA-ADE8-A310D8B6FB13}" type="slidenum">
              <a:rPr lang="en-US" sz="1600" smtClean="0">
                <a:solidFill>
                  <a:schemeClr val="bg2"/>
                </a:solidFill>
                <a:latin typeface="Arial"/>
                <a:cs typeface="Arial"/>
              </a:rPr>
              <a:t>‹#›</a:t>
            </a:fld>
            <a:endParaRPr lang="en-US" sz="1600" dirty="0" err="1">
              <a:solidFill>
                <a:schemeClr val="bg2"/>
              </a:solidFill>
              <a:latin typeface="Arial"/>
              <a:cs typeface="Arial"/>
            </a:endParaRPr>
          </a:p>
        </p:txBody>
      </p:sp>
    </p:spTree>
    <p:extLst>
      <p:ext uri="{BB962C8B-B14F-4D97-AF65-F5344CB8AC3E}">
        <p14:creationId xmlns:p14="http://schemas.microsoft.com/office/powerpoint/2010/main" val="260699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rgbClr val="EA7024"/>
                </a:solidFill>
                <a:latin typeface="Arial"/>
                <a:cs typeface="Arial"/>
              </a:rPr>
              <a:t>www.bbcetc.com / 734-930-9741 / @</a:t>
            </a:r>
            <a:r>
              <a:rPr lang="en-US" b="1" dirty="0" err="1">
                <a:solidFill>
                  <a:srgbClr val="EA7024"/>
                </a:solidFill>
                <a:latin typeface="Arial"/>
                <a:cs typeface="Arial"/>
              </a:rPr>
              <a:t>BBC_etc</a:t>
            </a:r>
            <a:endParaRPr lang="en-US" b="1" dirty="0">
              <a:solidFill>
                <a:srgbClr val="EA7024"/>
              </a:solidFill>
              <a:latin typeface="Arial"/>
              <a:cs typeface="Arial"/>
            </a:endParaRPr>
          </a:p>
        </p:txBody>
      </p:sp>
      <p:sp>
        <p:nvSpPr>
          <p:cNvPr id="15" name="TextBox 14"/>
          <p:cNvSpPr txBox="1"/>
          <p:nvPr userDrawn="1"/>
        </p:nvSpPr>
        <p:spPr>
          <a:xfrm>
            <a:off x="930368" y="1508760"/>
            <a:ext cx="7461792" cy="4121065"/>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1600" dirty="0">
              <a:solidFill>
                <a:schemeClr val="bg1"/>
              </a:solidFill>
            </a:endParaRPr>
          </a:p>
          <a:p>
            <a:pPr marL="800100" lvl="1" indent="-342900">
              <a:lnSpc>
                <a:spcPct val="120000"/>
              </a:lnSpc>
              <a:spcBef>
                <a:spcPts val="0"/>
              </a:spcBef>
              <a:buSzPct val="80000"/>
              <a:buFontTx/>
              <a:buBlip>
                <a:blip r:embed="rId2"/>
              </a:buBlip>
            </a:pPr>
            <a:r>
              <a:rPr lang="en-US" sz="2000" dirty="0">
                <a:solidFill>
                  <a:srgbClr val="EA7024"/>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rgbClr val="EA7024"/>
                </a:solidFill>
              </a:rPr>
              <a:t>SBIR/STTR and Commercialization Training</a:t>
            </a:r>
          </a:p>
          <a:p>
            <a:pPr marL="800100" lvl="1" indent="-342900">
              <a:lnSpc>
                <a:spcPct val="120000"/>
              </a:lnSpc>
              <a:spcBef>
                <a:spcPts val="0"/>
              </a:spcBef>
              <a:buSzPct val="80000"/>
              <a:buFontTx/>
              <a:buBlip>
                <a:blip r:embed="rId2"/>
              </a:buBlip>
            </a:pPr>
            <a:r>
              <a:rPr lang="en-US" sz="2000" dirty="0">
                <a:solidFill>
                  <a:srgbClr val="EA7024"/>
                </a:solidFill>
              </a:rPr>
              <a:t>Grants/Contracts Management</a:t>
            </a:r>
          </a:p>
          <a:p>
            <a:pPr marL="800100" lvl="1" indent="-342900">
              <a:lnSpc>
                <a:spcPct val="120000"/>
              </a:lnSpc>
              <a:spcBef>
                <a:spcPts val="0"/>
              </a:spcBef>
              <a:buSzPct val="80000"/>
              <a:buFontTx/>
              <a:buBlip>
                <a:blip r:embed="rId2"/>
              </a:buBlip>
            </a:pPr>
            <a:r>
              <a:rPr lang="en-US" sz="2000" dirty="0">
                <a:solidFill>
                  <a:srgbClr val="EA7024"/>
                </a:solidFill>
              </a:rPr>
              <a:t>Programs for Entrepreneurial Support Organizations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551522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Title, Sub,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chemeClr val="accent1"/>
                </a:solidFill>
              </a:defRPr>
            </a:lvl1pPr>
          </a:lstStyle>
          <a:p>
            <a:pPr lvl="0"/>
            <a:endParaRPr lang="en-US" dirty="0"/>
          </a:p>
        </p:txBody>
      </p:sp>
      <p:sp>
        <p:nvSpPr>
          <p:cNvPr id="11"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Tree>
    <p:extLst>
      <p:ext uri="{BB962C8B-B14F-4D97-AF65-F5344CB8AC3E}">
        <p14:creationId xmlns:p14="http://schemas.microsoft.com/office/powerpoint/2010/main" val="3439513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Titl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chemeClr val="accent1"/>
                </a:solidFill>
              </a:defRPr>
            </a:lvl1pPr>
          </a:lstStyle>
          <a:p>
            <a:endParaRPr lang="en-US" dirty="0"/>
          </a:p>
        </p:txBody>
      </p:sp>
      <p:sp>
        <p:nvSpPr>
          <p:cNvPr id="5" name="TextBox 4">
            <a:extLst>
              <a:ext uri="{FF2B5EF4-FFF2-40B4-BE49-F238E27FC236}">
                <a16:creationId xmlns:a16="http://schemas.microsoft.com/office/drawing/2014/main" id="{A23266C6-A8B6-4DB7-9740-8EF00BA304B3}"/>
              </a:ext>
            </a:extLst>
          </p:cNvPr>
          <p:cNvSpPr txBox="1"/>
          <p:nvPr userDrawn="1"/>
        </p:nvSpPr>
        <p:spPr>
          <a:xfrm>
            <a:off x="95534" y="6482687"/>
            <a:ext cx="682388" cy="338554"/>
          </a:xfrm>
          <a:prstGeom prst="rect">
            <a:avLst/>
          </a:prstGeom>
          <a:noFill/>
        </p:spPr>
        <p:txBody>
          <a:bodyPr wrap="square" rtlCol="0">
            <a:spAutoFit/>
          </a:bodyPr>
          <a:lstStyle/>
          <a:p>
            <a:fld id="{264FD341-B35A-4AAA-ADE8-A310D8B6FB13}" type="slidenum">
              <a:rPr lang="en-US" sz="1600" smtClean="0">
                <a:solidFill>
                  <a:schemeClr val="bg2"/>
                </a:solidFill>
                <a:latin typeface="Arial"/>
                <a:cs typeface="Arial"/>
              </a:rPr>
              <a:t>‹#›</a:t>
            </a:fld>
            <a:endParaRPr lang="en-US" sz="1600" dirty="0" err="1">
              <a:solidFill>
                <a:schemeClr val="bg2"/>
              </a:solidFill>
              <a:latin typeface="Arial"/>
              <a:cs typeface="Arial"/>
            </a:endParaRPr>
          </a:p>
        </p:txBody>
      </p:sp>
    </p:spTree>
    <p:extLst>
      <p:ext uri="{BB962C8B-B14F-4D97-AF65-F5344CB8AC3E}">
        <p14:creationId xmlns:p14="http://schemas.microsoft.com/office/powerpoint/2010/main" val="622143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83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MEDC">
    <p:spTree>
      <p:nvGrpSpPr>
        <p:cNvPr id="1" name=""/>
        <p:cNvGrpSpPr/>
        <p:nvPr/>
      </p:nvGrpSpPr>
      <p:grpSpPr>
        <a:xfrm>
          <a:off x="0" y="0"/>
          <a:ext cx="0" cy="0"/>
          <a:chOff x="0" y="0"/>
          <a:chExt cx="0" cy="0"/>
        </a:xfrm>
      </p:grpSpPr>
      <p:sp>
        <p:nvSpPr>
          <p:cNvPr id="2" name="TextBox 1"/>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92278F"/>
                </a:solidFill>
                <a:latin typeface="Arial" pitchFamily="34" charset="0"/>
                <a:cs typeface="Arial" pitchFamily="34" charset="0"/>
              </a:rPr>
              <a:t>This program is brought to you in part by the</a:t>
            </a:r>
          </a:p>
          <a:p>
            <a:r>
              <a:rPr lang="en-US" sz="2000" b="1" dirty="0">
                <a:solidFill>
                  <a:srgbClr val="92278F"/>
                </a:solidFill>
                <a:latin typeface="Arial" pitchFamily="34" charset="0"/>
                <a:cs typeface="Arial" pitchFamily="34" charset="0"/>
              </a:rPr>
              <a:t>Michigan Economic Development Corporation</a:t>
            </a: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5" name="TextBox 4"/>
          <p:cNvSpPr txBox="1"/>
          <p:nvPr userDrawn="1"/>
        </p:nvSpPr>
        <p:spPr>
          <a:xfrm>
            <a:off x="923582" y="3308360"/>
            <a:ext cx="3572217"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$25M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34 entrepreneurial support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loan programs, venture funding match</a:t>
            </a:r>
          </a:p>
        </p:txBody>
      </p:sp>
      <p:sp>
        <p:nvSpPr>
          <p:cNvPr id="13" name="TextBox 12"/>
          <p:cNvSpPr txBox="1"/>
          <p:nvPr userDrawn="1"/>
        </p:nvSpPr>
        <p:spPr>
          <a:xfrm>
            <a:off x="4572000" y="3308360"/>
            <a:ext cx="3540840" cy="2554545"/>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800100" lvl="1" indent="-342900">
              <a:buSzPct val="80000"/>
              <a:buFontTx/>
              <a:buBlip>
                <a:blip r:embed="rId3"/>
              </a:buBlip>
            </a:pPr>
            <a:r>
              <a:rPr lang="en-US" sz="2000" b="1" dirty="0">
                <a:solidFill>
                  <a:srgbClr val="49176E"/>
                </a:solidFill>
                <a:latin typeface="Arial" pitchFamily="34" charset="0"/>
                <a:cs typeface="Arial" pitchFamily="34" charset="0"/>
              </a:rPr>
              <a:t>Applied research</a:t>
            </a:r>
            <a:r>
              <a:rPr lang="en-US" sz="2000" dirty="0">
                <a:solidFill>
                  <a:srgbClr val="49176E"/>
                </a:solidFill>
                <a:latin typeface="Arial" pitchFamily="34" charset="0"/>
                <a:cs typeface="Arial" pitchFamily="34" charset="0"/>
              </a:rPr>
              <a:t> through first significant round of institutional funding</a:t>
            </a:r>
          </a:p>
          <a:p>
            <a:pPr marL="800100" lvl="1" indent="-342900">
              <a:buSzPct val="80000"/>
              <a:buFontTx/>
              <a:buBlip>
                <a:blip r:embed="rId3"/>
              </a:buBlip>
            </a:pPr>
            <a:r>
              <a:rPr lang="en-US" sz="2000" b="1" dirty="0">
                <a:solidFill>
                  <a:srgbClr val="49176E"/>
                </a:solidFill>
                <a:latin typeface="Arial" pitchFamily="34" charset="0"/>
                <a:cs typeface="Arial" pitchFamily="34" charset="0"/>
              </a:rPr>
              <a:t>Technology companies</a:t>
            </a:r>
            <a:r>
              <a:rPr lang="en-US" sz="2000" dirty="0">
                <a:solidFill>
                  <a:srgbClr val="49176E"/>
                </a:solidFill>
                <a:latin typeface="Arial" pitchFamily="34" charset="0"/>
                <a:cs typeface="Arial" pitchFamily="34" charset="0"/>
              </a:rPr>
              <a:t> with high growth potential</a:t>
            </a:r>
          </a:p>
        </p:txBody>
      </p:sp>
      <p:sp>
        <p:nvSpPr>
          <p:cNvPr id="6" name="TextBox 5"/>
          <p:cNvSpPr txBox="1"/>
          <p:nvPr userDrawn="1"/>
        </p:nvSpPr>
        <p:spPr>
          <a:xfrm>
            <a:off x="969818" y="6127667"/>
            <a:ext cx="3241963" cy="369332"/>
          </a:xfrm>
          <a:prstGeom prst="rect">
            <a:avLst/>
          </a:prstGeom>
          <a:noFill/>
        </p:spPr>
        <p:txBody>
          <a:bodyPr wrap="square" rtlCol="0">
            <a:spAutoFit/>
          </a:bodyPr>
          <a:lstStyle/>
          <a:p>
            <a:r>
              <a:rPr lang="en-US" b="1" dirty="0">
                <a:solidFill>
                  <a:schemeClr val="bg1"/>
                </a:solidFill>
              </a:rPr>
              <a:t>www.michiganbusiness.org</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69818" y="651164"/>
            <a:ext cx="1295200" cy="750394"/>
          </a:xfrm>
          <a:prstGeom prst="rect">
            <a:avLst/>
          </a:prstGeom>
        </p:spPr>
      </p:pic>
    </p:spTree>
    <p:extLst>
      <p:ext uri="{BB962C8B-B14F-4D97-AF65-F5344CB8AC3E}">
        <p14:creationId xmlns:p14="http://schemas.microsoft.com/office/powerpoint/2010/main" val="3912788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 About BBC">
    <p:spTree>
      <p:nvGrpSpPr>
        <p:cNvPr id="1" name=""/>
        <p:cNvGrpSpPr/>
        <p:nvPr/>
      </p:nvGrpSpPr>
      <p:grpSpPr>
        <a:xfrm>
          <a:off x="0" y="0"/>
          <a:ext cx="0" cy="0"/>
          <a:chOff x="0" y="0"/>
          <a:chExt cx="0" cy="0"/>
        </a:xfrm>
      </p:grpSpPr>
      <p:sp>
        <p:nvSpPr>
          <p:cNvPr id="6" name="TextBox 5"/>
          <p:cNvSpPr txBox="1"/>
          <p:nvPr userDrawn="1"/>
        </p:nvSpPr>
        <p:spPr>
          <a:xfrm>
            <a:off x="969264" y="6126480"/>
            <a:ext cx="5332021" cy="369332"/>
          </a:xfrm>
          <a:prstGeom prst="rect">
            <a:avLst/>
          </a:prstGeom>
          <a:noFill/>
        </p:spPr>
        <p:txBody>
          <a:bodyPr wrap="square" rtlCol="0">
            <a:spAutoFit/>
          </a:bodyPr>
          <a:lstStyle/>
          <a:p>
            <a:r>
              <a:rPr lang="en-US" b="1" dirty="0">
                <a:solidFill>
                  <a:schemeClr val="accent1"/>
                </a:solidFill>
                <a:latin typeface="Arial"/>
                <a:cs typeface="Arial"/>
              </a:rPr>
              <a:t>www.bbcetc.com / 734-930-9741 / @</a:t>
            </a:r>
            <a:r>
              <a:rPr lang="en-US" b="1" dirty="0" err="1">
                <a:solidFill>
                  <a:schemeClr val="accent1"/>
                </a:solidFill>
                <a:latin typeface="Arial"/>
                <a:cs typeface="Arial"/>
              </a:rPr>
              <a:t>BBC_etc</a:t>
            </a:r>
            <a:endParaRPr lang="en-US" b="1" dirty="0">
              <a:solidFill>
                <a:schemeClr val="accent1"/>
              </a:solidFill>
              <a:latin typeface="Arial"/>
              <a:cs typeface="Arial"/>
            </a:endParaRPr>
          </a:p>
        </p:txBody>
      </p:sp>
      <p:sp>
        <p:nvSpPr>
          <p:cNvPr id="9" name="TextBox 8"/>
          <p:cNvSpPr txBox="1"/>
          <p:nvPr userDrawn="1"/>
        </p:nvSpPr>
        <p:spPr>
          <a:xfrm>
            <a:off x="930368" y="1508760"/>
            <a:ext cx="7461792" cy="4490396"/>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2000" dirty="0"/>
          </a:p>
          <a:p>
            <a:pPr marL="800100" lvl="1" indent="-342900">
              <a:lnSpc>
                <a:spcPct val="120000"/>
              </a:lnSpc>
              <a:spcBef>
                <a:spcPts val="0"/>
              </a:spcBef>
              <a:buSzPct val="80000"/>
              <a:buFontTx/>
              <a:buBlip>
                <a:blip r:embed="rId2"/>
              </a:buBlip>
            </a:pPr>
            <a:r>
              <a:rPr lang="en-US" sz="2000" dirty="0">
                <a:solidFill>
                  <a:schemeClr val="accent1"/>
                </a:solidFill>
              </a:rPr>
              <a:t>Commercialization Planning</a:t>
            </a:r>
          </a:p>
          <a:p>
            <a:pPr marL="800100" lvl="1" indent="-342900">
              <a:lnSpc>
                <a:spcPct val="120000"/>
              </a:lnSpc>
              <a:spcBef>
                <a:spcPts val="0"/>
              </a:spcBef>
              <a:buSzPct val="80000"/>
              <a:buFontTx/>
              <a:buBlip>
                <a:blip r:embed="rId2"/>
              </a:buBlip>
            </a:pPr>
            <a:r>
              <a:rPr lang="en-US" sz="2000" dirty="0">
                <a:solidFill>
                  <a:schemeClr val="accent1"/>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chemeClr val="accent1"/>
                </a:solidFill>
              </a:rPr>
              <a:t>SBIR/STTR and Commercialization Training</a:t>
            </a:r>
          </a:p>
          <a:p>
            <a:pPr marL="800100" lvl="1" indent="-342900">
              <a:lnSpc>
                <a:spcPct val="120000"/>
              </a:lnSpc>
              <a:spcBef>
                <a:spcPts val="0"/>
              </a:spcBef>
              <a:buSzPct val="80000"/>
              <a:buFontTx/>
              <a:buBlip>
                <a:blip r:embed="rId2"/>
              </a:buBlip>
            </a:pPr>
            <a:r>
              <a:rPr lang="en-US" sz="2000" dirty="0">
                <a:solidFill>
                  <a:schemeClr val="accent1"/>
                </a:solidFill>
              </a:rPr>
              <a:t>Grants/Contracts Management</a:t>
            </a:r>
          </a:p>
          <a:p>
            <a:pPr marL="800100" lvl="1" indent="-342900">
              <a:lnSpc>
                <a:spcPct val="120000"/>
              </a:lnSpc>
              <a:spcBef>
                <a:spcPts val="0"/>
              </a:spcBef>
              <a:buSzPct val="80000"/>
              <a:buFontTx/>
              <a:buBlip>
                <a:blip r:embed="rId2"/>
              </a:buBlip>
            </a:pPr>
            <a:r>
              <a:rPr lang="en-US" sz="2000" dirty="0">
                <a:solidFill>
                  <a:schemeClr val="accent1"/>
                </a:solidFill>
              </a:rPr>
              <a:t>Tech-Based Economic Development Programs</a:t>
            </a:r>
          </a:p>
        </p:txBody>
      </p:sp>
      <p:sp>
        <p:nvSpPr>
          <p:cNvPr id="3" name="TextBox 2"/>
          <p:cNvSpPr txBox="1"/>
          <p:nvPr userDrawn="1"/>
        </p:nvSpPr>
        <p:spPr>
          <a:xfrm>
            <a:off x="959005" y="713678"/>
            <a:ext cx="6411951" cy="553998"/>
          </a:xfrm>
          <a:prstGeom prst="rect">
            <a:avLst/>
          </a:prstGeom>
          <a:noFill/>
        </p:spPr>
        <p:txBody>
          <a:bodyPr wrap="square" rtlCol="0">
            <a:spAutoFit/>
          </a:bodyPr>
          <a:lstStyle/>
          <a:p>
            <a:r>
              <a:rPr lang="en-US" sz="3000" dirty="0">
                <a:solidFill>
                  <a:schemeClr val="accent2"/>
                </a:solidFill>
                <a:latin typeface="Arial"/>
                <a:cs typeface="Arial"/>
              </a:rPr>
              <a:t>About BBCetc</a:t>
            </a:r>
          </a:p>
        </p:txBody>
      </p:sp>
    </p:spTree>
    <p:extLst>
      <p:ext uri="{BB962C8B-B14F-4D97-AF65-F5344CB8AC3E}">
        <p14:creationId xmlns:p14="http://schemas.microsoft.com/office/powerpoint/2010/main" val="722491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 BBC Team Write-up">
    <p:spTree>
      <p:nvGrpSpPr>
        <p:cNvPr id="1" name=""/>
        <p:cNvGrpSpPr/>
        <p:nvPr/>
      </p:nvGrpSpPr>
      <p:grpSpPr>
        <a:xfrm>
          <a:off x="0" y="0"/>
          <a:ext cx="0" cy="0"/>
          <a:chOff x="0" y="0"/>
          <a:chExt cx="0" cy="0"/>
        </a:xfrm>
      </p:grpSpPr>
      <p:pic>
        <p:nvPicPr>
          <p:cNvPr id="8" name="Picture 2" descr="https://encrypted-tbn3.gstatic.com/images?q=tbn:ANd9GcSNECP2Fg9TBglbcZh7UKeTteTXqbQJl512-BO2FUvLVC10_mw2L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620000" y="76200"/>
            <a:ext cx="1447800" cy="1447800"/>
          </a:xfrm>
          <a:prstGeom prst="rect">
            <a:avLst/>
          </a:prstGeom>
        </p:spPr>
        <p:style>
          <a:lnRef idx="1">
            <a:schemeClr val="accent1"/>
          </a:lnRef>
          <a:fillRef idx="2">
            <a:schemeClr val="accent1"/>
          </a:fillRef>
          <a:effectRef idx="1">
            <a:schemeClr val="accent1"/>
          </a:effectRef>
          <a:fontRef idx="minor">
            <a:schemeClr val="dk1"/>
          </a:fontRef>
        </p:style>
      </p:pic>
      <p:sp>
        <p:nvSpPr>
          <p:cNvPr id="9" name="TextBox 8"/>
          <p:cNvSpPr txBox="1"/>
          <p:nvPr userDrawn="1"/>
        </p:nvSpPr>
        <p:spPr>
          <a:xfrm>
            <a:off x="930368" y="1524000"/>
            <a:ext cx="7461792" cy="4431983"/>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900" b="1" dirty="0">
                <a:solidFill>
                  <a:schemeClr val="bg1"/>
                </a:solidFill>
              </a:rPr>
              <a:t>Becky </a:t>
            </a:r>
            <a:r>
              <a:rPr lang="en-US" sz="1900" b="1" dirty="0" err="1">
                <a:solidFill>
                  <a:schemeClr val="bg1"/>
                </a:solidFill>
              </a:rPr>
              <a:t>Aistrup</a:t>
            </a:r>
            <a:r>
              <a:rPr lang="en-US" sz="1900" b="1" dirty="0">
                <a:solidFill>
                  <a:schemeClr val="bg1"/>
                </a:solidFill>
              </a:rPr>
              <a:t>, MBA </a:t>
            </a:r>
            <a:r>
              <a:rPr lang="en-US" sz="19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Kris Bergman </a:t>
            </a:r>
            <a:r>
              <a:rPr lang="en-US" sz="1900" dirty="0">
                <a:solidFill>
                  <a:schemeClr val="bg1"/>
                </a:solidFill>
              </a:rPr>
              <a:t>- Grants and Contracts Management, and Budget and administrative support for all agencies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Lisa M. </a:t>
            </a:r>
            <a:r>
              <a:rPr lang="en-US" sz="1900" b="1" dirty="0" err="1">
                <a:solidFill>
                  <a:schemeClr val="bg1"/>
                </a:solidFill>
              </a:rPr>
              <a:t>Kurek</a:t>
            </a:r>
            <a:r>
              <a:rPr lang="en-US" sz="1900" dirty="0">
                <a:solidFill>
                  <a:schemeClr val="bg1"/>
                </a:solidFill>
              </a:rPr>
              <a:t>, MS - SBIR/STTR educator, Assessment management, NIH</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Michael P. </a:t>
            </a:r>
            <a:r>
              <a:rPr lang="en-US" sz="1900" b="1" dirty="0" err="1">
                <a:solidFill>
                  <a:schemeClr val="bg1"/>
                </a:solidFill>
              </a:rPr>
              <a:t>Kurek</a:t>
            </a:r>
            <a:r>
              <a:rPr lang="en-US" sz="1900" dirty="0">
                <a:solidFill>
                  <a:schemeClr val="bg1"/>
                </a:solidFill>
              </a:rPr>
              <a:t>, PhD, MBA - NSF, DOE, USDA, </a:t>
            </a:r>
            <a:r>
              <a:rPr lang="en-US" sz="1900" dirty="0" err="1">
                <a:solidFill>
                  <a:schemeClr val="bg1"/>
                </a:solidFill>
              </a:rPr>
              <a:t>DoED</a:t>
            </a:r>
            <a:r>
              <a:rPr lang="en-US" sz="1900" dirty="0">
                <a:solidFill>
                  <a:schemeClr val="bg1"/>
                </a:solidFill>
              </a:rPr>
              <a:t>, DOT, DOC, EPA, NIH and Commercialization planning</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Andrea </a:t>
            </a:r>
            <a:r>
              <a:rPr lang="en-US" sz="1900" b="1" dirty="0" err="1">
                <a:solidFill>
                  <a:schemeClr val="bg1"/>
                </a:solidFill>
              </a:rPr>
              <a:t>Johanson</a:t>
            </a:r>
            <a:r>
              <a:rPr lang="en-US" sz="1900" dirty="0">
                <a:solidFill>
                  <a:schemeClr val="bg1"/>
                </a:solidFill>
              </a:rPr>
              <a:t>, PhD – NIH grants and contracts</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Jayne </a:t>
            </a:r>
            <a:r>
              <a:rPr lang="en-US" sz="1900" b="1" dirty="0" err="1">
                <a:solidFill>
                  <a:schemeClr val="bg1"/>
                </a:solidFill>
              </a:rPr>
              <a:t>Berkaw</a:t>
            </a:r>
            <a:r>
              <a:rPr lang="en-US" sz="1900" b="1" dirty="0">
                <a:solidFill>
                  <a:schemeClr val="bg1"/>
                </a:solidFill>
              </a:rPr>
              <a:t> </a:t>
            </a:r>
            <a:r>
              <a:rPr lang="en-US" sz="1900" dirty="0">
                <a:solidFill>
                  <a:schemeClr val="bg1"/>
                </a:solidFill>
              </a:rPr>
              <a:t>- Marketing and Communications and training programs outside of Michigan</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Bonnie </a:t>
            </a:r>
            <a:r>
              <a:rPr lang="en-US" sz="1900" b="1" dirty="0" err="1">
                <a:solidFill>
                  <a:schemeClr val="bg1"/>
                </a:solidFill>
              </a:rPr>
              <a:t>Dawdy</a:t>
            </a:r>
            <a:r>
              <a:rPr lang="en-US" sz="1900" b="1" dirty="0">
                <a:solidFill>
                  <a:schemeClr val="bg1"/>
                </a:solidFill>
              </a:rPr>
              <a:t> </a:t>
            </a:r>
            <a:r>
              <a:rPr lang="en-US" sz="1900" dirty="0">
                <a:solidFill>
                  <a:schemeClr val="bg1"/>
                </a:solidFill>
              </a:rPr>
              <a:t>- Michigan SBIR/STTR Assistance Program</a:t>
            </a:r>
          </a:p>
          <a:p>
            <a:pPr marL="342900" indent="-342900">
              <a:lnSpc>
                <a:spcPct val="100000"/>
              </a:lnSpc>
              <a:spcBef>
                <a:spcPts val="0"/>
              </a:spcBef>
              <a:spcAft>
                <a:spcPts val="600"/>
              </a:spcAft>
              <a:buSzPct val="80000"/>
              <a:buFontTx/>
              <a:buBlip>
                <a:blip r:embed="rId3"/>
              </a:buBlip>
            </a:pPr>
            <a:r>
              <a:rPr lang="en-US" sz="1900" b="1" dirty="0">
                <a:solidFill>
                  <a:schemeClr val="bg1"/>
                </a:solidFill>
              </a:rPr>
              <a:t>Jodi Bergman </a:t>
            </a:r>
            <a:r>
              <a:rPr lang="en-US" sz="1900" dirty="0">
                <a:solidFill>
                  <a:schemeClr val="bg1"/>
                </a:solidFill>
              </a:rPr>
              <a:t>- Administrative support</a:t>
            </a:r>
          </a:p>
        </p:txBody>
      </p:sp>
      <p:sp>
        <p:nvSpPr>
          <p:cNvPr id="3" name="TextBox 2"/>
          <p:cNvSpPr txBox="1"/>
          <p:nvPr userDrawn="1"/>
        </p:nvSpPr>
        <p:spPr>
          <a:xfrm>
            <a:off x="947854" y="702527"/>
            <a:ext cx="6211229" cy="553998"/>
          </a:xfrm>
          <a:prstGeom prst="rect">
            <a:avLst/>
          </a:prstGeom>
          <a:noFill/>
        </p:spPr>
        <p:txBody>
          <a:bodyPr wrap="square" rtlCol="0">
            <a:spAutoFit/>
          </a:bodyPr>
          <a:lstStyle/>
          <a:p>
            <a:r>
              <a:rPr lang="en-US" sz="3000" dirty="0">
                <a:solidFill>
                  <a:schemeClr val="accent2"/>
                </a:solidFill>
                <a:latin typeface="Arial"/>
                <a:cs typeface="Arial"/>
              </a:rPr>
              <a:t>BBCetc Team</a:t>
            </a:r>
          </a:p>
        </p:txBody>
      </p:sp>
    </p:spTree>
    <p:extLst>
      <p:ext uri="{BB962C8B-B14F-4D97-AF65-F5344CB8AC3E}">
        <p14:creationId xmlns:p14="http://schemas.microsoft.com/office/powerpoint/2010/main" val="2884666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 Team">
    <p:spTree>
      <p:nvGrpSpPr>
        <p:cNvPr id="1" name=""/>
        <p:cNvGrpSpPr/>
        <p:nvPr/>
      </p:nvGrpSpPr>
      <p:grpSpPr>
        <a:xfrm>
          <a:off x="0" y="0"/>
          <a:ext cx="0" cy="0"/>
          <a:chOff x="0" y="0"/>
          <a:chExt cx="0" cy="0"/>
        </a:xfrm>
      </p:grpSpPr>
      <p:sp>
        <p:nvSpPr>
          <p:cNvPr id="3" name="Rectangle 2"/>
          <p:cNvSpPr>
            <a:spLocks noGrp="1" noChangeArrowheads="1"/>
          </p:cNvSpPr>
          <p:nvPr userDrawn="1"/>
        </p:nvSpPr>
        <p:spPr>
          <a:xfrm>
            <a:off x="853821" y="3115344"/>
            <a:ext cx="1654126" cy="505640"/>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Becky Aistrup, MBA</a:t>
            </a:r>
          </a:p>
          <a:p>
            <a:pPr marL="0" indent="0" algn="ctr">
              <a:spcBef>
                <a:spcPts val="0"/>
              </a:spcBef>
              <a:buNone/>
            </a:pPr>
            <a:r>
              <a:rPr lang="en-US" sz="1200" dirty="0"/>
              <a:t>Managing Partner</a:t>
            </a:r>
          </a:p>
        </p:txBody>
      </p:sp>
      <p:sp>
        <p:nvSpPr>
          <p:cNvPr id="4" name="Rectangle 3"/>
          <p:cNvSpPr>
            <a:spLocks noGrp="1" noChangeArrowheads="1"/>
          </p:cNvSpPr>
          <p:nvPr userDrawn="1"/>
        </p:nvSpPr>
        <p:spPr>
          <a:xfrm>
            <a:off x="2871020" y="3115344"/>
            <a:ext cx="1453302" cy="505640"/>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Kris Bergman</a:t>
            </a:r>
          </a:p>
          <a:p>
            <a:pPr marL="0" indent="0" algn="ctr">
              <a:spcBef>
                <a:spcPts val="0"/>
              </a:spcBef>
              <a:buNone/>
            </a:pPr>
            <a:r>
              <a:rPr lang="en-US" sz="1200" dirty="0"/>
              <a:t>Managing Partner</a:t>
            </a:r>
          </a:p>
        </p:txBody>
      </p:sp>
      <p:sp>
        <p:nvSpPr>
          <p:cNvPr id="5" name="Rectangle 4"/>
          <p:cNvSpPr>
            <a:spLocks noGrp="1" noChangeArrowheads="1"/>
          </p:cNvSpPr>
          <p:nvPr userDrawn="1"/>
        </p:nvSpPr>
        <p:spPr>
          <a:xfrm>
            <a:off x="6315966" y="3115344"/>
            <a:ext cx="1828634" cy="796312"/>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Lisa M. Kurek, MS</a:t>
            </a:r>
          </a:p>
          <a:p>
            <a:pPr marL="0" indent="0" algn="ctr">
              <a:spcBef>
                <a:spcPts val="0"/>
              </a:spcBef>
              <a:buNone/>
            </a:pPr>
            <a:r>
              <a:rPr lang="en-US" sz="1200" dirty="0"/>
              <a:t>Sr. Principal Consultant, Partner Emerita</a:t>
            </a:r>
          </a:p>
        </p:txBody>
      </p:sp>
      <p:sp>
        <p:nvSpPr>
          <p:cNvPr id="6" name="Rectangle 5"/>
          <p:cNvSpPr>
            <a:spLocks noGrp="1" noChangeArrowheads="1"/>
          </p:cNvSpPr>
          <p:nvPr userDrawn="1"/>
        </p:nvSpPr>
        <p:spPr>
          <a:xfrm>
            <a:off x="631973" y="5839321"/>
            <a:ext cx="2097823" cy="7698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Michael P. </a:t>
            </a:r>
            <a:r>
              <a:rPr lang="en-US" sz="1200" b="1" dirty="0" err="1"/>
              <a:t>Kurek</a:t>
            </a:r>
            <a:r>
              <a:rPr lang="en-US" sz="1200" b="1" dirty="0"/>
              <a:t>, </a:t>
            </a:r>
            <a:br>
              <a:rPr lang="en-US" sz="1200" b="1" dirty="0"/>
            </a:br>
            <a:r>
              <a:rPr lang="en-US" sz="1200" b="1" dirty="0"/>
              <a:t>PhD, MBA</a:t>
            </a:r>
          </a:p>
          <a:p>
            <a:pPr marL="0" indent="0" algn="ctr">
              <a:spcBef>
                <a:spcPts val="0"/>
              </a:spcBef>
              <a:buNone/>
            </a:pPr>
            <a:r>
              <a:rPr lang="en-US" sz="1200" dirty="0"/>
              <a:t>Sr. Principal Consultant</a:t>
            </a:r>
          </a:p>
        </p:txBody>
      </p:sp>
      <p:sp>
        <p:nvSpPr>
          <p:cNvPr id="7" name="Rectangle 6"/>
          <p:cNvSpPr>
            <a:spLocks noGrp="1" noChangeArrowheads="1"/>
          </p:cNvSpPr>
          <p:nvPr userDrawn="1"/>
        </p:nvSpPr>
        <p:spPr>
          <a:xfrm>
            <a:off x="2527770" y="5839321"/>
            <a:ext cx="2139803" cy="580936"/>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Andrea </a:t>
            </a:r>
            <a:r>
              <a:rPr lang="en-US" sz="1200" b="1" dirty="0" err="1"/>
              <a:t>Johanson</a:t>
            </a:r>
            <a:r>
              <a:rPr lang="en-US" sz="1200" b="1" dirty="0"/>
              <a:t>, PhD</a:t>
            </a:r>
          </a:p>
          <a:p>
            <a:pPr marL="0" indent="0" algn="ctr">
              <a:spcBef>
                <a:spcPts val="0"/>
              </a:spcBef>
              <a:buNone/>
            </a:pPr>
            <a:r>
              <a:rPr lang="en-US" sz="1200" dirty="0"/>
              <a:t>Principal Consultant</a:t>
            </a:r>
          </a:p>
        </p:txBody>
      </p:sp>
      <p:sp>
        <p:nvSpPr>
          <p:cNvPr id="8" name="Rectangle 7"/>
          <p:cNvSpPr>
            <a:spLocks noGrp="1" noChangeArrowheads="1"/>
          </p:cNvSpPr>
          <p:nvPr userDrawn="1"/>
        </p:nvSpPr>
        <p:spPr>
          <a:xfrm>
            <a:off x="4609127" y="5839321"/>
            <a:ext cx="1688504" cy="759372"/>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Jayne </a:t>
            </a:r>
            <a:r>
              <a:rPr lang="en-US" sz="1200" b="1" dirty="0" err="1"/>
              <a:t>Berkaw</a:t>
            </a:r>
            <a:endParaRPr lang="en-US" sz="1200" b="1" dirty="0"/>
          </a:p>
          <a:p>
            <a:pPr marL="0" indent="0" algn="ctr">
              <a:spcBef>
                <a:spcPts val="0"/>
              </a:spcBef>
              <a:buNone/>
            </a:pPr>
            <a:r>
              <a:rPr lang="en-US" sz="1200" dirty="0"/>
              <a:t>Director, Marketing and Outreach</a:t>
            </a:r>
          </a:p>
        </p:txBody>
      </p:sp>
      <p:grpSp>
        <p:nvGrpSpPr>
          <p:cNvPr id="9" name="Group 8"/>
          <p:cNvGrpSpPr/>
          <p:nvPr userDrawn="1"/>
        </p:nvGrpSpPr>
        <p:grpSpPr>
          <a:xfrm>
            <a:off x="930369" y="1147466"/>
            <a:ext cx="1501031" cy="1876289"/>
            <a:chOff x="930369" y="1147466"/>
            <a:chExt cx="1501031" cy="1876289"/>
          </a:xfrm>
        </p:grpSpPr>
        <p:pic>
          <p:nvPicPr>
            <p:cNvPr id="10" name="Picture 9" descr="Becky_art.psd"/>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0369" y="1147466"/>
              <a:ext cx="1501031" cy="1876289"/>
            </a:xfrm>
            <a:prstGeom prst="rect">
              <a:avLst/>
            </a:prstGeom>
          </p:spPr>
        </p:pic>
        <p:cxnSp>
          <p:nvCxnSpPr>
            <p:cNvPr id="11" name="Straight Connector 10"/>
            <p:cNvCxnSpPr/>
            <p:nvPr userDrawn="1"/>
          </p:nvCxnSpPr>
          <p:spPr>
            <a:xfrm flipV="1">
              <a:off x="1022883"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userDrawn="1"/>
        </p:nvGrpSpPr>
        <p:grpSpPr>
          <a:xfrm>
            <a:off x="2860578" y="1181021"/>
            <a:ext cx="1474187" cy="1842734"/>
            <a:chOff x="2860578" y="1181021"/>
            <a:chExt cx="1474187" cy="1842734"/>
          </a:xfrm>
        </p:grpSpPr>
        <p:pic>
          <p:nvPicPr>
            <p:cNvPr id="13" name="Picture 12" descr="Kris_art.psd"/>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60578" y="1181021"/>
              <a:ext cx="1474187" cy="1842734"/>
            </a:xfrm>
            <a:prstGeom prst="rect">
              <a:avLst/>
            </a:prstGeom>
          </p:spPr>
        </p:pic>
        <p:cxnSp>
          <p:nvCxnSpPr>
            <p:cNvPr id="14" name="Straight Connector 13"/>
            <p:cNvCxnSpPr/>
            <p:nvPr userDrawn="1"/>
          </p:nvCxnSpPr>
          <p:spPr>
            <a:xfrm flipV="1">
              <a:off x="2939670"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userDrawn="1"/>
        </p:nvGrpSpPr>
        <p:grpSpPr>
          <a:xfrm>
            <a:off x="6494931" y="1185375"/>
            <a:ext cx="1470704" cy="1838380"/>
            <a:chOff x="6494931" y="1185375"/>
            <a:chExt cx="1470704" cy="1838380"/>
          </a:xfrm>
        </p:grpSpPr>
        <p:pic>
          <p:nvPicPr>
            <p:cNvPr id="16" name="Picture 15" descr="Lisa.psd"/>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494931" y="1185375"/>
              <a:ext cx="1470704" cy="1838380"/>
            </a:xfrm>
            <a:prstGeom prst="rect">
              <a:avLst/>
            </a:prstGeom>
          </p:spPr>
        </p:pic>
        <p:cxnSp>
          <p:nvCxnSpPr>
            <p:cNvPr id="17" name="Straight Connector 16"/>
            <p:cNvCxnSpPr/>
            <p:nvPr userDrawn="1"/>
          </p:nvCxnSpPr>
          <p:spPr>
            <a:xfrm flipV="1">
              <a:off x="6572282" y="3014438"/>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userDrawn="1"/>
        </p:nvGrpSpPr>
        <p:grpSpPr>
          <a:xfrm>
            <a:off x="4690934" y="3831889"/>
            <a:ext cx="1524890" cy="1906531"/>
            <a:chOff x="4690934" y="3831889"/>
            <a:chExt cx="1524890" cy="1906531"/>
          </a:xfrm>
        </p:grpSpPr>
        <p:pic>
          <p:nvPicPr>
            <p:cNvPr id="19" name="Picture 18" descr="Jayne_art.psd"/>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690934" y="3831889"/>
              <a:ext cx="1524890" cy="1906112"/>
            </a:xfrm>
            <a:prstGeom prst="rect">
              <a:avLst/>
            </a:prstGeom>
          </p:spPr>
        </p:pic>
        <p:cxnSp>
          <p:nvCxnSpPr>
            <p:cNvPr id="20" name="Straight Connector 19"/>
            <p:cNvCxnSpPr/>
            <p:nvPr userDrawn="1"/>
          </p:nvCxnSpPr>
          <p:spPr>
            <a:xfrm flipV="1">
              <a:off x="4795378" y="5738419"/>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userDrawn="1"/>
        </p:nvGrpSpPr>
        <p:grpSpPr>
          <a:xfrm>
            <a:off x="951333" y="3916348"/>
            <a:ext cx="1459102" cy="1823877"/>
            <a:chOff x="951333" y="3916348"/>
            <a:chExt cx="1459102" cy="1823877"/>
          </a:xfrm>
        </p:grpSpPr>
        <p:pic>
          <p:nvPicPr>
            <p:cNvPr id="22" name="Picture 21" descr="Mike Kurek_art.psd"/>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51333" y="3916348"/>
              <a:ext cx="1459102" cy="1823877"/>
            </a:xfrm>
            <a:prstGeom prst="rect">
              <a:avLst/>
            </a:prstGeom>
          </p:spPr>
        </p:pic>
        <p:cxnSp>
          <p:nvCxnSpPr>
            <p:cNvPr id="23" name="Straight Connector 22"/>
            <p:cNvCxnSpPr/>
            <p:nvPr userDrawn="1"/>
          </p:nvCxnSpPr>
          <p:spPr>
            <a:xfrm flipV="1">
              <a:off x="1022883" y="5736512"/>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userDrawn="1"/>
        </p:nvGrpSpPr>
        <p:grpSpPr>
          <a:xfrm>
            <a:off x="2814954" y="3783434"/>
            <a:ext cx="1565434" cy="1956792"/>
            <a:chOff x="2814954" y="3783434"/>
            <a:chExt cx="1565434" cy="1956792"/>
          </a:xfrm>
        </p:grpSpPr>
        <p:pic>
          <p:nvPicPr>
            <p:cNvPr id="25" name="Picture 24" descr="Andrea_art.psd"/>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14954" y="3783434"/>
              <a:ext cx="1565434" cy="1956792"/>
            </a:xfrm>
            <a:prstGeom prst="rect">
              <a:avLst/>
            </a:prstGeom>
          </p:spPr>
        </p:pic>
        <p:cxnSp>
          <p:nvCxnSpPr>
            <p:cNvPr id="26" name="Straight Connector 25"/>
            <p:cNvCxnSpPr/>
            <p:nvPr userDrawn="1"/>
          </p:nvCxnSpPr>
          <p:spPr>
            <a:xfrm flipV="1">
              <a:off x="2939670" y="5736512"/>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grpSp>
      <p:sp>
        <p:nvSpPr>
          <p:cNvPr id="27" name="Rectangle 26"/>
          <p:cNvSpPr>
            <a:spLocks noGrp="1" noChangeArrowheads="1"/>
          </p:cNvSpPr>
          <p:nvPr userDrawn="1"/>
        </p:nvSpPr>
        <p:spPr>
          <a:xfrm>
            <a:off x="4670019" y="3120062"/>
            <a:ext cx="1566721" cy="617876"/>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t>Bonnie </a:t>
            </a:r>
            <a:r>
              <a:rPr lang="en-US" sz="1200" b="1" dirty="0" err="1"/>
              <a:t>Dawdy</a:t>
            </a:r>
            <a:endParaRPr lang="en-US" sz="1200" b="1" dirty="0"/>
          </a:p>
          <a:p>
            <a:pPr marL="0" indent="0" algn="ctr">
              <a:spcBef>
                <a:spcPts val="0"/>
              </a:spcBef>
              <a:buNone/>
            </a:pPr>
            <a:r>
              <a:rPr lang="en-US" sz="1200" dirty="0"/>
              <a:t>Principal Consultant</a:t>
            </a:r>
          </a:p>
        </p:txBody>
      </p:sp>
      <p:grpSp>
        <p:nvGrpSpPr>
          <p:cNvPr id="28" name="Group 27"/>
          <p:cNvGrpSpPr/>
          <p:nvPr userDrawn="1"/>
        </p:nvGrpSpPr>
        <p:grpSpPr>
          <a:xfrm>
            <a:off x="4793337" y="1417637"/>
            <a:ext cx="1318043" cy="1601520"/>
            <a:chOff x="4793337" y="1417637"/>
            <a:chExt cx="1318043" cy="1601520"/>
          </a:xfrm>
        </p:grpSpPr>
        <p:cxnSp>
          <p:nvCxnSpPr>
            <p:cNvPr id="29" name="Straight Connector 28"/>
            <p:cNvCxnSpPr/>
            <p:nvPr userDrawn="1"/>
          </p:nvCxnSpPr>
          <p:spPr>
            <a:xfrm flipV="1">
              <a:off x="4795378" y="3019156"/>
              <a:ext cx="1316002" cy="1"/>
            </a:xfrm>
            <a:prstGeom prst="line">
              <a:avLst/>
            </a:prstGeom>
            <a:ln>
              <a:headEnd type="oval"/>
              <a:tailEnd type="oval"/>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4793337" y="1417637"/>
              <a:ext cx="1291978" cy="1594355"/>
            </a:xfrm>
            <a:prstGeom prst="rect">
              <a:avLst/>
            </a:prstGeom>
          </p:spPr>
        </p:pic>
      </p:grpSp>
      <p:sp>
        <p:nvSpPr>
          <p:cNvPr id="31" name="TextBox 30"/>
          <p:cNvSpPr txBox="1"/>
          <p:nvPr userDrawn="1"/>
        </p:nvSpPr>
        <p:spPr>
          <a:xfrm>
            <a:off x="992459" y="680225"/>
            <a:ext cx="5486400" cy="553998"/>
          </a:xfrm>
          <a:prstGeom prst="rect">
            <a:avLst/>
          </a:prstGeom>
          <a:noFill/>
        </p:spPr>
        <p:txBody>
          <a:bodyPr wrap="square" rtlCol="0">
            <a:spAutoFit/>
          </a:bodyPr>
          <a:lstStyle/>
          <a:p>
            <a:r>
              <a:rPr lang="en-US" sz="3000" dirty="0">
                <a:solidFill>
                  <a:schemeClr val="accent2"/>
                </a:solidFill>
                <a:latin typeface="Arial"/>
                <a:cs typeface="Arial"/>
              </a:rPr>
              <a:t>BBCetc Team</a:t>
            </a:r>
          </a:p>
        </p:txBody>
      </p:sp>
    </p:spTree>
    <p:extLst>
      <p:ext uri="{BB962C8B-B14F-4D97-AF65-F5344CB8AC3E}">
        <p14:creationId xmlns:p14="http://schemas.microsoft.com/office/powerpoint/2010/main" val="2350887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 Working With BBC">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0368" y="1508760"/>
            <a:ext cx="4438650" cy="4824369"/>
          </a:xfrm>
          <a:prstGeom prst="rect">
            <a:avLst/>
          </a:prstGeom>
          <a:ln>
            <a:solidFill>
              <a:schemeClr val="tx1"/>
            </a:solidFill>
          </a:ln>
        </p:spPr>
      </p:pic>
      <p:pic>
        <p:nvPicPr>
          <p:cNvPr id="7" name="Picture 6"/>
          <p:cNvPicPr>
            <a:picLocks noChangeAspect="1"/>
          </p:cNvPicPr>
          <p:nvPr userDrawn="1"/>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666509" y="591787"/>
            <a:ext cx="2467947" cy="919097"/>
          </a:xfrm>
          <a:prstGeom prst="rect">
            <a:avLst/>
          </a:prstGeom>
        </p:spPr>
      </p:pic>
      <p:sp>
        <p:nvSpPr>
          <p:cNvPr id="10" name="TextBox 9"/>
          <p:cNvSpPr txBox="1"/>
          <p:nvPr userDrawn="1"/>
        </p:nvSpPr>
        <p:spPr>
          <a:xfrm>
            <a:off x="5564221" y="1859475"/>
            <a:ext cx="2769406" cy="397342"/>
          </a:xfrm>
          <a:prstGeom prst="rect">
            <a:avLst/>
          </a:prstGeom>
          <a:noFill/>
        </p:spPr>
        <p:txBody>
          <a:bodyPr wrap="square" rtlCol="0">
            <a:spAutoFit/>
          </a:bodyPr>
          <a:lstStyle/>
          <a:p>
            <a:r>
              <a:rPr lang="en-US" sz="2000" b="1" u="sng" dirty="0">
                <a:solidFill>
                  <a:schemeClr val="accent1"/>
                </a:solidFill>
                <a:latin typeface="Arial" panose="020B0604020202020204" pitchFamily="34" charset="0"/>
                <a:cs typeface="Arial" panose="020B0604020202020204" pitchFamily="34" charset="0"/>
              </a:rPr>
              <a:t>http://bit.ly/bbcasmt</a:t>
            </a:r>
          </a:p>
        </p:txBody>
      </p:sp>
      <p:sp>
        <p:nvSpPr>
          <p:cNvPr id="11" name="TextBox 10"/>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25552" y="691375"/>
            <a:ext cx="4750420" cy="553998"/>
          </a:xfrm>
          <a:prstGeom prst="rect">
            <a:avLst/>
          </a:prstGeom>
          <a:noFill/>
        </p:spPr>
        <p:txBody>
          <a:bodyPr wrap="square" rtlCol="0">
            <a:spAutoFit/>
          </a:bodyPr>
          <a:lstStyle/>
          <a:p>
            <a:r>
              <a:rPr lang="en-US" sz="3000" dirty="0">
                <a:solidFill>
                  <a:schemeClr val="accent2"/>
                </a:solidFill>
                <a:latin typeface="Arial"/>
                <a:cs typeface="Arial"/>
              </a:rPr>
              <a:t>Working with BBCetc</a:t>
            </a:r>
          </a:p>
        </p:txBody>
      </p:sp>
    </p:spTree>
    <p:extLst>
      <p:ext uri="{BB962C8B-B14F-4D97-AF65-F5344CB8AC3E}">
        <p14:creationId xmlns:p14="http://schemas.microsoft.com/office/powerpoint/2010/main" val="986961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 MI SBIR/STTR">
    <p:spTree>
      <p:nvGrpSpPr>
        <p:cNvPr id="1" name=""/>
        <p:cNvGrpSpPr/>
        <p:nvPr/>
      </p:nvGrpSpPr>
      <p:grpSpPr>
        <a:xfrm>
          <a:off x="0" y="0"/>
          <a:ext cx="0" cy="0"/>
          <a:chOff x="0" y="0"/>
          <a:chExt cx="0" cy="0"/>
        </a:xfrm>
      </p:grpSpPr>
      <p:grpSp>
        <p:nvGrpSpPr>
          <p:cNvPr id="4" name="Group 3"/>
          <p:cNvGrpSpPr/>
          <p:nvPr userDrawn="1"/>
        </p:nvGrpSpPr>
        <p:grpSpPr>
          <a:xfrm>
            <a:off x="7552268" y="141111"/>
            <a:ext cx="1453244" cy="874889"/>
            <a:chOff x="7461956" y="152400"/>
            <a:chExt cx="1453244" cy="874889"/>
          </a:xfrm>
        </p:grpSpPr>
        <p:sp>
          <p:nvSpPr>
            <p:cNvPr id="3" name="Rectangle 2"/>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40977" y="208845"/>
              <a:ext cx="1295200" cy="750394"/>
            </a:xfrm>
            <a:prstGeom prst="rect">
              <a:avLst/>
            </a:prstGeom>
          </p:spPr>
        </p:pic>
      </p:grpSp>
      <p:sp>
        <p:nvSpPr>
          <p:cNvPr id="9"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accent1"/>
                </a:solidFill>
              </a:rPr>
              <a:t>SBIR/STTR training and proposal development services for MI technology companies with most costs covered by the program. </a:t>
            </a:r>
          </a:p>
        </p:txBody>
      </p:sp>
      <p:sp>
        <p:nvSpPr>
          <p:cNvPr id="10" name="TextBox 9"/>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4"/>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4"/>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4"/>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4"/>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4"/>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 SBIR/STTR Assistance Program is funded by the MSF, administered by the MEDC and managed by </a:t>
            </a:r>
            <a:r>
              <a:rPr lang="en-US" sz="1400" b="1" dirty="0" err="1">
                <a:solidFill>
                  <a:schemeClr val="bg1"/>
                </a:solidFill>
                <a:latin typeface="Arial" charset="0"/>
                <a:ea typeface="Arial" charset="0"/>
                <a:cs typeface="Arial" charset="0"/>
              </a:rPr>
              <a:t>BBCetc</a:t>
            </a:r>
            <a:r>
              <a:rPr lang="en-US" sz="1400" b="1" dirty="0">
                <a:solidFill>
                  <a:schemeClr val="bg1"/>
                </a:solidFill>
                <a:latin typeface="Arial" charset="0"/>
                <a:ea typeface="Arial" charset="0"/>
                <a:cs typeface="Arial" charset="0"/>
              </a:rPr>
              <a:t>.</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5" name="TextBox 4"/>
          <p:cNvSpPr txBox="1"/>
          <p:nvPr userDrawn="1"/>
        </p:nvSpPr>
        <p:spPr>
          <a:xfrm>
            <a:off x="959006" y="713679"/>
            <a:ext cx="6423102" cy="553998"/>
          </a:xfrm>
          <a:prstGeom prst="rect">
            <a:avLst/>
          </a:prstGeom>
          <a:noFill/>
        </p:spPr>
        <p:txBody>
          <a:bodyPr wrap="square" rtlCol="0">
            <a:spAutoFit/>
          </a:bodyPr>
          <a:lstStyle/>
          <a:p>
            <a:r>
              <a:rPr lang="en-US" sz="3000" dirty="0">
                <a:solidFill>
                  <a:schemeClr val="accent2"/>
                </a:solidFill>
                <a:latin typeface="Arial"/>
                <a:cs typeface="Arial"/>
              </a:rPr>
              <a:t>MI SBIR/STTR Assistance Program</a:t>
            </a:r>
          </a:p>
        </p:txBody>
      </p:sp>
    </p:spTree>
    <p:extLst>
      <p:ext uri="{BB962C8B-B14F-4D97-AF65-F5344CB8AC3E}">
        <p14:creationId xmlns:p14="http://schemas.microsoft.com/office/powerpoint/2010/main" val="1384601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en - SBIR/STTR Match">
    <p:spTree>
      <p:nvGrpSpPr>
        <p:cNvPr id="1" name=""/>
        <p:cNvGrpSpPr/>
        <p:nvPr/>
      </p:nvGrpSpPr>
      <p:grpSpPr>
        <a:xfrm>
          <a:off x="0" y="0"/>
          <a:ext cx="0" cy="0"/>
          <a:chOff x="0" y="0"/>
          <a:chExt cx="0" cy="0"/>
        </a:xfrm>
      </p:grpSpPr>
      <p:grpSp>
        <p:nvGrpSpPr>
          <p:cNvPr id="4" name="Group 3"/>
          <p:cNvGrpSpPr/>
          <p:nvPr userDrawn="1"/>
        </p:nvGrpSpPr>
        <p:grpSpPr>
          <a:xfrm>
            <a:off x="7552268" y="141111"/>
            <a:ext cx="1453244" cy="874889"/>
            <a:chOff x="7461956" y="152400"/>
            <a:chExt cx="1453244" cy="874889"/>
          </a:xfrm>
        </p:grpSpPr>
        <p:sp>
          <p:nvSpPr>
            <p:cNvPr id="3" name="Rectangle 2"/>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40977" y="208845"/>
              <a:ext cx="1295200" cy="750394"/>
            </a:xfrm>
            <a:prstGeom prst="rect">
              <a:avLst/>
            </a:prstGeom>
          </p:spPr>
        </p:pic>
      </p:grpSp>
      <p:pic>
        <p:nvPicPr>
          <p:cNvPr id="8" name="Picture 2"/>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chemeClr val="accent1"/>
                </a:solidFill>
              </a:rPr>
              <a:t>www.mietf.org</a:t>
            </a:r>
            <a:r>
              <a:rPr lang="en-US" sz="2000" dirty="0"/>
              <a:t> </a:t>
            </a:r>
          </a:p>
          <a:p>
            <a:pPr>
              <a:buFontTx/>
              <a:buBlip>
                <a:blip r:embed="rId6"/>
              </a:buBlip>
            </a:pPr>
            <a:r>
              <a:rPr lang="en-US" sz="1800" dirty="0">
                <a:solidFill>
                  <a:schemeClr val="bg1"/>
                </a:solidFill>
              </a:rPr>
              <a:t>Match up to $25K for Phase I, $125K Phase II</a:t>
            </a:r>
          </a:p>
          <a:p>
            <a:pPr>
              <a:buFontTx/>
              <a:buBlip>
                <a:blip r:embed="rId6"/>
              </a:buBlip>
            </a:pPr>
            <a:r>
              <a:rPr lang="en-US" sz="1800" dirty="0">
                <a:solidFill>
                  <a:schemeClr val="bg1"/>
                </a:solidFill>
              </a:rPr>
              <a:t>Requires third party match</a:t>
            </a:r>
          </a:p>
          <a:p>
            <a:pPr>
              <a:buFontTx/>
              <a:buBlip>
                <a:blip r:embed="rId6"/>
              </a:buBlip>
            </a:pPr>
            <a:r>
              <a:rPr lang="en-US" sz="1800" dirty="0">
                <a:solidFill>
                  <a:schemeClr val="bg1"/>
                </a:solidFill>
              </a:rPr>
              <a:t>MUST APPLY PRIOR TO SBIR SUBMISSION</a:t>
            </a:r>
          </a:p>
        </p:txBody>
      </p:sp>
      <p:sp>
        <p:nvSpPr>
          <p:cNvPr id="11" name="TextBox 10"/>
          <p:cNvSpPr txBox="1"/>
          <p:nvPr userDrawn="1"/>
        </p:nvSpPr>
        <p:spPr>
          <a:xfrm>
            <a:off x="930368" y="4831644"/>
            <a:ext cx="6934200" cy="923330"/>
          </a:xfrm>
          <a:prstGeom prst="rect">
            <a:avLst/>
          </a:prstGeom>
          <a:noFill/>
        </p:spPr>
        <p:txBody>
          <a:bodyPr wrap="square" numCol="1" rtlCol="0">
            <a:spAutoFit/>
          </a:bodyPr>
          <a:lstStyle/>
          <a:p>
            <a:r>
              <a:rPr lang="en-US" b="1" u="sng" dirty="0">
                <a:solidFill>
                  <a:schemeClr val="accent1"/>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12" name="Picture 1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7713" y="4165599"/>
            <a:ext cx="2247121" cy="659335"/>
          </a:xfrm>
          <a:prstGeom prst="rect">
            <a:avLst/>
          </a:prstGeom>
        </p:spPr>
      </p:pic>
      <p:sp>
        <p:nvSpPr>
          <p:cNvPr id="5" name="TextBox 4"/>
          <p:cNvSpPr txBox="1"/>
          <p:nvPr userDrawn="1"/>
        </p:nvSpPr>
        <p:spPr>
          <a:xfrm>
            <a:off x="936702" y="713678"/>
            <a:ext cx="6568069" cy="553998"/>
          </a:xfrm>
          <a:prstGeom prst="rect">
            <a:avLst/>
          </a:prstGeom>
          <a:noFill/>
        </p:spPr>
        <p:txBody>
          <a:bodyPr wrap="square" rtlCol="0">
            <a:spAutoFit/>
          </a:bodyPr>
          <a:lstStyle/>
          <a:p>
            <a:r>
              <a:rPr lang="en-US" sz="3000" dirty="0">
                <a:solidFill>
                  <a:schemeClr val="accent2"/>
                </a:solidFill>
                <a:latin typeface="Arial"/>
                <a:cs typeface="Arial"/>
              </a:rPr>
              <a:t>SBIR/STTR Matching in Michigan</a:t>
            </a:r>
          </a:p>
        </p:txBody>
      </p:sp>
    </p:spTree>
    <p:extLst>
      <p:ext uri="{BB962C8B-B14F-4D97-AF65-F5344CB8AC3E}">
        <p14:creationId xmlns:p14="http://schemas.microsoft.com/office/powerpoint/2010/main" val="176110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3971" y="260572"/>
            <a:ext cx="1198323" cy="1198323"/>
          </a:xfrm>
          <a:prstGeom prst="rect">
            <a:avLst/>
          </a:prstGeom>
        </p:spPr>
        <p:style>
          <a:lnRef idx="1">
            <a:schemeClr val="accent1"/>
          </a:lnRef>
          <a:fillRef idx="2">
            <a:schemeClr val="accent1"/>
          </a:fillRef>
          <a:effectRef idx="1">
            <a:schemeClr val="accent1"/>
          </a:effectRef>
          <a:fontRef idx="minor">
            <a:schemeClr val="dk1"/>
          </a:fontRef>
        </p:style>
      </p:pic>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
        <p:nvSpPr>
          <p:cNvPr id="8" name="TextBox 7">
            <a:extLst>
              <a:ext uri="{FF2B5EF4-FFF2-40B4-BE49-F238E27FC236}">
                <a16:creationId xmlns:a16="http://schemas.microsoft.com/office/drawing/2014/main" id="{BC2FAEBF-7AC0-4201-A23F-39635CEA6E41}"/>
              </a:ext>
            </a:extLst>
          </p:cNvPr>
          <p:cNvSpPr txBox="1"/>
          <p:nvPr userDrawn="1"/>
        </p:nvSpPr>
        <p:spPr>
          <a:xfrm>
            <a:off x="930368" y="1241777"/>
            <a:ext cx="7604032" cy="5216813"/>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800" b="1" dirty="0">
                <a:solidFill>
                  <a:schemeClr val="bg1"/>
                </a:solidFill>
              </a:rPr>
              <a:t>Becky Aistrup, MBA </a:t>
            </a:r>
            <a:r>
              <a:rPr lang="en-US" sz="18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Kris Bergman </a:t>
            </a:r>
            <a:r>
              <a:rPr lang="en-US" sz="1800" dirty="0">
                <a:solidFill>
                  <a:schemeClr val="bg1"/>
                </a:solidFill>
              </a:rPr>
              <a:t>- Grants and contracts management, and budget and administrative support for all agencies</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800" b="1" dirty="0">
                <a:solidFill>
                  <a:schemeClr val="bg1"/>
                </a:solidFill>
              </a:rPr>
              <a:t>Andrea Johanson, PhD </a:t>
            </a:r>
            <a:r>
              <a:rPr lang="en-US" sz="1800" dirty="0">
                <a:solidFill>
                  <a:schemeClr val="bg1"/>
                </a:solidFill>
              </a:rPr>
              <a:t>- NIH Program Manager, resource creation and knowledge base expert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800" b="1" dirty="0">
                <a:solidFill>
                  <a:schemeClr val="bg1"/>
                </a:solidFill>
              </a:rPr>
              <a:t>Shannon Bass </a:t>
            </a:r>
            <a:r>
              <a:rPr lang="en-US" sz="1800" dirty="0">
                <a:solidFill>
                  <a:schemeClr val="bg1"/>
                </a:solidFill>
              </a:rPr>
              <a:t>- NIH, commercialization planning, post-award management</a:t>
            </a:r>
          </a:p>
          <a:p>
            <a:pPr marL="342900" indent="-342900">
              <a:lnSpc>
                <a:spcPct val="100000"/>
              </a:lnSpc>
              <a:spcBef>
                <a:spcPts val="0"/>
              </a:spcBef>
              <a:spcAft>
                <a:spcPts val="600"/>
              </a:spcAft>
              <a:buSzPct val="80000"/>
              <a:buFontTx/>
              <a:buBlip>
                <a:blip r:embed="rId3"/>
              </a:buBlip>
            </a:pPr>
            <a:r>
              <a:rPr lang="en-US" sz="1800" b="1" baseline="0" dirty="0">
                <a:solidFill>
                  <a:schemeClr val="bg1"/>
                </a:solidFill>
              </a:rPr>
              <a:t>Jerry Hollister </a:t>
            </a:r>
            <a:r>
              <a:rPr lang="en-US" sz="1800" baseline="0" dirty="0">
                <a:solidFill>
                  <a:schemeClr val="bg1"/>
                </a:solidFill>
              </a:rPr>
              <a:t>- DOE, NSF, DOD, DHS, NASA &amp; commercialization planning</a:t>
            </a:r>
          </a:p>
          <a:p>
            <a:pPr marL="342900" indent="-342900">
              <a:lnSpc>
                <a:spcPct val="100000"/>
              </a:lnSpc>
              <a:spcBef>
                <a:spcPts val="0"/>
              </a:spcBef>
              <a:spcAft>
                <a:spcPts val="600"/>
              </a:spcAft>
              <a:buSzPct val="80000"/>
              <a:buFontTx/>
              <a:buBlip>
                <a:blip r:embed="rId3"/>
              </a:buBlip>
            </a:pPr>
            <a:r>
              <a:rPr lang="en-US" sz="1800" b="1" baseline="0" dirty="0">
                <a:solidFill>
                  <a:schemeClr val="bg1"/>
                </a:solidFill>
              </a:rPr>
              <a:t>Megan Varnum, PhD </a:t>
            </a:r>
            <a:r>
              <a:rPr lang="en-US" sz="1800" baseline="0" dirty="0">
                <a:solidFill>
                  <a:schemeClr val="bg1"/>
                </a:solidFill>
              </a:rPr>
              <a:t>- NIH </a:t>
            </a:r>
          </a:p>
          <a:p>
            <a:pPr marL="342900" indent="-342900">
              <a:lnSpc>
                <a:spcPct val="100000"/>
              </a:lnSpc>
              <a:spcBef>
                <a:spcPts val="0"/>
              </a:spcBef>
              <a:spcAft>
                <a:spcPts val="600"/>
              </a:spcAft>
              <a:buSzPct val="80000"/>
              <a:buFontTx/>
              <a:buBlip>
                <a:blip r:embed="rId3"/>
              </a:buBlip>
            </a:pPr>
            <a:r>
              <a:rPr lang="en-US" sz="1800" b="1" baseline="0" dirty="0">
                <a:solidFill>
                  <a:schemeClr val="bg1"/>
                </a:solidFill>
              </a:rPr>
              <a:t>Julie Nagel, PhD </a:t>
            </a:r>
            <a:r>
              <a:rPr lang="en-US" sz="1800" b="0" baseline="0" dirty="0">
                <a:solidFill>
                  <a:schemeClr val="bg1"/>
                </a:solidFill>
              </a:rPr>
              <a:t>- </a:t>
            </a:r>
            <a:r>
              <a:rPr lang="en-US" sz="1800" baseline="0" dirty="0">
                <a:solidFill>
                  <a:schemeClr val="bg1"/>
                </a:solidFill>
              </a:rPr>
              <a:t>SHARP Program operations</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Jayne Berkaw </a:t>
            </a:r>
            <a:r>
              <a:rPr lang="en-US" sz="1800" dirty="0">
                <a:solidFill>
                  <a:schemeClr val="bg1"/>
                </a:solidFill>
              </a:rPr>
              <a:t>- Marketing/communications/outreach and  training programs</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Amy Davis -</a:t>
            </a:r>
            <a:r>
              <a:rPr lang="en-US" sz="1800" dirty="0">
                <a:solidFill>
                  <a:schemeClr val="bg1"/>
                </a:solidFill>
              </a:rPr>
              <a:t> Program Support Director</a:t>
            </a:r>
          </a:p>
          <a:p>
            <a:pPr marL="342900" indent="-342900">
              <a:lnSpc>
                <a:spcPct val="100000"/>
              </a:lnSpc>
              <a:spcBef>
                <a:spcPts val="0"/>
              </a:spcBef>
              <a:spcAft>
                <a:spcPts val="600"/>
              </a:spcAft>
              <a:buSzPct val="80000"/>
              <a:buFontTx/>
              <a:buBlip>
                <a:blip r:embed="rId3"/>
              </a:buBlip>
            </a:pPr>
            <a:r>
              <a:rPr lang="en-US" sz="1800" b="1" dirty="0">
                <a:solidFill>
                  <a:schemeClr val="bg1"/>
                </a:solidFill>
              </a:rPr>
              <a:t>Jodi Bergman </a:t>
            </a:r>
            <a:r>
              <a:rPr lang="en-US" sz="1800" dirty="0">
                <a:solidFill>
                  <a:schemeClr val="bg1"/>
                </a:solidFill>
              </a:rPr>
              <a:t>- Administrative Management</a:t>
            </a:r>
          </a:p>
        </p:txBody>
      </p:sp>
    </p:spTree>
    <p:extLst>
      <p:ext uri="{BB962C8B-B14F-4D97-AF65-F5344CB8AC3E}">
        <p14:creationId xmlns:p14="http://schemas.microsoft.com/office/powerpoint/2010/main" val="615472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7658"/>
            <a:ext cx="8229600" cy="614855"/>
          </a:xfrm>
          <a:prstGeom prst="rect">
            <a:avLst/>
          </a:prstGeom>
        </p:spPr>
        <p:txBody>
          <a:bodyPr lIns="91400" tIns="45700" rIns="91400" bIns="45700"/>
          <a:lstStyle>
            <a:lvl1pPr algn="l">
              <a:defRPr/>
            </a:lvl1pPr>
          </a:lstStyle>
          <a:p>
            <a:r>
              <a:rPr lang="en-US" dirty="0"/>
              <a:t>Click to edit Master title style</a:t>
            </a:r>
          </a:p>
        </p:txBody>
      </p:sp>
      <p:sp>
        <p:nvSpPr>
          <p:cNvPr id="6" name="Slide Number Placeholder 5"/>
          <p:cNvSpPr>
            <a:spLocks noGrp="1"/>
          </p:cNvSpPr>
          <p:nvPr>
            <p:ph type="sldNum" sz="quarter" idx="12"/>
          </p:nvPr>
        </p:nvSpPr>
        <p:spPr>
          <a:xfrm>
            <a:off x="451759" y="6549285"/>
            <a:ext cx="534237" cy="308716"/>
          </a:xfrm>
          <a:prstGeom prst="rect">
            <a:avLst/>
          </a:prstGeom>
        </p:spPr>
        <p:txBody>
          <a:bodyPr lIns="91400" tIns="45700" rIns="91400" bIns="45700"/>
          <a:lstStyle>
            <a:lvl1pPr>
              <a:defRPr sz="1400" b="0">
                <a:solidFill>
                  <a:schemeClr val="bg1"/>
                </a:solidFill>
                <a:latin typeface="Arial Black" pitchFamily="34" charset="0"/>
              </a:defRPr>
            </a:lvl1pPr>
          </a:lstStyle>
          <a:p>
            <a:fld id="{1F05DC99-0B1B-48E0-A371-8B32304542A4}" type="slidenum">
              <a:rPr lang="en-US" smtClean="0"/>
              <a:pPr/>
              <a:t>‹#›</a:t>
            </a:fld>
            <a:endParaRPr lang="en-US" dirty="0"/>
          </a:p>
        </p:txBody>
      </p:sp>
      <p:sp>
        <p:nvSpPr>
          <p:cNvPr id="5" name="Content Placeholder 2"/>
          <p:cNvSpPr>
            <a:spLocks noGrp="1"/>
          </p:cNvSpPr>
          <p:nvPr>
            <p:ph idx="13"/>
          </p:nvPr>
        </p:nvSpPr>
        <p:spPr>
          <a:xfrm>
            <a:off x="463037" y="1276500"/>
            <a:ext cx="8217926" cy="4676120"/>
          </a:xfrm>
          <a:prstGeom prst="rect">
            <a:avLst/>
          </a:prstGeom>
        </p:spPr>
        <p:txBody>
          <a:bodyPr/>
          <a:lstStyle>
            <a:lvl1pPr>
              <a:lnSpc>
                <a:spcPct val="100000"/>
              </a:lnSpc>
              <a:spcBef>
                <a:spcPts val="587"/>
              </a:spcBef>
              <a:spcAft>
                <a:spcPts val="0"/>
              </a:spcAft>
              <a:buClr>
                <a:schemeClr val="accent3">
                  <a:lumMod val="75000"/>
                </a:schemeClr>
              </a:buClr>
              <a:buSzPct val="80000"/>
              <a:buFont typeface="Webdings" pitchFamily="18" charset="2"/>
              <a:buChar char=""/>
              <a:defRPr sz="2900"/>
            </a:lvl1pPr>
            <a:lvl2pPr>
              <a:lnSpc>
                <a:spcPct val="100000"/>
              </a:lnSpc>
              <a:spcBef>
                <a:spcPts val="587"/>
              </a:spcBef>
              <a:spcAft>
                <a:spcPts val="0"/>
              </a:spcAft>
              <a:buClr>
                <a:srgbClr val="CC3399"/>
              </a:buClr>
              <a:buSzPct val="80000"/>
              <a:buFont typeface="Webdings" pitchFamily="18" charset="2"/>
              <a:buChar char=""/>
              <a:defRPr sz="2300"/>
            </a:lvl2pPr>
            <a:lvl3pPr>
              <a:lnSpc>
                <a:spcPct val="100000"/>
              </a:lnSpc>
              <a:spcBef>
                <a:spcPts val="587"/>
              </a:spcBef>
              <a:spcAft>
                <a:spcPts val="0"/>
              </a:spcAft>
              <a:buClr>
                <a:srgbClr val="9933FF"/>
              </a:buClr>
              <a:buSzPct val="75000"/>
              <a:buFont typeface="Webdings" pitchFamily="18" charset="2"/>
              <a:buChar char=""/>
              <a:defRPr sz="2000"/>
            </a:lvl3pPr>
            <a:lvl4pPr>
              <a:lnSpc>
                <a:spcPct val="100000"/>
              </a:lnSpc>
              <a:spcBef>
                <a:spcPts val="587"/>
              </a:spcBef>
              <a:spcAft>
                <a:spcPts val="0"/>
              </a:spcAft>
              <a:buClr>
                <a:srgbClr val="CC0099"/>
              </a:buClr>
              <a:buSzPct val="95000"/>
              <a:defRPr/>
            </a:lvl4pPr>
            <a:lvl5pPr>
              <a:lnSpc>
                <a:spcPct val="100000"/>
              </a:lnSpc>
              <a:spcBef>
                <a:spcPts val="587"/>
              </a:spcBef>
              <a:spcAft>
                <a:spcPts val="0"/>
              </a:spcAft>
              <a:buClr>
                <a:srgbClr val="CC0099"/>
              </a:buClr>
              <a:buSzPct val="95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49635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591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199" y="5867400"/>
            <a:ext cx="705261" cy="70224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3000" y="6286608"/>
            <a:ext cx="3474720" cy="313771"/>
          </a:xfrm>
          <a:prstGeom prst="rect">
            <a:avLst/>
          </a:prstGeom>
        </p:spPr>
      </p:pic>
    </p:spTree>
    <p:extLst>
      <p:ext uri="{BB962C8B-B14F-4D97-AF65-F5344CB8AC3E}">
        <p14:creationId xmlns:p14="http://schemas.microsoft.com/office/powerpoint/2010/main" val="3049724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25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ripe - Title, Sub,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rgbClr val="EA7024"/>
                </a:solidFill>
              </a:defRPr>
            </a:lvl1pPr>
            <a:lvl5pPr marL="1828800" indent="0">
              <a:buNone/>
              <a:defRPr/>
            </a:lvl5pPr>
          </a:lstStyle>
          <a:p>
            <a:pPr lvl="0"/>
            <a:r>
              <a:rPr lang="en-US" dirty="0"/>
              <a:t>Click to edit Master text styles</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8874555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79231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ripe - Title, Sub, Tex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dirty="0"/>
              <a:t>Click to edit Master title style</a:t>
            </a:r>
          </a:p>
        </p:txBody>
      </p:sp>
      <p:sp>
        <p:nvSpPr>
          <p:cNvPr id="6"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rgbClr val="EA7024"/>
                </a:solidFill>
              </a:defRPr>
            </a:lvl1pPr>
          </a:lstStyle>
          <a:p>
            <a:pPr lvl="0"/>
            <a:endParaRPr lang="en-US" dirty="0"/>
          </a:p>
        </p:txBody>
      </p:sp>
      <p:sp>
        <p:nvSpPr>
          <p:cNvPr id="7"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9056589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ripe - Title, Char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a:t>Click to edit Master title style</a:t>
            </a:r>
          </a:p>
        </p:txBody>
      </p:sp>
      <p:sp>
        <p:nvSpPr>
          <p:cNvPr id="6"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rgbClr val="EA7024"/>
                </a:solidFill>
              </a:defRPr>
            </a:lvl1pPr>
          </a:lstStyle>
          <a:p>
            <a:endParaRPr lang="en-US" dirty="0"/>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882418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ripe - MEDC">
    <p:spTree>
      <p:nvGrpSpPr>
        <p:cNvPr id="1" name=""/>
        <p:cNvGrpSpPr/>
        <p:nvPr/>
      </p:nvGrpSpPr>
      <p:grpSpPr>
        <a:xfrm>
          <a:off x="0" y="0"/>
          <a:ext cx="0" cy="0"/>
          <a:chOff x="0" y="0"/>
          <a:chExt cx="0" cy="0"/>
        </a:xfrm>
      </p:grpSpPr>
      <p:sp>
        <p:nvSpPr>
          <p:cNvPr id="7" name="TextBox 6"/>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EA7024"/>
                </a:solidFill>
                <a:latin typeface="Arial" pitchFamily="34" charset="0"/>
                <a:cs typeface="Arial" pitchFamily="34" charset="0"/>
              </a:rPr>
              <a:t>This program is brought to you in part by the</a:t>
            </a:r>
          </a:p>
          <a:p>
            <a:r>
              <a:rPr lang="en-US" sz="2000" b="1" dirty="0">
                <a:solidFill>
                  <a:srgbClr val="EA7024"/>
                </a:solidFill>
                <a:latin typeface="Arial" pitchFamily="34" charset="0"/>
                <a:cs typeface="Arial" pitchFamily="34" charset="0"/>
              </a:rPr>
              <a:t>Michigan Economic Development Corporation</a:t>
            </a:r>
            <a:endParaRPr lang="en-US" sz="1000" dirty="0">
              <a:solidFill>
                <a:srgbClr val="49176E"/>
              </a:solidFill>
              <a:latin typeface="Arial" pitchFamily="34" charset="0"/>
              <a:cs typeface="Arial" pitchFamily="34" charset="0"/>
            </a:endParaRP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9" name="TextBox 8"/>
          <p:cNvSpPr txBox="1"/>
          <p:nvPr userDrawn="1"/>
        </p:nvSpPr>
        <p:spPr>
          <a:xfrm>
            <a:off x="1240538" y="3318408"/>
            <a:ext cx="6662923" cy="2246769"/>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$17M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proof of concept, business acceleration and high-tech mentoring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2171700" lvl="4" indent="-342900">
              <a:buSzPct val="80000"/>
              <a:buFontTx/>
              <a:buBlip>
                <a:blip r:embed="rId3"/>
              </a:buBlip>
            </a:pPr>
            <a:r>
              <a:rPr lang="en-US" sz="2000" b="1" dirty="0">
                <a:solidFill>
                  <a:srgbClr val="49176E"/>
                </a:solidFill>
                <a:latin typeface="Arial" pitchFamily="34" charset="0"/>
                <a:cs typeface="Arial" pitchFamily="34" charset="0"/>
              </a:rPr>
              <a:t>Business Growth</a:t>
            </a:r>
            <a:endParaRPr lang="en-US" sz="2000" dirty="0">
              <a:solidFill>
                <a:srgbClr val="49176E"/>
              </a:solidFill>
              <a:latin typeface="Arial" pitchFamily="34" charset="0"/>
              <a:cs typeface="Arial" pitchFamily="34" charset="0"/>
            </a:endParaRPr>
          </a:p>
          <a:p>
            <a:pPr marL="2171700" lvl="4" indent="-342900">
              <a:buSzPct val="80000"/>
              <a:buFontTx/>
              <a:buBlip>
                <a:blip r:embed="rId3"/>
              </a:buBlip>
            </a:pPr>
            <a:r>
              <a:rPr lang="en-US" sz="2000" b="1" dirty="0">
                <a:solidFill>
                  <a:srgbClr val="49176E"/>
                </a:solidFill>
                <a:latin typeface="Arial" pitchFamily="34" charset="0"/>
                <a:cs typeface="Arial" pitchFamily="34" charset="0"/>
              </a:rPr>
              <a:t>High Tech Startups</a:t>
            </a:r>
            <a:endParaRPr lang="en-US" sz="2000" dirty="0">
              <a:solidFill>
                <a:srgbClr val="49176E"/>
              </a:solidFill>
              <a:latin typeface="Arial" pitchFamily="34" charset="0"/>
              <a:cs typeface="Arial" pitchFamily="34" charset="0"/>
            </a:endParaRPr>
          </a:p>
        </p:txBody>
      </p:sp>
      <p:sp>
        <p:nvSpPr>
          <p:cNvPr id="11" name="TextBox 10"/>
          <p:cNvSpPr txBox="1"/>
          <p:nvPr userDrawn="1"/>
        </p:nvSpPr>
        <p:spPr>
          <a:xfrm>
            <a:off x="904351" y="5715686"/>
            <a:ext cx="7335297" cy="369332"/>
          </a:xfrm>
          <a:prstGeom prst="rect">
            <a:avLst/>
          </a:prstGeom>
          <a:noFill/>
        </p:spPr>
        <p:txBody>
          <a:bodyPr wrap="square" rtlCol="0">
            <a:spAutoFit/>
          </a:bodyPr>
          <a:lstStyle/>
          <a:p>
            <a:r>
              <a:rPr lang="en-US" b="1" dirty="0">
                <a:solidFill>
                  <a:srgbClr val="49176D"/>
                </a:solidFill>
                <a:hlinkClick r:id="rId4">
                  <a:extLst>
                    <a:ext uri="{A12FA001-AC4F-418D-AE19-62706E023703}">
                      <ahyp:hlinkClr xmlns:ahyp="http://schemas.microsoft.com/office/drawing/2018/hyperlinkcolor" val="tx"/>
                    </a:ext>
                  </a:extLst>
                </a:hlinkClick>
              </a:rPr>
              <a:t>www.michiganbusiness.org/services/entrepreneurial-opportunity/</a:t>
            </a:r>
            <a:endParaRPr lang="en-US" b="1" dirty="0">
              <a:solidFill>
                <a:srgbClr val="49176D"/>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9818" y="651164"/>
            <a:ext cx="1295200" cy="750394"/>
          </a:xfrm>
          <a:prstGeom prst="rect">
            <a:avLst/>
          </a:prstGeom>
        </p:spPr>
      </p:pic>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2080757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rgbClr val="EA7024"/>
                </a:solidFill>
                <a:latin typeface="Arial"/>
                <a:cs typeface="Arial"/>
              </a:rPr>
              <a:t>www.bbcetc.com / 734-930-9741 / @</a:t>
            </a:r>
            <a:r>
              <a:rPr lang="en-US" b="1" dirty="0" err="1">
                <a:solidFill>
                  <a:srgbClr val="EA7024"/>
                </a:solidFill>
                <a:latin typeface="Arial"/>
                <a:cs typeface="Arial"/>
              </a:rPr>
              <a:t>BBC_etc</a:t>
            </a:r>
            <a:endParaRPr lang="en-US" b="1" dirty="0">
              <a:solidFill>
                <a:srgbClr val="EA7024"/>
              </a:solidFill>
              <a:latin typeface="Arial"/>
              <a:cs typeface="Arial"/>
            </a:endParaRPr>
          </a:p>
        </p:txBody>
      </p:sp>
      <p:sp>
        <p:nvSpPr>
          <p:cNvPr id="15" name="TextBox 14"/>
          <p:cNvSpPr txBox="1"/>
          <p:nvPr userDrawn="1"/>
        </p:nvSpPr>
        <p:spPr>
          <a:xfrm>
            <a:off x="930368" y="1508760"/>
            <a:ext cx="7461792" cy="4121065"/>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1600" dirty="0">
              <a:solidFill>
                <a:schemeClr val="bg1"/>
              </a:solidFill>
            </a:endParaRPr>
          </a:p>
          <a:p>
            <a:pPr marL="800100" lvl="1" indent="-342900">
              <a:lnSpc>
                <a:spcPct val="120000"/>
              </a:lnSpc>
              <a:spcBef>
                <a:spcPts val="0"/>
              </a:spcBef>
              <a:buSzPct val="80000"/>
              <a:buFontTx/>
              <a:buBlip>
                <a:blip r:embed="rId2"/>
              </a:buBlip>
            </a:pPr>
            <a:r>
              <a:rPr lang="en-US" sz="2000" dirty="0">
                <a:solidFill>
                  <a:srgbClr val="EA7024"/>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rgbClr val="EA7024"/>
                </a:solidFill>
              </a:rPr>
              <a:t>SBIR/STTR and Commercialization Training</a:t>
            </a:r>
          </a:p>
          <a:p>
            <a:pPr marL="800100" lvl="1" indent="-342900">
              <a:lnSpc>
                <a:spcPct val="120000"/>
              </a:lnSpc>
              <a:spcBef>
                <a:spcPts val="0"/>
              </a:spcBef>
              <a:buSzPct val="80000"/>
              <a:buFontTx/>
              <a:buBlip>
                <a:blip r:embed="rId2"/>
              </a:buBlip>
            </a:pPr>
            <a:r>
              <a:rPr lang="en-US" sz="2000" dirty="0">
                <a:solidFill>
                  <a:srgbClr val="EA7024"/>
                </a:solidFill>
              </a:rPr>
              <a:t>Grants/Contracts Management</a:t>
            </a:r>
          </a:p>
          <a:p>
            <a:pPr marL="800100" lvl="1" indent="-342900">
              <a:lnSpc>
                <a:spcPct val="120000"/>
              </a:lnSpc>
              <a:spcBef>
                <a:spcPts val="0"/>
              </a:spcBef>
              <a:buSzPct val="80000"/>
              <a:buFontTx/>
              <a:buBlip>
                <a:blip r:embed="rId2"/>
              </a:buBlip>
            </a:pPr>
            <a:r>
              <a:rPr lang="en-US" sz="2000" dirty="0">
                <a:solidFill>
                  <a:srgbClr val="EA7024"/>
                </a:solidFill>
              </a:rPr>
              <a:t>Programs for Entrepreneurial Support Organizations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66124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ipe - BBC Team Pics">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id="{59F39C2A-5A55-48FD-802A-2F335E344C49}"/>
              </a:ext>
            </a:extLst>
          </p:cNvPr>
          <p:cNvSpPr txBox="1">
            <a:spLocks/>
          </p:cNvSpPr>
          <p:nvPr userDrawn="1"/>
        </p:nvSpPr>
        <p:spPr>
          <a:xfrm>
            <a:off x="1209274" y="2219604"/>
            <a:ext cx="6263228" cy="22217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3600"/>
              <a:t>         </a:t>
            </a:r>
            <a:r>
              <a:rPr lang="en-US" sz="3600">
                <a:solidFill>
                  <a:schemeClr val="tx1">
                    <a:lumMod val="50000"/>
                  </a:schemeClr>
                </a:solidFill>
              </a:rPr>
              <a:t>In &lt;           minutes </a:t>
            </a:r>
          </a:p>
          <a:p>
            <a:pPr marL="0" indent="0" algn="ctr">
              <a:buFontTx/>
              <a:buNone/>
            </a:pPr>
            <a:endParaRPr lang="en-US" sz="3600">
              <a:solidFill>
                <a:schemeClr val="tx1">
                  <a:lumMod val="50000"/>
                </a:schemeClr>
              </a:solidFill>
            </a:endParaRPr>
          </a:p>
          <a:p>
            <a:pPr marL="0" indent="0" algn="ctr">
              <a:buFontTx/>
              <a:buNone/>
            </a:pPr>
            <a:endParaRPr lang="en-US" sz="3600" dirty="0">
              <a:solidFill>
                <a:schemeClr val="tx1">
                  <a:lumMod val="50000"/>
                </a:schemeClr>
              </a:solidFill>
            </a:endParaRPr>
          </a:p>
        </p:txBody>
      </p:sp>
      <p:pic>
        <p:nvPicPr>
          <p:cNvPr id="33" name="Picture 32">
            <a:extLst>
              <a:ext uri="{FF2B5EF4-FFF2-40B4-BE49-F238E27FC236}">
                <a16:creationId xmlns:a16="http://schemas.microsoft.com/office/drawing/2014/main" id="{DE0A83D8-7C8A-497D-8FDD-E4EBC8887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7952" y="25843"/>
            <a:ext cx="2848096" cy="2014979"/>
          </a:xfrm>
          <a:prstGeom prst="rect">
            <a:avLst/>
          </a:prstGeom>
        </p:spPr>
      </p:pic>
      <p:pic>
        <p:nvPicPr>
          <p:cNvPr id="35" name="Picture 34">
            <a:extLst>
              <a:ext uri="{FF2B5EF4-FFF2-40B4-BE49-F238E27FC236}">
                <a16:creationId xmlns:a16="http://schemas.microsoft.com/office/drawing/2014/main" id="{B2088A53-65A2-4AFA-BF55-CA07A4162B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04883" y="2102185"/>
            <a:ext cx="1004836" cy="1004836"/>
          </a:xfrm>
          <a:prstGeom prst="rect">
            <a:avLst/>
          </a:prstGeom>
        </p:spPr>
      </p:pic>
      <p:sp>
        <p:nvSpPr>
          <p:cNvPr id="36" name="TextBox 35">
            <a:extLst>
              <a:ext uri="{FF2B5EF4-FFF2-40B4-BE49-F238E27FC236}">
                <a16:creationId xmlns:a16="http://schemas.microsoft.com/office/drawing/2014/main" id="{99CF2601-2373-4DE8-A0D3-1DF5A70F2286}"/>
              </a:ext>
            </a:extLst>
          </p:cNvPr>
          <p:cNvSpPr txBox="1"/>
          <p:nvPr userDrawn="1"/>
        </p:nvSpPr>
        <p:spPr>
          <a:xfrm>
            <a:off x="1718268" y="3513984"/>
            <a:ext cx="2286615" cy="584775"/>
          </a:xfrm>
          <a:prstGeom prst="rect">
            <a:avLst/>
          </a:prstGeom>
          <a:noFill/>
        </p:spPr>
        <p:txBody>
          <a:bodyPr wrap="square" rtlCol="0">
            <a:spAutoFit/>
          </a:bodyPr>
          <a:lstStyle/>
          <a:p>
            <a:r>
              <a:rPr lang="en-US" sz="3200" dirty="0">
                <a:solidFill>
                  <a:schemeClr val="tx1">
                    <a:lumMod val="50000"/>
                  </a:schemeClr>
                </a:solidFill>
              </a:rPr>
              <a:t>answer just</a:t>
            </a:r>
          </a:p>
        </p:txBody>
      </p:sp>
      <p:sp>
        <p:nvSpPr>
          <p:cNvPr id="37" name="TextBox 36">
            <a:extLst>
              <a:ext uri="{FF2B5EF4-FFF2-40B4-BE49-F238E27FC236}">
                <a16:creationId xmlns:a16="http://schemas.microsoft.com/office/drawing/2014/main" id="{CC0247C9-9466-444A-B09C-A067C826A4E3}"/>
              </a:ext>
            </a:extLst>
          </p:cNvPr>
          <p:cNvSpPr txBox="1"/>
          <p:nvPr userDrawn="1"/>
        </p:nvSpPr>
        <p:spPr>
          <a:xfrm>
            <a:off x="5114613" y="3486351"/>
            <a:ext cx="2008565" cy="584775"/>
          </a:xfrm>
          <a:prstGeom prst="rect">
            <a:avLst/>
          </a:prstGeom>
          <a:noFill/>
        </p:spPr>
        <p:txBody>
          <a:bodyPr wrap="square" rtlCol="0">
            <a:spAutoFit/>
          </a:bodyPr>
          <a:lstStyle/>
          <a:p>
            <a:r>
              <a:rPr lang="en-US" sz="3200" dirty="0">
                <a:solidFill>
                  <a:schemeClr val="tx1">
                    <a:lumMod val="50000"/>
                  </a:schemeClr>
                </a:solidFill>
              </a:rPr>
              <a:t>questions</a:t>
            </a:r>
          </a:p>
        </p:txBody>
      </p:sp>
      <p:sp>
        <p:nvSpPr>
          <p:cNvPr id="38" name="TextBox 37">
            <a:extLst>
              <a:ext uri="{FF2B5EF4-FFF2-40B4-BE49-F238E27FC236}">
                <a16:creationId xmlns:a16="http://schemas.microsoft.com/office/drawing/2014/main" id="{10F889E1-B6F3-455D-8857-EA7A9203E165}"/>
              </a:ext>
            </a:extLst>
          </p:cNvPr>
          <p:cNvSpPr txBox="1"/>
          <p:nvPr userDrawn="1"/>
        </p:nvSpPr>
        <p:spPr>
          <a:xfrm>
            <a:off x="1539773" y="4620154"/>
            <a:ext cx="6059156" cy="646331"/>
          </a:xfrm>
          <a:prstGeom prst="rect">
            <a:avLst/>
          </a:prstGeom>
          <a:noFill/>
        </p:spPr>
        <p:txBody>
          <a:bodyPr wrap="square" rtlCol="0">
            <a:spAutoFit/>
          </a:bodyPr>
          <a:lstStyle/>
          <a:p>
            <a:r>
              <a:rPr lang="en-US" sz="3600" dirty="0">
                <a:solidFill>
                  <a:schemeClr val="accent2"/>
                </a:solidFill>
              </a:rPr>
              <a:t>And let us know how we did!</a:t>
            </a:r>
          </a:p>
        </p:txBody>
      </p:sp>
      <p:sp>
        <p:nvSpPr>
          <p:cNvPr id="39" name="TextBox 38">
            <a:extLst>
              <a:ext uri="{FF2B5EF4-FFF2-40B4-BE49-F238E27FC236}">
                <a16:creationId xmlns:a16="http://schemas.microsoft.com/office/drawing/2014/main" id="{1EA96B29-87D6-4E7E-8D5C-0A1853A4FC07}"/>
              </a:ext>
            </a:extLst>
          </p:cNvPr>
          <p:cNvSpPr txBox="1"/>
          <p:nvPr userDrawn="1"/>
        </p:nvSpPr>
        <p:spPr>
          <a:xfrm>
            <a:off x="2336190" y="5297779"/>
            <a:ext cx="4554801" cy="646331"/>
          </a:xfrm>
          <a:prstGeom prst="rect">
            <a:avLst/>
          </a:prstGeom>
          <a:noFill/>
        </p:spPr>
        <p:txBody>
          <a:bodyPr wrap="square" rtlCol="0">
            <a:spAutoFit/>
          </a:bodyPr>
          <a:lstStyle/>
          <a:p>
            <a:pPr algn="ctr"/>
            <a:r>
              <a:rPr lang="en-US" sz="3600" u="sng" dirty="0">
                <a:solidFill>
                  <a:schemeClr val="accent6">
                    <a:lumMod val="75000"/>
                  </a:schemeClr>
                </a:solidFill>
              </a:rPr>
              <a:t>http://bit.ly/sbirgrants</a:t>
            </a:r>
          </a:p>
        </p:txBody>
      </p:sp>
      <p:pic>
        <p:nvPicPr>
          <p:cNvPr id="41" name="Picture 40">
            <a:extLst>
              <a:ext uri="{FF2B5EF4-FFF2-40B4-BE49-F238E27FC236}">
                <a16:creationId xmlns:a16="http://schemas.microsoft.com/office/drawing/2014/main" id="{8758F3F0-F85F-4D3B-B766-69B2ABB74E4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5745" r="27574"/>
          <a:stretch/>
        </p:blipFill>
        <p:spPr>
          <a:xfrm rot="20269091">
            <a:off x="6925441" y="3269479"/>
            <a:ext cx="1438554" cy="616330"/>
          </a:xfrm>
          <a:prstGeom prst="rect">
            <a:avLst/>
          </a:prstGeom>
        </p:spPr>
      </p:pic>
      <p:pic>
        <p:nvPicPr>
          <p:cNvPr id="43" name="Picture 42">
            <a:extLst>
              <a:ext uri="{FF2B5EF4-FFF2-40B4-BE49-F238E27FC236}">
                <a16:creationId xmlns:a16="http://schemas.microsoft.com/office/drawing/2014/main" id="{7DC51DFB-41E2-4D2C-9DD9-EC8CAAAC13C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0141" b="27869"/>
          <a:stretch/>
        </p:blipFill>
        <p:spPr>
          <a:xfrm rot="729259">
            <a:off x="3756700" y="6057950"/>
            <a:ext cx="1630600" cy="655073"/>
          </a:xfrm>
          <a:prstGeom prst="rect">
            <a:avLst/>
          </a:prstGeom>
        </p:spPr>
      </p:pic>
      <p:pic>
        <p:nvPicPr>
          <p:cNvPr id="44" name="Picture 43">
            <a:extLst>
              <a:ext uri="{FF2B5EF4-FFF2-40B4-BE49-F238E27FC236}">
                <a16:creationId xmlns:a16="http://schemas.microsoft.com/office/drawing/2014/main" id="{50C278B5-3554-4CF6-A1EB-3B5260B1BF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21090" y="3285803"/>
            <a:ext cx="896522" cy="1113692"/>
          </a:xfrm>
          <a:prstGeom prst="rect">
            <a:avLst/>
          </a:prstGeom>
        </p:spPr>
      </p:pic>
    </p:spTree>
    <p:extLst>
      <p:ext uri="{BB962C8B-B14F-4D97-AF65-F5344CB8AC3E}">
        <p14:creationId xmlns:p14="http://schemas.microsoft.com/office/powerpoint/2010/main" val="2581477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7746" y="289147"/>
            <a:ext cx="1198323" cy="1198323"/>
          </a:xfrm>
          <a:prstGeom prst="rect">
            <a:avLst/>
          </a:prstGeom>
          <a:ln>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pic>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
        <p:nvSpPr>
          <p:cNvPr id="7" name="TextBox 6">
            <a:extLst>
              <a:ext uri="{FF2B5EF4-FFF2-40B4-BE49-F238E27FC236}">
                <a16:creationId xmlns:a16="http://schemas.microsoft.com/office/drawing/2014/main" id="{7AE33D3E-0C3F-471C-B4CA-0BF5B08AE773}"/>
              </a:ext>
            </a:extLst>
          </p:cNvPr>
          <p:cNvSpPr txBox="1"/>
          <p:nvPr userDrawn="1"/>
        </p:nvSpPr>
        <p:spPr>
          <a:xfrm>
            <a:off x="930368" y="1382451"/>
            <a:ext cx="7604032" cy="4708981"/>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3"/>
              </a:buBlip>
            </a:pPr>
            <a:r>
              <a:rPr lang="en-US" sz="1700" b="1" dirty="0">
                <a:solidFill>
                  <a:schemeClr val="bg1"/>
                </a:solidFill>
              </a:rPr>
              <a:t>Becky Aistrup, MBA </a:t>
            </a:r>
            <a:r>
              <a:rPr lang="en-US" sz="1700" dirty="0">
                <a:solidFill>
                  <a:schemeClr val="bg1"/>
                </a:solidFill>
              </a:rPr>
              <a:t>- DOD, DHS, NASA, NIH, NSF and commercialization planning</a:t>
            </a:r>
          </a:p>
          <a:p>
            <a:pPr marL="342900" indent="-342900">
              <a:lnSpc>
                <a:spcPct val="100000"/>
              </a:lnSpc>
              <a:spcBef>
                <a:spcPts val="0"/>
              </a:spcBef>
              <a:spcAft>
                <a:spcPts val="600"/>
              </a:spcAft>
              <a:buSzPct val="80000"/>
              <a:buFontTx/>
              <a:buBlip>
                <a:blip r:embed="rId3"/>
              </a:buBlip>
            </a:pPr>
            <a:r>
              <a:rPr lang="en-US" sz="1700" b="1" dirty="0">
                <a:solidFill>
                  <a:schemeClr val="bg1"/>
                </a:solidFill>
              </a:rPr>
              <a:t>Kris Bergman </a:t>
            </a:r>
            <a:r>
              <a:rPr lang="en-US" sz="1700" dirty="0">
                <a:solidFill>
                  <a:schemeClr val="bg1"/>
                </a:solidFill>
              </a:rPr>
              <a:t>- Grants and contracts management, and budget and administrative support for all agencies</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700" b="1" dirty="0">
                <a:solidFill>
                  <a:schemeClr val="bg1"/>
                </a:solidFill>
              </a:rPr>
              <a:t>Andrea Johanson, PhD </a:t>
            </a:r>
            <a:r>
              <a:rPr lang="en-US" sz="1700" dirty="0">
                <a:solidFill>
                  <a:schemeClr val="bg1"/>
                </a:solidFill>
              </a:rPr>
              <a:t>- NIH Program Manager, resource creation     and knowledge base expert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700" b="1" dirty="0">
                <a:solidFill>
                  <a:schemeClr val="bg1"/>
                </a:solidFill>
              </a:rPr>
              <a:t>Shannon Bass </a:t>
            </a:r>
            <a:r>
              <a:rPr lang="en-US" sz="1700" dirty="0">
                <a:solidFill>
                  <a:schemeClr val="bg1"/>
                </a:solidFill>
              </a:rPr>
              <a:t>- NIH, commercialization planning, post-award management</a:t>
            </a:r>
          </a:p>
          <a:p>
            <a:pPr marL="342900" indent="-342900">
              <a:lnSpc>
                <a:spcPct val="100000"/>
              </a:lnSpc>
              <a:spcBef>
                <a:spcPts val="0"/>
              </a:spcBef>
              <a:spcAft>
                <a:spcPts val="600"/>
              </a:spcAft>
              <a:buSzPct val="80000"/>
              <a:buFontTx/>
              <a:buBlip>
                <a:blip r:embed="rId3"/>
              </a:buBlip>
            </a:pPr>
            <a:r>
              <a:rPr lang="en-US" sz="1700" b="1" baseline="0" dirty="0">
                <a:solidFill>
                  <a:schemeClr val="bg1"/>
                </a:solidFill>
              </a:rPr>
              <a:t>Jerry Hollister </a:t>
            </a:r>
            <a:r>
              <a:rPr lang="en-US" sz="1700" baseline="0" dirty="0">
                <a:solidFill>
                  <a:schemeClr val="bg1"/>
                </a:solidFill>
              </a:rPr>
              <a:t>- DOE, NSF, DOD, DHS, NASA, USDA &amp; commercialization planning</a:t>
            </a:r>
          </a:p>
          <a:p>
            <a:pPr marL="342900" indent="-342900">
              <a:lnSpc>
                <a:spcPct val="100000"/>
              </a:lnSpc>
              <a:spcBef>
                <a:spcPts val="0"/>
              </a:spcBef>
              <a:spcAft>
                <a:spcPts val="600"/>
              </a:spcAft>
              <a:buSzPct val="80000"/>
              <a:buFontTx/>
              <a:buBlip>
                <a:blip r:embed="rId3"/>
              </a:buBlip>
            </a:pPr>
            <a:r>
              <a:rPr lang="en-US" sz="1700" b="1" baseline="0" dirty="0">
                <a:solidFill>
                  <a:schemeClr val="bg1"/>
                </a:solidFill>
              </a:rPr>
              <a:t>Megan Varnum, PhD </a:t>
            </a:r>
            <a:r>
              <a:rPr lang="en-US" sz="1700" baseline="0" dirty="0">
                <a:solidFill>
                  <a:schemeClr val="bg1"/>
                </a:solidFill>
              </a:rPr>
              <a:t>– NIH and NSF</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1700" b="1" dirty="0">
                <a:solidFill>
                  <a:schemeClr val="bg1"/>
                </a:solidFill>
              </a:rPr>
              <a:t>Amy Davis </a:t>
            </a:r>
            <a:r>
              <a:rPr lang="en-US" sz="1700" dirty="0">
                <a:solidFill>
                  <a:schemeClr val="bg1"/>
                </a:solidFill>
              </a:rPr>
              <a:t>– Michigan Program Director</a:t>
            </a:r>
            <a:endParaRPr lang="en-US" sz="1700" baseline="0" dirty="0">
              <a:solidFill>
                <a:schemeClr val="bg1"/>
              </a:solidFill>
            </a:endParaRPr>
          </a:p>
          <a:p>
            <a:pPr marL="342900" indent="-342900">
              <a:lnSpc>
                <a:spcPct val="100000"/>
              </a:lnSpc>
              <a:spcBef>
                <a:spcPts val="0"/>
              </a:spcBef>
              <a:spcAft>
                <a:spcPts val="600"/>
              </a:spcAft>
              <a:buSzPct val="80000"/>
              <a:buFontTx/>
              <a:buBlip>
                <a:blip r:embed="rId3"/>
              </a:buBlip>
            </a:pPr>
            <a:r>
              <a:rPr lang="en-US" sz="1700" b="1" baseline="0" dirty="0">
                <a:solidFill>
                  <a:schemeClr val="bg1"/>
                </a:solidFill>
              </a:rPr>
              <a:t>Julie Nagel, PhD </a:t>
            </a:r>
            <a:r>
              <a:rPr lang="en-US" sz="1700" b="0" baseline="0" dirty="0">
                <a:solidFill>
                  <a:schemeClr val="bg1"/>
                </a:solidFill>
              </a:rPr>
              <a:t>– </a:t>
            </a:r>
            <a:r>
              <a:rPr lang="en-US" sz="1700" baseline="0" dirty="0">
                <a:solidFill>
                  <a:schemeClr val="bg1"/>
                </a:solidFill>
              </a:rPr>
              <a:t>SHARPhub Program operations</a:t>
            </a:r>
          </a:p>
          <a:p>
            <a:pPr marL="342900" indent="-342900">
              <a:lnSpc>
                <a:spcPct val="100000"/>
              </a:lnSpc>
              <a:spcBef>
                <a:spcPts val="0"/>
              </a:spcBef>
              <a:spcAft>
                <a:spcPts val="600"/>
              </a:spcAft>
              <a:buSzPct val="80000"/>
              <a:buFontTx/>
              <a:buBlip>
                <a:blip r:embed="rId3"/>
              </a:buBlip>
            </a:pPr>
            <a:r>
              <a:rPr lang="en-US" sz="1700" b="1" baseline="0" dirty="0">
                <a:solidFill>
                  <a:schemeClr val="bg1"/>
                </a:solidFill>
              </a:rPr>
              <a:t>Marisol Rodriguez </a:t>
            </a:r>
            <a:r>
              <a:rPr lang="en-US" sz="1700" baseline="0" dirty="0">
                <a:solidFill>
                  <a:schemeClr val="bg1"/>
                </a:solidFill>
              </a:rPr>
              <a:t>- Program Manager</a:t>
            </a:r>
          </a:p>
          <a:p>
            <a:pPr marL="342900" indent="-342900">
              <a:lnSpc>
                <a:spcPct val="100000"/>
              </a:lnSpc>
              <a:spcBef>
                <a:spcPts val="0"/>
              </a:spcBef>
              <a:spcAft>
                <a:spcPts val="600"/>
              </a:spcAft>
              <a:buSzPct val="80000"/>
              <a:buFontTx/>
              <a:buBlip>
                <a:blip r:embed="rId3"/>
              </a:buBlip>
            </a:pPr>
            <a:r>
              <a:rPr lang="en-US" sz="1700" b="1" dirty="0">
                <a:solidFill>
                  <a:schemeClr val="bg1"/>
                </a:solidFill>
              </a:rPr>
              <a:t>Jodi Bergman </a:t>
            </a:r>
            <a:r>
              <a:rPr lang="en-US" sz="1700" dirty="0">
                <a:solidFill>
                  <a:schemeClr val="bg1"/>
                </a:solidFill>
              </a:rPr>
              <a:t>- Administrative Manager</a:t>
            </a:r>
          </a:p>
        </p:txBody>
      </p:sp>
    </p:spTree>
    <p:extLst>
      <p:ext uri="{BB962C8B-B14F-4D97-AF65-F5344CB8AC3E}">
        <p14:creationId xmlns:p14="http://schemas.microsoft.com/office/powerpoint/2010/main" val="3656187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ripe - BBC Team Pics">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id="{59F39C2A-5A55-48FD-802A-2F335E344C49}"/>
              </a:ext>
            </a:extLst>
          </p:cNvPr>
          <p:cNvSpPr txBox="1">
            <a:spLocks/>
          </p:cNvSpPr>
          <p:nvPr userDrawn="1"/>
        </p:nvSpPr>
        <p:spPr>
          <a:xfrm>
            <a:off x="1209274" y="2219604"/>
            <a:ext cx="6263228" cy="22217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3600"/>
              <a:t>         </a:t>
            </a:r>
            <a:r>
              <a:rPr lang="en-US" sz="3600">
                <a:solidFill>
                  <a:schemeClr val="tx1">
                    <a:lumMod val="50000"/>
                  </a:schemeClr>
                </a:solidFill>
              </a:rPr>
              <a:t>In &lt;           minutes </a:t>
            </a:r>
          </a:p>
          <a:p>
            <a:pPr marL="0" indent="0" algn="ctr">
              <a:buFontTx/>
              <a:buNone/>
            </a:pPr>
            <a:endParaRPr lang="en-US" sz="3600">
              <a:solidFill>
                <a:schemeClr val="tx1">
                  <a:lumMod val="50000"/>
                </a:schemeClr>
              </a:solidFill>
            </a:endParaRPr>
          </a:p>
          <a:p>
            <a:pPr marL="0" indent="0" algn="ctr">
              <a:buFontTx/>
              <a:buNone/>
            </a:pPr>
            <a:endParaRPr lang="en-US" sz="3600" dirty="0">
              <a:solidFill>
                <a:schemeClr val="tx1">
                  <a:lumMod val="50000"/>
                </a:schemeClr>
              </a:solidFill>
            </a:endParaRPr>
          </a:p>
        </p:txBody>
      </p:sp>
      <p:pic>
        <p:nvPicPr>
          <p:cNvPr id="33" name="Picture 32">
            <a:extLst>
              <a:ext uri="{FF2B5EF4-FFF2-40B4-BE49-F238E27FC236}">
                <a16:creationId xmlns:a16="http://schemas.microsoft.com/office/drawing/2014/main" id="{DE0A83D8-7C8A-497D-8FDD-E4EBC8887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7952" y="25843"/>
            <a:ext cx="2848096" cy="2014979"/>
          </a:xfrm>
          <a:prstGeom prst="rect">
            <a:avLst/>
          </a:prstGeom>
        </p:spPr>
      </p:pic>
      <p:pic>
        <p:nvPicPr>
          <p:cNvPr id="35" name="Picture 34">
            <a:extLst>
              <a:ext uri="{FF2B5EF4-FFF2-40B4-BE49-F238E27FC236}">
                <a16:creationId xmlns:a16="http://schemas.microsoft.com/office/drawing/2014/main" id="{B2088A53-65A2-4AFA-BF55-CA07A4162B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04883" y="2102185"/>
            <a:ext cx="1004836" cy="1004836"/>
          </a:xfrm>
          <a:prstGeom prst="rect">
            <a:avLst/>
          </a:prstGeom>
        </p:spPr>
      </p:pic>
      <p:sp>
        <p:nvSpPr>
          <p:cNvPr id="36" name="TextBox 35">
            <a:extLst>
              <a:ext uri="{FF2B5EF4-FFF2-40B4-BE49-F238E27FC236}">
                <a16:creationId xmlns:a16="http://schemas.microsoft.com/office/drawing/2014/main" id="{99CF2601-2373-4DE8-A0D3-1DF5A70F2286}"/>
              </a:ext>
            </a:extLst>
          </p:cNvPr>
          <p:cNvSpPr txBox="1"/>
          <p:nvPr userDrawn="1"/>
        </p:nvSpPr>
        <p:spPr>
          <a:xfrm>
            <a:off x="1718268" y="3513984"/>
            <a:ext cx="2286615" cy="584775"/>
          </a:xfrm>
          <a:prstGeom prst="rect">
            <a:avLst/>
          </a:prstGeom>
          <a:noFill/>
        </p:spPr>
        <p:txBody>
          <a:bodyPr wrap="square" rtlCol="0">
            <a:spAutoFit/>
          </a:bodyPr>
          <a:lstStyle/>
          <a:p>
            <a:r>
              <a:rPr lang="en-US" sz="3200" dirty="0">
                <a:solidFill>
                  <a:schemeClr val="tx1">
                    <a:lumMod val="50000"/>
                  </a:schemeClr>
                </a:solidFill>
              </a:rPr>
              <a:t>answer just</a:t>
            </a:r>
          </a:p>
        </p:txBody>
      </p:sp>
      <p:sp>
        <p:nvSpPr>
          <p:cNvPr id="37" name="TextBox 36">
            <a:extLst>
              <a:ext uri="{FF2B5EF4-FFF2-40B4-BE49-F238E27FC236}">
                <a16:creationId xmlns:a16="http://schemas.microsoft.com/office/drawing/2014/main" id="{CC0247C9-9466-444A-B09C-A067C826A4E3}"/>
              </a:ext>
            </a:extLst>
          </p:cNvPr>
          <p:cNvSpPr txBox="1"/>
          <p:nvPr userDrawn="1"/>
        </p:nvSpPr>
        <p:spPr>
          <a:xfrm>
            <a:off x="5114613" y="3486351"/>
            <a:ext cx="2008565" cy="584775"/>
          </a:xfrm>
          <a:prstGeom prst="rect">
            <a:avLst/>
          </a:prstGeom>
          <a:noFill/>
        </p:spPr>
        <p:txBody>
          <a:bodyPr wrap="square" rtlCol="0">
            <a:spAutoFit/>
          </a:bodyPr>
          <a:lstStyle/>
          <a:p>
            <a:r>
              <a:rPr lang="en-US" sz="3200" dirty="0">
                <a:solidFill>
                  <a:schemeClr val="tx1">
                    <a:lumMod val="50000"/>
                  </a:schemeClr>
                </a:solidFill>
              </a:rPr>
              <a:t>questions</a:t>
            </a:r>
          </a:p>
        </p:txBody>
      </p:sp>
      <p:sp>
        <p:nvSpPr>
          <p:cNvPr id="38" name="TextBox 37">
            <a:extLst>
              <a:ext uri="{FF2B5EF4-FFF2-40B4-BE49-F238E27FC236}">
                <a16:creationId xmlns:a16="http://schemas.microsoft.com/office/drawing/2014/main" id="{10F889E1-B6F3-455D-8857-EA7A9203E165}"/>
              </a:ext>
            </a:extLst>
          </p:cNvPr>
          <p:cNvSpPr txBox="1"/>
          <p:nvPr userDrawn="1"/>
        </p:nvSpPr>
        <p:spPr>
          <a:xfrm>
            <a:off x="1539773" y="4620154"/>
            <a:ext cx="6059156" cy="646331"/>
          </a:xfrm>
          <a:prstGeom prst="rect">
            <a:avLst/>
          </a:prstGeom>
          <a:noFill/>
        </p:spPr>
        <p:txBody>
          <a:bodyPr wrap="square" rtlCol="0">
            <a:spAutoFit/>
          </a:bodyPr>
          <a:lstStyle/>
          <a:p>
            <a:r>
              <a:rPr lang="en-US" sz="3600" dirty="0">
                <a:solidFill>
                  <a:schemeClr val="accent2"/>
                </a:solidFill>
              </a:rPr>
              <a:t>And let us know how we did!</a:t>
            </a:r>
          </a:p>
        </p:txBody>
      </p:sp>
      <p:sp>
        <p:nvSpPr>
          <p:cNvPr id="39" name="TextBox 38">
            <a:extLst>
              <a:ext uri="{FF2B5EF4-FFF2-40B4-BE49-F238E27FC236}">
                <a16:creationId xmlns:a16="http://schemas.microsoft.com/office/drawing/2014/main" id="{1EA96B29-87D6-4E7E-8D5C-0A1853A4FC07}"/>
              </a:ext>
            </a:extLst>
          </p:cNvPr>
          <p:cNvSpPr txBox="1"/>
          <p:nvPr userDrawn="1"/>
        </p:nvSpPr>
        <p:spPr>
          <a:xfrm>
            <a:off x="2336190" y="5297779"/>
            <a:ext cx="4554801" cy="646331"/>
          </a:xfrm>
          <a:prstGeom prst="rect">
            <a:avLst/>
          </a:prstGeom>
          <a:noFill/>
        </p:spPr>
        <p:txBody>
          <a:bodyPr wrap="square" rtlCol="0">
            <a:spAutoFit/>
          </a:bodyPr>
          <a:lstStyle/>
          <a:p>
            <a:pPr algn="ctr"/>
            <a:r>
              <a:rPr lang="en-US" sz="3600" u="sng" dirty="0">
                <a:solidFill>
                  <a:schemeClr val="accent6">
                    <a:lumMod val="75000"/>
                  </a:schemeClr>
                </a:solidFill>
              </a:rPr>
              <a:t>http://bit.ly/sbirgrants</a:t>
            </a:r>
          </a:p>
        </p:txBody>
      </p:sp>
      <p:pic>
        <p:nvPicPr>
          <p:cNvPr id="41" name="Picture 40">
            <a:extLst>
              <a:ext uri="{FF2B5EF4-FFF2-40B4-BE49-F238E27FC236}">
                <a16:creationId xmlns:a16="http://schemas.microsoft.com/office/drawing/2014/main" id="{8758F3F0-F85F-4D3B-B766-69B2ABB74E4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5745" r="27574"/>
          <a:stretch/>
        </p:blipFill>
        <p:spPr>
          <a:xfrm rot="20269091">
            <a:off x="6925441" y="3269479"/>
            <a:ext cx="1438554" cy="616330"/>
          </a:xfrm>
          <a:prstGeom prst="rect">
            <a:avLst/>
          </a:prstGeom>
        </p:spPr>
      </p:pic>
      <p:pic>
        <p:nvPicPr>
          <p:cNvPr id="43" name="Picture 42">
            <a:extLst>
              <a:ext uri="{FF2B5EF4-FFF2-40B4-BE49-F238E27FC236}">
                <a16:creationId xmlns:a16="http://schemas.microsoft.com/office/drawing/2014/main" id="{7DC51DFB-41E2-4D2C-9DD9-EC8CAAAC13C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0141" b="27869"/>
          <a:stretch/>
        </p:blipFill>
        <p:spPr>
          <a:xfrm rot="729259">
            <a:off x="3756700" y="6057950"/>
            <a:ext cx="1630600" cy="655073"/>
          </a:xfrm>
          <a:prstGeom prst="rect">
            <a:avLst/>
          </a:prstGeom>
        </p:spPr>
      </p:pic>
      <p:pic>
        <p:nvPicPr>
          <p:cNvPr id="44" name="Picture 43">
            <a:extLst>
              <a:ext uri="{FF2B5EF4-FFF2-40B4-BE49-F238E27FC236}">
                <a16:creationId xmlns:a16="http://schemas.microsoft.com/office/drawing/2014/main" id="{50C278B5-3554-4CF6-A1EB-3B5260B1BF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21090" y="3285803"/>
            <a:ext cx="896522" cy="1113692"/>
          </a:xfrm>
          <a:prstGeom prst="rect">
            <a:avLst/>
          </a:prstGeom>
        </p:spPr>
      </p:pic>
    </p:spTree>
    <p:extLst>
      <p:ext uri="{BB962C8B-B14F-4D97-AF65-F5344CB8AC3E}">
        <p14:creationId xmlns:p14="http://schemas.microsoft.com/office/powerpoint/2010/main" val="4289457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ripe - Working With BBC">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015" t="19235" r="4705" b="14643"/>
          <a:stretch/>
        </p:blipFill>
        <p:spPr>
          <a:xfrm>
            <a:off x="5666509" y="591787"/>
            <a:ext cx="2467947" cy="9190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368" y="1508760"/>
            <a:ext cx="4438650" cy="4824369"/>
          </a:xfrm>
          <a:prstGeom prst="rect">
            <a:avLst/>
          </a:prstGeom>
          <a:ln>
            <a:solidFill>
              <a:schemeClr val="tx1"/>
            </a:solidFill>
          </a:ln>
        </p:spPr>
      </p:pic>
      <p:sp>
        <p:nvSpPr>
          <p:cNvPr id="12" name="TextBox 11"/>
          <p:cNvSpPr txBox="1"/>
          <p:nvPr userDrawn="1"/>
        </p:nvSpPr>
        <p:spPr>
          <a:xfrm>
            <a:off x="5583677" y="1859475"/>
            <a:ext cx="2749950" cy="400110"/>
          </a:xfrm>
          <a:prstGeom prst="rect">
            <a:avLst/>
          </a:prstGeom>
          <a:noFill/>
        </p:spPr>
        <p:txBody>
          <a:bodyPr wrap="square" rtlCol="0">
            <a:spAutoFit/>
          </a:bodyPr>
          <a:lstStyle/>
          <a:p>
            <a:r>
              <a:rPr lang="en-US" sz="2000" b="1" u="sng" dirty="0">
                <a:solidFill>
                  <a:srgbClr val="EA7024"/>
                </a:solidFill>
                <a:latin typeface="Arial" panose="020B0604020202020204" pitchFamily="34" charset="0"/>
                <a:cs typeface="Arial" panose="020B0604020202020204" pitchFamily="34" charset="0"/>
              </a:rPr>
              <a:t>http://bit.ly/bbcasmt</a:t>
            </a:r>
          </a:p>
        </p:txBody>
      </p:sp>
      <p:sp>
        <p:nvSpPr>
          <p:cNvPr id="13" name="TextBox 12"/>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01874" y="776614"/>
            <a:ext cx="4409162" cy="553998"/>
          </a:xfrm>
          <a:prstGeom prst="rect">
            <a:avLst/>
          </a:prstGeom>
          <a:noFill/>
        </p:spPr>
        <p:txBody>
          <a:bodyPr wrap="square" rtlCol="0">
            <a:spAutoFit/>
          </a:bodyPr>
          <a:lstStyle/>
          <a:p>
            <a:r>
              <a:rPr lang="en-US" sz="3000" dirty="0">
                <a:solidFill>
                  <a:schemeClr val="accent2"/>
                </a:solidFill>
              </a:rPr>
              <a:t>Working with BBCetc</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955939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ripe - MI SBIR/STTR">
    <p:spTree>
      <p:nvGrpSpPr>
        <p:cNvPr id="1" name=""/>
        <p:cNvGrpSpPr/>
        <p:nvPr/>
      </p:nvGrpSpPr>
      <p:grpSpPr>
        <a:xfrm>
          <a:off x="0" y="0"/>
          <a:ext cx="0" cy="0"/>
          <a:chOff x="0" y="0"/>
          <a:chExt cx="0" cy="0"/>
        </a:xfrm>
      </p:grpSpPr>
      <p:grpSp>
        <p:nvGrpSpPr>
          <p:cNvPr id="11" name="Group 10"/>
          <p:cNvGrpSpPr/>
          <p:nvPr userDrawn="1"/>
        </p:nvGrpSpPr>
        <p:grpSpPr>
          <a:xfrm>
            <a:off x="7552268" y="141111"/>
            <a:ext cx="1453244" cy="874889"/>
            <a:chOff x="7461956" y="152400"/>
            <a:chExt cx="1453244" cy="874889"/>
          </a:xfrm>
        </p:grpSpPr>
        <p:sp>
          <p:nvSpPr>
            <p:cNvPr id="12" name="Rectangle 11"/>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0977" y="208845"/>
              <a:ext cx="1295200" cy="750394"/>
            </a:xfrm>
            <a:prstGeom prst="rect">
              <a:avLst/>
            </a:prstGeom>
          </p:spPr>
        </p:pic>
      </p:grpSp>
      <p:sp>
        <p:nvSpPr>
          <p:cNvPr id="16" name="Text Placeholder 5"/>
          <p:cNvSpPr txBox="1">
            <a:spLocks/>
          </p:cNvSpPr>
          <p:nvPr userDrawn="1"/>
        </p:nvSpPr>
        <p:spPr>
          <a:xfrm>
            <a:off x="930368" y="1508760"/>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rgbClr val="EA7024"/>
                </a:solidFill>
              </a:rPr>
              <a:t>SBIR/STTR training and proposal development services for MI technology companies with most costs covered by the program. </a:t>
            </a:r>
          </a:p>
        </p:txBody>
      </p:sp>
      <p:sp>
        <p:nvSpPr>
          <p:cNvPr id="17" name="TextBox 16"/>
          <p:cNvSpPr txBox="1"/>
          <p:nvPr userDrawn="1"/>
        </p:nvSpPr>
        <p:spPr>
          <a:xfrm>
            <a:off x="930367" y="2215238"/>
            <a:ext cx="7375431" cy="4355295"/>
          </a:xfrm>
          <a:prstGeom prst="rect">
            <a:avLst/>
          </a:prstGeom>
          <a:noFill/>
        </p:spPr>
        <p:txBody>
          <a:bodyPr wrap="square" rtlCol="0">
            <a:spAutoFit/>
          </a:bodyPr>
          <a:lstStyle/>
          <a:p>
            <a:pPr marL="0" indent="0">
              <a:buSzPct val="80000"/>
              <a:buFontTx/>
              <a:buNone/>
            </a:pPr>
            <a:r>
              <a:rPr lang="en-US" sz="1800" b="1" dirty="0">
                <a:solidFill>
                  <a:schemeClr val="bg1"/>
                </a:solidFill>
                <a:latin typeface="Arial" charset="0"/>
                <a:ea typeface="Arial" charset="0"/>
                <a:cs typeface="Arial" charset="0"/>
              </a:rPr>
              <a:t>Goals</a:t>
            </a:r>
            <a:endParaRPr lang="en-US" sz="1700" b="1" dirty="0">
              <a:solidFill>
                <a:schemeClr val="bg1"/>
              </a:solidFill>
              <a:latin typeface="Arial" charset="0"/>
              <a:ea typeface="Arial" charset="0"/>
              <a:cs typeface="Arial" charset="0"/>
            </a:endParaRP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number of applications from Michigan</a:t>
            </a:r>
          </a:p>
          <a:p>
            <a:pPr marL="742950" lvl="1" indent="-285750">
              <a:buSzPct val="80000"/>
              <a:buFontTx/>
              <a:buBlip>
                <a:blip r:embed="rId4"/>
              </a:buBlip>
            </a:pPr>
            <a:r>
              <a:rPr lang="en-US" sz="1700" dirty="0">
                <a:solidFill>
                  <a:schemeClr val="bg1"/>
                </a:solidFill>
                <a:latin typeface="Arial" charset="0"/>
                <a:ea typeface="Arial" charset="0"/>
                <a:cs typeface="Arial" charset="0"/>
              </a:rPr>
              <a:t>Increase the quality of applications from Michigan</a:t>
            </a:r>
          </a:p>
          <a:p>
            <a:pPr marL="0" indent="0">
              <a:buSzPct val="80000"/>
              <a:buFontTx/>
              <a:buNone/>
            </a:pPr>
            <a:r>
              <a:rPr lang="en-US" sz="1700" b="1" dirty="0">
                <a:solidFill>
                  <a:schemeClr val="bg1"/>
                </a:solidFill>
                <a:latin typeface="Arial" charset="0"/>
                <a:ea typeface="Arial" charset="0"/>
                <a:cs typeface="Arial" charset="0"/>
              </a:rPr>
              <a:t>Program Components</a:t>
            </a:r>
          </a:p>
          <a:p>
            <a:pPr marL="742950" lvl="1" indent="-285750">
              <a:buSzPct val="80000"/>
              <a:buFontTx/>
              <a:buBlip>
                <a:blip r:embed="rId4"/>
              </a:buBlip>
            </a:pPr>
            <a:r>
              <a:rPr lang="en-US" sz="1700" dirty="0">
                <a:solidFill>
                  <a:schemeClr val="bg1"/>
                </a:solidFill>
                <a:latin typeface="Arial" charset="0"/>
                <a:ea typeface="Arial" charset="0"/>
                <a:cs typeface="Arial" charset="0"/>
              </a:rPr>
              <a:t>Training</a:t>
            </a:r>
          </a:p>
          <a:p>
            <a:pPr marL="742950" lvl="1" indent="-285750">
              <a:buSzPct val="80000"/>
              <a:buFontTx/>
              <a:buBlip>
                <a:blip r:embed="rId4"/>
              </a:buBlip>
            </a:pPr>
            <a:r>
              <a:rPr lang="en-US" sz="1700" dirty="0">
                <a:solidFill>
                  <a:schemeClr val="bg1"/>
                </a:solidFill>
                <a:latin typeface="Arial" charset="0"/>
                <a:ea typeface="Arial" charset="0"/>
                <a:cs typeface="Arial" charset="0"/>
              </a:rPr>
              <a:t>One-on-one Proposal Assistance</a:t>
            </a:r>
          </a:p>
          <a:p>
            <a:pPr marL="742950" lvl="1" indent="-285750">
              <a:buSzPct val="80000"/>
              <a:buFontTx/>
              <a:buBlip>
                <a:blip r:embed="rId4"/>
              </a:buBlip>
            </a:pPr>
            <a:r>
              <a:rPr lang="en-US" sz="1700" dirty="0">
                <a:solidFill>
                  <a:schemeClr val="bg1"/>
                </a:solidFill>
                <a:latin typeface="Arial" charset="0"/>
                <a:ea typeface="Arial" charset="0"/>
                <a:cs typeface="Arial" charset="0"/>
              </a:rPr>
              <a:t>Outreach</a:t>
            </a:r>
          </a:p>
          <a:p>
            <a:pPr marL="0" indent="0">
              <a:buSzPct val="80000"/>
              <a:buFontTx/>
              <a:buNone/>
            </a:pPr>
            <a:r>
              <a:rPr lang="en-US" sz="1700" b="1" dirty="0">
                <a:solidFill>
                  <a:schemeClr val="bg1"/>
                </a:solidFill>
                <a:latin typeface="Arial" charset="0"/>
                <a:ea typeface="Arial" charset="0"/>
                <a:cs typeface="Arial" charset="0"/>
              </a:rPr>
              <a:t>Fee</a:t>
            </a:r>
          </a:p>
          <a:p>
            <a:pPr marL="742950" lvl="1" indent="-285750">
              <a:buSzPct val="80000"/>
              <a:buFontTx/>
              <a:buBlip>
                <a:blip r:embed="rId4"/>
              </a:buBlip>
            </a:pPr>
            <a:r>
              <a:rPr lang="en-US" sz="1700" dirty="0">
                <a:solidFill>
                  <a:schemeClr val="bg1"/>
                </a:solidFill>
                <a:latin typeface="Arial" charset="0"/>
                <a:ea typeface="Arial" charset="0"/>
                <a:cs typeface="Arial" charset="0"/>
              </a:rPr>
              <a:t>Clients pay a one-time fee of $500, which includes training, materials and one-on-one assistance for company employees through the end of the contract. </a:t>
            </a:r>
          </a:p>
          <a:p>
            <a:pPr marL="342900" indent="-285750">
              <a:buSzPct val="80000"/>
              <a:buFontTx/>
              <a:buBlip>
                <a:blip r:embed="rId4"/>
              </a:buBlip>
            </a:pPr>
            <a:endParaRPr lang="en-US" sz="1700" dirty="0">
              <a:solidFill>
                <a:schemeClr val="bg1"/>
              </a:solidFill>
              <a:latin typeface="Arial" charset="0"/>
              <a:ea typeface="Arial" charset="0"/>
              <a:cs typeface="Arial" charset="0"/>
            </a:endParaRPr>
          </a:p>
          <a:p>
            <a:pPr marL="57150" indent="0">
              <a:lnSpc>
                <a:spcPct val="100000"/>
              </a:lnSpc>
              <a:spcBef>
                <a:spcPts val="0"/>
              </a:spcBef>
              <a:buSzPct val="80000"/>
              <a:buFontTx/>
              <a:buNone/>
            </a:pPr>
            <a:r>
              <a:rPr lang="en-US" sz="1400" b="1" dirty="0">
                <a:solidFill>
                  <a:schemeClr val="bg1"/>
                </a:solidFill>
                <a:latin typeface="Arial" charset="0"/>
                <a:ea typeface="Arial" charset="0"/>
                <a:cs typeface="Arial" charset="0"/>
              </a:rPr>
              <a:t>The Michigan SBIR/STTR Assistance Program is funded by the MSF, administered by the MEDC and managed by BBCetc.</a:t>
            </a:r>
          </a:p>
          <a:p>
            <a:pPr marL="57150" indent="0">
              <a:lnSpc>
                <a:spcPct val="120000"/>
              </a:lnSpc>
              <a:spcBef>
                <a:spcPts val="0"/>
              </a:spcBef>
              <a:buSzPct val="80000"/>
              <a:buFontTx/>
              <a:buNone/>
            </a:pPr>
            <a:endParaRPr lang="en-US" sz="1700" dirty="0">
              <a:solidFill>
                <a:schemeClr val="bg1"/>
              </a:solidFill>
              <a:latin typeface="Arial" charset="0"/>
              <a:ea typeface="Arial" charset="0"/>
              <a:cs typeface="Arial" charset="0"/>
            </a:endParaRPr>
          </a:p>
          <a:p>
            <a:pPr marL="57150" indent="0">
              <a:lnSpc>
                <a:spcPct val="120000"/>
              </a:lnSpc>
              <a:spcBef>
                <a:spcPts val="0"/>
              </a:spcBef>
              <a:buSzPct val="80000"/>
              <a:buFontTx/>
              <a:buNone/>
            </a:pPr>
            <a:r>
              <a:rPr lang="en-US" sz="1800" b="1" dirty="0">
                <a:solidFill>
                  <a:schemeClr val="bg1"/>
                </a:solidFill>
                <a:latin typeface="Arial" charset="0"/>
                <a:ea typeface="Arial" charset="0"/>
                <a:cs typeface="Arial" charset="0"/>
              </a:rPr>
              <a:t>Learn more: </a:t>
            </a:r>
            <a:r>
              <a:rPr lang="en-US" sz="1800" b="1" u="sng" dirty="0">
                <a:solidFill>
                  <a:schemeClr val="bg1"/>
                </a:solidFill>
                <a:latin typeface="Arial" charset="0"/>
                <a:ea typeface="Arial" charset="0"/>
                <a:cs typeface="Arial" charset="0"/>
              </a:rPr>
              <a:t>http://</a:t>
            </a:r>
            <a:r>
              <a:rPr lang="en-US" sz="1800" b="1" u="sng" dirty="0" err="1">
                <a:solidFill>
                  <a:schemeClr val="bg1"/>
                </a:solidFill>
                <a:latin typeface="Arial" charset="0"/>
                <a:ea typeface="Arial" charset="0"/>
                <a:cs typeface="Arial" charset="0"/>
              </a:rPr>
              <a:t>bit.ly</a:t>
            </a:r>
            <a:r>
              <a:rPr lang="en-US" sz="1800" b="1" u="sng" dirty="0">
                <a:solidFill>
                  <a:schemeClr val="bg1"/>
                </a:solidFill>
                <a:latin typeface="Arial" charset="0"/>
                <a:ea typeface="Arial" charset="0"/>
                <a:cs typeface="Arial" charset="0"/>
              </a:rPr>
              <a:t>/</a:t>
            </a:r>
            <a:r>
              <a:rPr lang="en-US" sz="1800" b="1" u="sng" dirty="0" err="1">
                <a:solidFill>
                  <a:schemeClr val="bg1"/>
                </a:solidFill>
                <a:latin typeface="Arial" charset="0"/>
                <a:ea typeface="Arial" charset="0"/>
                <a:cs typeface="Arial" charset="0"/>
              </a:rPr>
              <a:t>VFMZcI</a:t>
            </a:r>
            <a:endParaRPr lang="en-US" sz="1800" b="1" u="sng" dirty="0">
              <a:solidFill>
                <a:schemeClr val="bg1"/>
              </a:solidFill>
              <a:latin typeface="Arial" charset="0"/>
              <a:ea typeface="Arial" charset="0"/>
              <a:cs typeface="Arial" charset="0"/>
            </a:endParaRPr>
          </a:p>
        </p:txBody>
      </p:sp>
      <p:sp>
        <p:nvSpPr>
          <p:cNvPr id="3" name="TextBox 2"/>
          <p:cNvSpPr txBox="1"/>
          <p:nvPr userDrawn="1"/>
        </p:nvSpPr>
        <p:spPr>
          <a:xfrm>
            <a:off x="926926" y="776614"/>
            <a:ext cx="6463430" cy="553998"/>
          </a:xfrm>
          <a:prstGeom prst="rect">
            <a:avLst/>
          </a:prstGeom>
          <a:noFill/>
        </p:spPr>
        <p:txBody>
          <a:bodyPr wrap="square" rtlCol="0">
            <a:spAutoFit/>
          </a:bodyPr>
          <a:lstStyle/>
          <a:p>
            <a:r>
              <a:rPr lang="en-US" sz="3000" dirty="0">
                <a:solidFill>
                  <a:schemeClr val="accent2"/>
                </a:solidFill>
              </a:rPr>
              <a:t>MI SBIR/STTR Assistance Program</a:t>
            </a: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986299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ripe - SBIR/STTR Match">
    <p:spTree>
      <p:nvGrpSpPr>
        <p:cNvPr id="1" name=""/>
        <p:cNvGrpSpPr/>
        <p:nvPr/>
      </p:nvGrpSpPr>
      <p:grpSpPr>
        <a:xfrm>
          <a:off x="0" y="0"/>
          <a:ext cx="0" cy="0"/>
          <a:chOff x="0" y="0"/>
          <a:chExt cx="0" cy="0"/>
        </a:xfrm>
      </p:grpSpPr>
      <p:grpSp>
        <p:nvGrpSpPr>
          <p:cNvPr id="8" name="Group 7"/>
          <p:cNvGrpSpPr/>
          <p:nvPr userDrawn="1"/>
        </p:nvGrpSpPr>
        <p:grpSpPr>
          <a:xfrm>
            <a:off x="7552268" y="141111"/>
            <a:ext cx="1453244" cy="874889"/>
            <a:chOff x="7461956" y="152400"/>
            <a:chExt cx="1453244" cy="874889"/>
          </a:xfrm>
        </p:grpSpPr>
        <p:sp>
          <p:nvSpPr>
            <p:cNvPr id="9" name="Rectangle 8"/>
            <p:cNvSpPr/>
            <p:nvPr userDrawn="1"/>
          </p:nvSpPr>
          <p:spPr>
            <a:xfrm>
              <a:off x="7461956" y="152400"/>
              <a:ext cx="1453244" cy="874889"/>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0977" y="208845"/>
              <a:ext cx="1295200" cy="750394"/>
            </a:xfrm>
            <a:prstGeom prst="rect">
              <a:avLst/>
            </a:prstGeom>
          </p:spPr>
        </p:pic>
      </p:grpSp>
      <p:pic>
        <p:nvPicPr>
          <p:cNvPr id="20"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62" t="47514" r="1874" b="20708"/>
          <a:stretch/>
        </p:blipFill>
        <p:spPr bwMode="auto">
          <a:xfrm>
            <a:off x="1065836" y="1587783"/>
            <a:ext cx="6777635" cy="73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userDrawn="1"/>
        </p:nvSpPr>
        <p:spPr>
          <a:xfrm>
            <a:off x="930368" y="2398887"/>
            <a:ext cx="7375431" cy="1462809"/>
          </a:xfrm>
          <a:prstGeom prst="rect">
            <a:avLst/>
          </a:prstGeom>
        </p:spPr>
        <p:txBody>
          <a:bodyPr vert="horz" lIns="109728" tIns="45720" rIns="91440" bIns="45720" rtlCol="0">
            <a:normAutofit/>
          </a:bodyPr>
          <a:lstStyle>
            <a:lvl1pPr marL="342900" indent="-34290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u="sng" dirty="0">
                <a:solidFill>
                  <a:srgbClr val="EA7024"/>
                </a:solidFill>
              </a:rPr>
              <a:t>www.mietf.org</a:t>
            </a:r>
            <a:r>
              <a:rPr lang="en-US" sz="2000" dirty="0">
                <a:solidFill>
                  <a:srgbClr val="EA7024"/>
                </a:solidFill>
              </a:rPr>
              <a:t> </a:t>
            </a:r>
          </a:p>
          <a:p>
            <a:pPr>
              <a:buFontTx/>
              <a:buBlip>
                <a:blip r:embed="rId6"/>
              </a:buBlip>
            </a:pPr>
            <a:r>
              <a:rPr lang="en-US" sz="1800" dirty="0">
                <a:solidFill>
                  <a:schemeClr val="bg1"/>
                </a:solidFill>
              </a:rPr>
              <a:t>Match up to $25K for Phase I, $125K Phase II</a:t>
            </a:r>
          </a:p>
          <a:p>
            <a:pPr>
              <a:buFontTx/>
              <a:buBlip>
                <a:blip r:embed="rId6"/>
              </a:buBlip>
            </a:pPr>
            <a:r>
              <a:rPr lang="en-US" sz="1800" dirty="0">
                <a:solidFill>
                  <a:schemeClr val="bg1"/>
                </a:solidFill>
              </a:rPr>
              <a:t>Requires third party match</a:t>
            </a:r>
          </a:p>
          <a:p>
            <a:pPr>
              <a:buFontTx/>
              <a:buBlip>
                <a:blip r:embed="rId6"/>
              </a:buBlip>
            </a:pPr>
            <a:r>
              <a:rPr lang="en-US" sz="1800" dirty="0">
                <a:solidFill>
                  <a:schemeClr val="bg1"/>
                </a:solidFill>
              </a:rPr>
              <a:t>MUST APPLY PRIOR TO SBIR SUBMISSION</a:t>
            </a:r>
          </a:p>
        </p:txBody>
      </p:sp>
      <p:sp>
        <p:nvSpPr>
          <p:cNvPr id="22" name="TextBox 21"/>
          <p:cNvSpPr txBox="1"/>
          <p:nvPr userDrawn="1"/>
        </p:nvSpPr>
        <p:spPr>
          <a:xfrm>
            <a:off x="930368" y="4831644"/>
            <a:ext cx="6934200" cy="923330"/>
          </a:xfrm>
          <a:prstGeom prst="rect">
            <a:avLst/>
          </a:prstGeom>
          <a:noFill/>
        </p:spPr>
        <p:txBody>
          <a:bodyPr wrap="square" numCol="1" rtlCol="0">
            <a:spAutoFit/>
          </a:bodyPr>
          <a:lstStyle/>
          <a:p>
            <a:r>
              <a:rPr lang="en-US" b="1" u="sng" dirty="0">
                <a:solidFill>
                  <a:srgbClr val="EA7024"/>
                </a:solidFill>
                <a:latin typeface="Arial" panose="020B0604020202020204" pitchFamily="34" charset="0"/>
                <a:cs typeface="Arial" pitchFamily="34" charset="0"/>
              </a:rPr>
              <a:t>nextenergy.org/match/</a:t>
            </a:r>
          </a:p>
          <a:p>
            <a:pPr>
              <a:buSzPct val="80000"/>
            </a:pPr>
            <a:r>
              <a:rPr lang="en-US" dirty="0">
                <a:solidFill>
                  <a:schemeClr val="bg1"/>
                </a:solidFill>
                <a:latin typeface="Arial" pitchFamily="34" charset="0"/>
                <a:cs typeface="Arial" pitchFamily="34" charset="0"/>
              </a:rPr>
              <a:t>Matching funds to eligible Michigan businesses and universities applying for  advanced energy-related   federal funding. </a:t>
            </a:r>
          </a:p>
        </p:txBody>
      </p:sp>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713" y="4165599"/>
            <a:ext cx="2247121" cy="659335"/>
          </a:xfrm>
          <a:prstGeom prst="rect">
            <a:avLst/>
          </a:prstGeom>
        </p:spPr>
      </p:pic>
      <p:sp>
        <p:nvSpPr>
          <p:cNvPr id="3" name="TextBox 2"/>
          <p:cNvSpPr txBox="1"/>
          <p:nvPr userDrawn="1"/>
        </p:nvSpPr>
        <p:spPr>
          <a:xfrm>
            <a:off x="977030" y="776614"/>
            <a:ext cx="6563638" cy="553998"/>
          </a:xfrm>
          <a:prstGeom prst="rect">
            <a:avLst/>
          </a:prstGeom>
          <a:noFill/>
        </p:spPr>
        <p:txBody>
          <a:bodyPr wrap="square" rtlCol="0">
            <a:spAutoFit/>
          </a:bodyPr>
          <a:lstStyle/>
          <a:p>
            <a:r>
              <a:rPr lang="en-US" sz="3000" dirty="0">
                <a:solidFill>
                  <a:schemeClr val="accent2"/>
                </a:solidFill>
              </a:rPr>
              <a:t>SBIR/STTR Matching in Michigan</a:t>
            </a:r>
          </a:p>
        </p:txBody>
      </p:sp>
      <p:sp>
        <p:nvSpPr>
          <p:cNvPr id="11"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704949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Content Placeholder 2"/>
          <p:cNvSpPr>
            <a:spLocks noGrp="1"/>
          </p:cNvSpPr>
          <p:nvPr>
            <p:ph idx="1"/>
          </p:nvPr>
        </p:nvSpPr>
        <p:spPr>
          <a:xfrm>
            <a:off x="934078" y="1594970"/>
            <a:ext cx="7371721" cy="427243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p:cNvSpPr>
            <a:spLocks noGrp="1"/>
          </p:cNvSpPr>
          <p:nvPr>
            <p:ph type="title"/>
          </p:nvPr>
        </p:nvSpPr>
        <p:spPr>
          <a:xfrm>
            <a:off x="944575" y="797484"/>
            <a:ext cx="7361226" cy="620153"/>
          </a:xfrm>
        </p:spPr>
        <p:txBody>
          <a:bodyPr/>
          <a:lstStyle/>
          <a:p>
            <a:r>
              <a:rPr lang="en-US" dirty="0"/>
              <a:t>Click to edit Master title style</a:t>
            </a:r>
          </a:p>
        </p:txBody>
      </p:sp>
    </p:spTree>
    <p:extLst>
      <p:ext uri="{BB962C8B-B14F-4D97-AF65-F5344CB8AC3E}">
        <p14:creationId xmlns:p14="http://schemas.microsoft.com/office/powerpoint/2010/main" val="1630686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930368" y="797485"/>
            <a:ext cx="7375433" cy="620152"/>
          </a:xfrm>
        </p:spPr>
        <p:txBody>
          <a:bodyPr/>
          <a:lstStyle/>
          <a:p>
            <a:r>
              <a:rPr lang="en-US" dirty="0"/>
              <a:t>Click to edit Master title style</a:t>
            </a:r>
          </a:p>
        </p:txBody>
      </p:sp>
      <p:sp>
        <p:nvSpPr>
          <p:cNvPr id="3" name="Content Placeholder 2"/>
          <p:cNvSpPr>
            <a:spLocks noGrp="1"/>
          </p:cNvSpPr>
          <p:nvPr>
            <p:ph idx="1"/>
          </p:nvPr>
        </p:nvSpPr>
        <p:spPr>
          <a:xfrm>
            <a:off x="930368" y="1600200"/>
            <a:ext cx="7375432" cy="426720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6214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923583" y="797484"/>
            <a:ext cx="7382217" cy="620153"/>
          </a:xfrm>
        </p:spPr>
        <p:txBody>
          <a:bodyPr/>
          <a:lstStyle/>
          <a:p>
            <a:r>
              <a:rPr lang="en-US" dirty="0"/>
              <a:t>Click to edit Master title style</a:t>
            </a:r>
          </a:p>
        </p:txBody>
      </p:sp>
      <p:sp>
        <p:nvSpPr>
          <p:cNvPr id="3" name="Content Placeholder 2"/>
          <p:cNvSpPr>
            <a:spLocks noGrp="1"/>
          </p:cNvSpPr>
          <p:nvPr>
            <p:ph idx="1"/>
          </p:nvPr>
        </p:nvSpPr>
        <p:spPr>
          <a:xfrm>
            <a:off x="944574" y="2133601"/>
            <a:ext cx="7361226"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44574" y="1587585"/>
            <a:ext cx="7361226" cy="546015"/>
          </a:xfrm>
          <a:prstGeom prst="rect">
            <a:avLst/>
          </a:prstGeom>
        </p:spPr>
        <p:txBody>
          <a:bodyPr/>
          <a:lstStyle>
            <a:lvl1pPr marL="0" indent="0">
              <a:buFontTx/>
              <a:buNone/>
              <a:defRPr b="1">
                <a:solidFill>
                  <a:schemeClr val="accent1"/>
                </a:solidFill>
              </a:defRPr>
            </a:lvl1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665615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ure MI with 2 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34078" y="2743200"/>
            <a:ext cx="3561721" cy="3382963"/>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743200"/>
            <a:ext cx="3657600" cy="3382963"/>
          </a:xfrm>
          <a:prstGeom prst="rect">
            <a:avLst/>
          </a:prstGeo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940" y="543480"/>
            <a:ext cx="3306870" cy="838200"/>
          </a:xfrm>
          <a:prstGeom prst="rect">
            <a:avLst/>
          </a:prstGeom>
        </p:spPr>
      </p:pic>
      <p:sp>
        <p:nvSpPr>
          <p:cNvPr id="10" name="Text Placeholder 9"/>
          <p:cNvSpPr>
            <a:spLocks noGrp="1"/>
          </p:cNvSpPr>
          <p:nvPr>
            <p:ph type="body" sz="quarter" idx="10"/>
          </p:nvPr>
        </p:nvSpPr>
        <p:spPr>
          <a:xfrm>
            <a:off x="934078" y="1600200"/>
            <a:ext cx="7371721" cy="1066800"/>
          </a:xfrm>
          <a:prstGeom prst="rect">
            <a:avLst/>
          </a:prstGeom>
        </p:spPr>
        <p:txBody>
          <a:bodyPr>
            <a:normAutofit/>
          </a:bodyPr>
          <a:lstStyle>
            <a:lvl1pPr marL="0" indent="0">
              <a:buFontTx/>
              <a:buNone/>
              <a:defRPr sz="2000"/>
            </a:lvl1pPr>
          </a:lstStyle>
          <a:p>
            <a:pPr lvl="0"/>
            <a:endParaRPr lang="en-US" dirty="0"/>
          </a:p>
        </p:txBody>
      </p:sp>
    </p:spTree>
    <p:extLst>
      <p:ext uri="{BB962C8B-B14F-4D97-AF65-F5344CB8AC3E}">
        <p14:creationId xmlns:p14="http://schemas.microsoft.com/office/powerpoint/2010/main" val="23250854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ure MI with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08" y="827196"/>
            <a:ext cx="3291840" cy="834390"/>
          </a:xfrm>
          <a:prstGeom prst="rect">
            <a:avLst/>
          </a:prstGeom>
        </p:spPr>
      </p:pic>
      <p:sp>
        <p:nvSpPr>
          <p:cNvPr id="2" name="TextBox 1"/>
          <p:cNvSpPr txBox="1"/>
          <p:nvPr userDrawn="1"/>
        </p:nvSpPr>
        <p:spPr>
          <a:xfrm>
            <a:off x="934079" y="1976790"/>
            <a:ext cx="7158644" cy="1154162"/>
          </a:xfrm>
          <a:prstGeom prst="rect">
            <a:avLst/>
          </a:prstGeom>
          <a:noFill/>
        </p:spPr>
        <p:txBody>
          <a:bodyPr wrap="square" rtlCol="0">
            <a:spAutoFit/>
          </a:bodyPr>
          <a:lstStyle/>
          <a:p>
            <a:r>
              <a:rPr lang="en-US" sz="1600" b="1" dirty="0">
                <a:solidFill>
                  <a:schemeClr val="accent1"/>
                </a:solidFill>
                <a:latin typeface="Arial" pitchFamily="34" charset="0"/>
                <a:cs typeface="Arial" pitchFamily="34" charset="0"/>
              </a:rPr>
              <a:t>This program is brought to you in part by the</a:t>
            </a:r>
          </a:p>
          <a:p>
            <a:r>
              <a:rPr lang="en-US" sz="1600" b="1" dirty="0">
                <a:solidFill>
                  <a:schemeClr val="accent1"/>
                </a:solidFill>
                <a:latin typeface="Arial" pitchFamily="34" charset="0"/>
                <a:cs typeface="Arial" pitchFamily="34" charset="0"/>
              </a:rPr>
              <a:t>Michigan Economic Development Corporation</a:t>
            </a:r>
          </a:p>
          <a:p>
            <a:pPr>
              <a:spcBef>
                <a:spcPts val="600"/>
              </a:spcBef>
            </a:pPr>
            <a:r>
              <a:rPr lang="en-US" sz="1600" dirty="0">
                <a:solidFill>
                  <a:schemeClr val="bg1"/>
                </a:solidFill>
                <a:latin typeface="Arial" pitchFamily="34" charset="0"/>
                <a:cs typeface="Arial" pitchFamily="34" charset="0"/>
              </a:rPr>
              <a:t>Learn More about Michigan’s entrepreneurial eco-system of coordinated programs, service providers, universities, funding sources and more.</a:t>
            </a:r>
          </a:p>
        </p:txBody>
      </p:sp>
      <p:sp>
        <p:nvSpPr>
          <p:cNvPr id="5" name="TextBox 4"/>
          <p:cNvSpPr txBox="1"/>
          <p:nvPr userDrawn="1"/>
        </p:nvSpPr>
        <p:spPr>
          <a:xfrm>
            <a:off x="934078" y="3308360"/>
            <a:ext cx="3561721" cy="1815882"/>
          </a:xfrm>
          <a:prstGeom prst="rect">
            <a:avLst/>
          </a:prstGeom>
          <a:noFill/>
        </p:spPr>
        <p:txBody>
          <a:bodyPr wrap="square" rtlCol="0">
            <a:spAutoFit/>
          </a:bodyPr>
          <a:lstStyle/>
          <a:p>
            <a:pPr marL="285750" indent="-285750">
              <a:buSzPct val="80000"/>
              <a:buFontTx/>
              <a:buBlip>
                <a:blip r:embed="rId3"/>
              </a:buBlip>
            </a:pPr>
            <a:r>
              <a:rPr lang="en-US" sz="1600" dirty="0">
                <a:solidFill>
                  <a:schemeClr val="bg1"/>
                </a:solidFill>
                <a:latin typeface="Arial" pitchFamily="34" charset="0"/>
                <a:cs typeface="Arial" pitchFamily="34" charset="0"/>
              </a:rPr>
              <a:t>$25M focused on high-tech development annually</a:t>
            </a:r>
          </a:p>
          <a:p>
            <a:pPr marL="285750" indent="-285750">
              <a:buSzPct val="80000"/>
              <a:buFontTx/>
              <a:buBlip>
                <a:blip r:embed="rId3"/>
              </a:buBlip>
            </a:pPr>
            <a:r>
              <a:rPr lang="en-US" sz="1600" dirty="0">
                <a:solidFill>
                  <a:schemeClr val="bg1"/>
                </a:solidFill>
                <a:latin typeface="Arial" pitchFamily="34" charset="0"/>
                <a:cs typeface="Arial" pitchFamily="34" charset="0"/>
              </a:rPr>
              <a:t>34 entrepreneurial support programs</a:t>
            </a:r>
          </a:p>
          <a:p>
            <a:pPr marL="285750" indent="-285750">
              <a:buSzPct val="80000"/>
              <a:buFontTx/>
              <a:buBlip>
                <a:blip r:embed="rId3"/>
              </a:buBlip>
            </a:pPr>
            <a:r>
              <a:rPr lang="en-US" sz="1600" dirty="0">
                <a:solidFill>
                  <a:schemeClr val="bg1"/>
                </a:solidFill>
                <a:latin typeface="Arial" pitchFamily="34" charset="0"/>
                <a:cs typeface="Arial" pitchFamily="34" charset="0"/>
              </a:rPr>
              <a:t>Federal grant matching funds, pre-seed funding, loan programs, venture funding match</a:t>
            </a:r>
          </a:p>
        </p:txBody>
      </p:sp>
      <p:sp>
        <p:nvSpPr>
          <p:cNvPr id="13" name="TextBox 12"/>
          <p:cNvSpPr txBox="1"/>
          <p:nvPr userDrawn="1"/>
        </p:nvSpPr>
        <p:spPr>
          <a:xfrm>
            <a:off x="4572000" y="3308360"/>
            <a:ext cx="3635298" cy="2062103"/>
          </a:xfrm>
          <a:prstGeom prst="rect">
            <a:avLst/>
          </a:prstGeom>
          <a:noFill/>
        </p:spPr>
        <p:txBody>
          <a:bodyPr wrap="square" rtlCol="0">
            <a:spAutoFit/>
          </a:bodyPr>
          <a:lstStyle/>
          <a:p>
            <a:pPr marL="285750" indent="-285750">
              <a:buSzPct val="80000"/>
              <a:buFontTx/>
              <a:buBlip>
                <a:blip r:embed="rId3"/>
              </a:buBlip>
            </a:pPr>
            <a:r>
              <a:rPr lang="en-US" sz="1600" dirty="0">
                <a:solidFill>
                  <a:schemeClr val="bg1"/>
                </a:solidFill>
                <a:latin typeface="Arial" pitchFamily="34" charset="0"/>
                <a:cs typeface="Arial" pitchFamily="34" charset="0"/>
              </a:rPr>
              <a:t>Targeted support for:</a:t>
            </a:r>
          </a:p>
          <a:p>
            <a:pPr marL="800100" lvl="1" indent="-342900">
              <a:buSzPct val="80000"/>
              <a:buFontTx/>
              <a:buBlip>
                <a:blip r:embed="rId4"/>
              </a:buBlip>
            </a:pPr>
            <a:r>
              <a:rPr lang="en-US" sz="1600" b="1" dirty="0">
                <a:solidFill>
                  <a:schemeClr val="bg1"/>
                </a:solidFill>
                <a:latin typeface="Arial" pitchFamily="34" charset="0"/>
                <a:cs typeface="Arial" pitchFamily="34" charset="0"/>
              </a:rPr>
              <a:t>Applied</a:t>
            </a:r>
            <a:r>
              <a:rPr lang="en-US" sz="1600" b="1" baseline="0" dirty="0">
                <a:solidFill>
                  <a:schemeClr val="bg1"/>
                </a:solidFill>
                <a:latin typeface="Arial" pitchFamily="34" charset="0"/>
                <a:cs typeface="Arial" pitchFamily="34" charset="0"/>
              </a:rPr>
              <a:t> research</a:t>
            </a:r>
            <a:r>
              <a:rPr lang="en-US" sz="1600" baseline="0" dirty="0">
                <a:solidFill>
                  <a:schemeClr val="bg1"/>
                </a:solidFill>
                <a:latin typeface="Arial" pitchFamily="34" charset="0"/>
                <a:cs typeface="Arial" pitchFamily="34" charset="0"/>
              </a:rPr>
              <a:t> through first significant round of institutional funding</a:t>
            </a:r>
          </a:p>
          <a:p>
            <a:pPr marL="800100" lvl="1" indent="-342900">
              <a:buSzPct val="80000"/>
              <a:buFontTx/>
              <a:buBlip>
                <a:blip r:embed="rId4"/>
              </a:buBlip>
            </a:pPr>
            <a:r>
              <a:rPr lang="en-US" sz="1600" b="1" baseline="0" dirty="0">
                <a:solidFill>
                  <a:schemeClr val="bg1"/>
                </a:solidFill>
                <a:latin typeface="Arial" pitchFamily="34" charset="0"/>
                <a:cs typeface="Arial" pitchFamily="34" charset="0"/>
              </a:rPr>
              <a:t>Technology companies</a:t>
            </a:r>
            <a:r>
              <a:rPr lang="en-US" sz="1600" baseline="0" dirty="0">
                <a:solidFill>
                  <a:schemeClr val="bg1"/>
                </a:solidFill>
                <a:latin typeface="Arial" pitchFamily="34" charset="0"/>
                <a:cs typeface="Arial" pitchFamily="34" charset="0"/>
              </a:rPr>
              <a:t> with high growth potential</a:t>
            </a:r>
          </a:p>
          <a:p>
            <a:pPr marL="800100" lvl="1" indent="-342900">
              <a:buSzPct val="80000"/>
              <a:buFontTx/>
              <a:buBlip>
                <a:blip r:embed="rId4"/>
              </a:buBlip>
            </a:pPr>
            <a:endParaRPr lang="en-US" sz="1600" baseline="0" dirty="0">
              <a:solidFill>
                <a:schemeClr val="bg1"/>
              </a:solidFill>
              <a:latin typeface="Arial" pitchFamily="34" charset="0"/>
              <a:cs typeface="Arial" pitchFamily="34" charset="0"/>
            </a:endParaRPr>
          </a:p>
          <a:p>
            <a:pPr marL="0" lvl="0" indent="0">
              <a:buFontTx/>
              <a:buNone/>
            </a:pPr>
            <a:r>
              <a:rPr lang="en-US" sz="1600" baseline="0" dirty="0" err="1">
                <a:solidFill>
                  <a:schemeClr val="bg1"/>
                </a:solidFill>
                <a:latin typeface="Arial" pitchFamily="34" charset="0"/>
                <a:cs typeface="Arial" pitchFamily="34" charset="0"/>
              </a:rPr>
              <a:t>michiganadvantage.org</a:t>
            </a:r>
            <a:endParaRPr lang="en-US"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4373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ripe - Working With BBC">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015" t="19235" r="4705" b="14643"/>
          <a:stretch/>
        </p:blipFill>
        <p:spPr>
          <a:xfrm>
            <a:off x="5666509" y="591787"/>
            <a:ext cx="2467947" cy="91909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0368" y="1508760"/>
            <a:ext cx="4438650" cy="4824369"/>
          </a:xfrm>
          <a:prstGeom prst="rect">
            <a:avLst/>
          </a:prstGeom>
          <a:ln>
            <a:solidFill>
              <a:schemeClr val="tx1"/>
            </a:solidFill>
          </a:ln>
        </p:spPr>
      </p:pic>
      <p:sp>
        <p:nvSpPr>
          <p:cNvPr id="12" name="TextBox 11"/>
          <p:cNvSpPr txBox="1"/>
          <p:nvPr userDrawn="1"/>
        </p:nvSpPr>
        <p:spPr>
          <a:xfrm>
            <a:off x="5583677" y="1859475"/>
            <a:ext cx="2749950" cy="400110"/>
          </a:xfrm>
          <a:prstGeom prst="rect">
            <a:avLst/>
          </a:prstGeom>
          <a:noFill/>
        </p:spPr>
        <p:txBody>
          <a:bodyPr wrap="square" rtlCol="0">
            <a:spAutoFit/>
          </a:bodyPr>
          <a:lstStyle/>
          <a:p>
            <a:r>
              <a:rPr lang="en-US" sz="2000" b="1" u="sng" dirty="0">
                <a:solidFill>
                  <a:srgbClr val="EA7024"/>
                </a:solidFill>
                <a:latin typeface="Arial" panose="020B0604020202020204" pitchFamily="34" charset="0"/>
                <a:cs typeface="Arial" panose="020B0604020202020204" pitchFamily="34" charset="0"/>
              </a:rPr>
              <a:t>http://bit.ly/bbcasmt</a:t>
            </a:r>
          </a:p>
        </p:txBody>
      </p:sp>
      <p:sp>
        <p:nvSpPr>
          <p:cNvPr id="13" name="TextBox 12"/>
          <p:cNvSpPr txBox="1"/>
          <p:nvPr userDrawn="1"/>
        </p:nvSpPr>
        <p:spPr>
          <a:xfrm>
            <a:off x="5493670" y="2438400"/>
            <a:ext cx="2727232" cy="2939266"/>
          </a:xfrm>
          <a:prstGeom prst="rect">
            <a:avLst/>
          </a:prstGeom>
          <a:noFill/>
        </p:spPr>
        <p:txBody>
          <a:bodyPr wrap="square" rtlCol="0">
            <a:spAutoFit/>
          </a:bodyPr>
          <a:lstStyle/>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Complete and submit our online Assessment Form.</a:t>
            </a:r>
          </a:p>
          <a:p>
            <a:pPr marL="342900" indent="-342900">
              <a:lnSpc>
                <a:spcPct val="100000"/>
              </a:lnSpc>
              <a:spcBef>
                <a:spcPts val="0"/>
              </a:spcBef>
              <a:spcAft>
                <a:spcPts val="600"/>
              </a:spcAft>
              <a:buSzPct val="80000"/>
              <a:buFontTx/>
              <a:buBlip>
                <a:blip r:embed="rId4"/>
              </a:buBlip>
            </a:pPr>
            <a:r>
              <a:rPr lang="en-US" sz="2000" b="0" dirty="0">
                <a:solidFill>
                  <a:schemeClr val="bg1"/>
                </a:solidFill>
                <a:latin typeface="Arial" charset="0"/>
                <a:ea typeface="Arial" charset="0"/>
                <a:cs typeface="Arial" charset="0"/>
              </a:rPr>
              <a:t>We’ll set up a call to chat about your project, your SBIR/STTR eligibility and next</a:t>
            </a:r>
            <a:r>
              <a:rPr lang="en-US" sz="2000" b="0" baseline="0" dirty="0">
                <a:solidFill>
                  <a:schemeClr val="bg1"/>
                </a:solidFill>
                <a:latin typeface="Arial" charset="0"/>
                <a:ea typeface="Arial" charset="0"/>
                <a:cs typeface="Arial" charset="0"/>
              </a:rPr>
              <a:t> steps.</a:t>
            </a:r>
            <a:endParaRPr lang="en-US" sz="2000" b="0" dirty="0">
              <a:solidFill>
                <a:schemeClr val="bg1"/>
              </a:solidFill>
              <a:latin typeface="Arial" charset="0"/>
              <a:ea typeface="Arial" charset="0"/>
              <a:cs typeface="Arial" charset="0"/>
            </a:endParaRPr>
          </a:p>
        </p:txBody>
      </p:sp>
      <p:sp>
        <p:nvSpPr>
          <p:cNvPr id="3" name="TextBox 2"/>
          <p:cNvSpPr txBox="1"/>
          <p:nvPr userDrawn="1"/>
        </p:nvSpPr>
        <p:spPr>
          <a:xfrm>
            <a:off x="901874" y="776614"/>
            <a:ext cx="4409162" cy="553998"/>
          </a:xfrm>
          <a:prstGeom prst="rect">
            <a:avLst/>
          </a:prstGeom>
          <a:noFill/>
        </p:spPr>
        <p:txBody>
          <a:bodyPr wrap="square" rtlCol="0">
            <a:spAutoFit/>
          </a:bodyPr>
          <a:lstStyle/>
          <a:p>
            <a:r>
              <a:rPr lang="en-US" sz="3000" dirty="0">
                <a:solidFill>
                  <a:schemeClr val="accent2"/>
                </a:solidFill>
              </a:rPr>
              <a:t>Working with BBCetc</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961701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ub and Text">
    <p:spTree>
      <p:nvGrpSpPr>
        <p:cNvPr id="1" name=""/>
        <p:cNvGrpSpPr/>
        <p:nvPr/>
      </p:nvGrpSpPr>
      <p:grpSpPr>
        <a:xfrm>
          <a:off x="0" y="0"/>
          <a:ext cx="0" cy="0"/>
          <a:chOff x="0" y="0"/>
          <a:chExt cx="0" cy="0"/>
        </a:xfrm>
      </p:grpSpPr>
      <p:sp>
        <p:nvSpPr>
          <p:cNvPr id="2" name="Title 1"/>
          <p:cNvSpPr>
            <a:spLocks noGrp="1"/>
          </p:cNvSpPr>
          <p:nvPr>
            <p:ph type="title"/>
          </p:nvPr>
        </p:nvSpPr>
        <p:spPr>
          <a:xfrm>
            <a:off x="930369" y="797485"/>
            <a:ext cx="7375432" cy="620152"/>
          </a:xfrm>
        </p:spPr>
        <p:txBody>
          <a:body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2690" y="601727"/>
            <a:ext cx="1508760" cy="637032"/>
          </a:xfrm>
          <a:prstGeom prst="rect">
            <a:avLst/>
          </a:prstGeom>
        </p:spPr>
      </p:pic>
      <p:sp>
        <p:nvSpPr>
          <p:cNvPr id="9" name="Text Placeholder 8"/>
          <p:cNvSpPr>
            <a:spLocks noGrp="1"/>
          </p:cNvSpPr>
          <p:nvPr>
            <p:ph type="body" sz="quarter" idx="10"/>
          </p:nvPr>
        </p:nvSpPr>
        <p:spPr>
          <a:xfrm>
            <a:off x="930368" y="1594970"/>
            <a:ext cx="7375432" cy="919630"/>
          </a:xfrm>
          <a:prstGeom prst="rect">
            <a:avLst/>
          </a:prstGeom>
        </p:spPr>
        <p:txBody>
          <a:bodyPr/>
          <a:lstStyle>
            <a:lvl1pPr marL="0" indent="0">
              <a:buFontTx/>
              <a:buNone/>
              <a:defRPr b="1">
                <a:solidFill>
                  <a:schemeClr val="accent1"/>
                </a:solidFill>
              </a:defRPr>
            </a:lvl1pPr>
          </a:lstStyle>
          <a:p>
            <a:pPr lvl="0"/>
            <a:endParaRPr lang="en-US" dirty="0"/>
          </a:p>
        </p:txBody>
      </p:sp>
      <p:sp>
        <p:nvSpPr>
          <p:cNvPr id="11" name="Text Placeholder 10"/>
          <p:cNvSpPr>
            <a:spLocks noGrp="1"/>
          </p:cNvSpPr>
          <p:nvPr>
            <p:ph type="body" sz="quarter" idx="11"/>
          </p:nvPr>
        </p:nvSpPr>
        <p:spPr>
          <a:xfrm>
            <a:off x="930368" y="2514600"/>
            <a:ext cx="7375431" cy="3657600"/>
          </a:xfrm>
          <a:prstGeom prst="rect">
            <a:avLst/>
          </a:prstGeom>
        </p:spPr>
        <p:txBody>
          <a:bodyPr/>
          <a:lstStyle>
            <a:lvl1pPr marL="0" indent="0">
              <a:buFontTx/>
              <a:buNone/>
              <a:defRPr>
                <a:solidFill>
                  <a:schemeClr val="accent4"/>
                </a:solidFill>
              </a:defRPr>
            </a:lvl1pPr>
          </a:lstStyle>
          <a:p>
            <a:pPr lvl="0"/>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078" y="6286608"/>
            <a:ext cx="3400487" cy="313771"/>
          </a:xfrm>
          <a:prstGeom prst="rect">
            <a:avLst/>
          </a:prstGeom>
        </p:spPr>
      </p:pic>
    </p:spTree>
    <p:extLst>
      <p:ext uri="{BB962C8B-B14F-4D97-AF65-F5344CB8AC3E}">
        <p14:creationId xmlns:p14="http://schemas.microsoft.com/office/powerpoint/2010/main" val="1697247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986554" y="1600200"/>
            <a:ext cx="7319245" cy="4267200"/>
          </a:xfrm>
          <a:prstGeom prst="rect">
            <a:avLst/>
          </a:prstGeom>
        </p:spPr>
        <p:txBody>
          <a:bodyPr/>
          <a:lstStyle>
            <a:lvl1pPr marL="0" indent="0">
              <a:buFontTx/>
              <a:buNone/>
              <a:defRPr>
                <a:solidFill>
                  <a:schemeClr val="accent1"/>
                </a:solidFill>
              </a:defRPr>
            </a:lvl1pPr>
          </a:lstStyle>
          <a:p>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285" y="6286608"/>
            <a:ext cx="3474720" cy="313771"/>
          </a:xfrm>
          <a:prstGeom prst="rect">
            <a:avLst/>
          </a:prstGeom>
        </p:spPr>
      </p:pic>
    </p:spTree>
    <p:extLst>
      <p:ext uri="{BB962C8B-B14F-4D97-AF65-F5344CB8AC3E}">
        <p14:creationId xmlns:p14="http://schemas.microsoft.com/office/powerpoint/2010/main" val="2696007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ripe - Title, Sub,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34078" y="2133601"/>
            <a:ext cx="7371721" cy="3733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p:nvPr>
        </p:nvSpPr>
        <p:spPr>
          <a:xfrm>
            <a:off x="934078" y="1600200"/>
            <a:ext cx="7371721" cy="533400"/>
          </a:xfrm>
          <a:prstGeom prst="rect">
            <a:avLst/>
          </a:prstGeom>
        </p:spPr>
        <p:txBody>
          <a:bodyPr/>
          <a:lstStyle>
            <a:lvl1pPr marL="0" indent="0">
              <a:buFontTx/>
              <a:buNone/>
              <a:defRPr b="1">
                <a:solidFill>
                  <a:srgbClr val="EA7024"/>
                </a:solidFill>
              </a:defRPr>
            </a:lvl1pPr>
            <a:lvl5pPr marL="1828800" indent="0">
              <a:buNone/>
              <a:defRPr/>
            </a:lvl5pPr>
          </a:lstStyle>
          <a:p>
            <a:pPr lvl="0"/>
            <a:r>
              <a:rPr lang="en-US" dirty="0"/>
              <a:t>Click to edit Master text styles</a:t>
            </a:r>
          </a:p>
        </p:txBody>
      </p:sp>
      <p:sp>
        <p:nvSpPr>
          <p:cNvPr id="7"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10784298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ripe - Title, Bullet List">
    <p:spTree>
      <p:nvGrpSpPr>
        <p:cNvPr id="1" name=""/>
        <p:cNvGrpSpPr/>
        <p:nvPr/>
      </p:nvGrpSpPr>
      <p:grpSpPr>
        <a:xfrm>
          <a:off x="0" y="0"/>
          <a:ext cx="0" cy="0"/>
          <a:chOff x="0" y="0"/>
          <a:chExt cx="0" cy="0"/>
        </a:xfrm>
      </p:grpSpPr>
      <p:sp>
        <p:nvSpPr>
          <p:cNvPr id="4" name="Title 1"/>
          <p:cNvSpPr>
            <a:spLocks noGrp="1"/>
          </p:cNvSpPr>
          <p:nvPr>
            <p:ph type="title"/>
          </p:nvPr>
        </p:nvSpPr>
        <p:spPr>
          <a:xfrm>
            <a:off x="930368" y="797486"/>
            <a:ext cx="7375431" cy="620266"/>
          </a:xfrm>
        </p:spPr>
        <p:txBody>
          <a:bodyPr/>
          <a:lstStyle/>
          <a:p>
            <a:r>
              <a:rPr lang="en-US" dirty="0"/>
              <a:t>Click to edit Master title style</a:t>
            </a:r>
          </a:p>
        </p:txBody>
      </p:sp>
      <p:sp>
        <p:nvSpPr>
          <p:cNvPr id="5" name="Content Placeholder 2"/>
          <p:cNvSpPr>
            <a:spLocks noGrp="1"/>
          </p:cNvSpPr>
          <p:nvPr>
            <p:ph idx="1"/>
          </p:nvPr>
        </p:nvSpPr>
        <p:spPr>
          <a:xfrm>
            <a:off x="921721" y="1565190"/>
            <a:ext cx="7371721" cy="45390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281721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ripe - Title, Sub, Tex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dirty="0"/>
              <a:t>Click to edit Master title style</a:t>
            </a:r>
          </a:p>
        </p:txBody>
      </p:sp>
      <p:sp>
        <p:nvSpPr>
          <p:cNvPr id="6" name="Text Placeholder 8"/>
          <p:cNvSpPr>
            <a:spLocks noGrp="1"/>
          </p:cNvSpPr>
          <p:nvPr>
            <p:ph type="body" sz="quarter" idx="10"/>
          </p:nvPr>
        </p:nvSpPr>
        <p:spPr>
          <a:xfrm>
            <a:off x="934079" y="1600200"/>
            <a:ext cx="7371721" cy="914400"/>
          </a:xfrm>
          <a:prstGeom prst="rect">
            <a:avLst/>
          </a:prstGeom>
        </p:spPr>
        <p:txBody>
          <a:bodyPr/>
          <a:lstStyle>
            <a:lvl1pPr marL="0" indent="0">
              <a:buFontTx/>
              <a:buNone/>
              <a:defRPr b="1">
                <a:solidFill>
                  <a:srgbClr val="EA7024"/>
                </a:solidFill>
              </a:defRPr>
            </a:lvl1pPr>
          </a:lstStyle>
          <a:p>
            <a:pPr lvl="0"/>
            <a:endParaRPr lang="en-US" dirty="0"/>
          </a:p>
        </p:txBody>
      </p:sp>
      <p:sp>
        <p:nvSpPr>
          <p:cNvPr id="7" name="Text Placeholder 10"/>
          <p:cNvSpPr>
            <a:spLocks noGrp="1"/>
          </p:cNvSpPr>
          <p:nvPr>
            <p:ph type="body" sz="quarter" idx="11"/>
          </p:nvPr>
        </p:nvSpPr>
        <p:spPr>
          <a:xfrm>
            <a:off x="934078" y="2514600"/>
            <a:ext cx="7371721" cy="3657600"/>
          </a:xfrm>
          <a:prstGeom prst="rect">
            <a:avLst/>
          </a:prstGeom>
        </p:spPr>
        <p:txBody>
          <a:bodyPr/>
          <a:lstStyle>
            <a:lvl1pPr marL="0" indent="0">
              <a:buFontTx/>
              <a:buNone/>
              <a:defRPr>
                <a:solidFill>
                  <a:schemeClr val="accent4"/>
                </a:solidFill>
              </a:defRPr>
            </a:lvl1pPr>
          </a:lstStyle>
          <a:p>
            <a:pPr lvl="0"/>
            <a:endParaRPr lang="en-US" dirty="0"/>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40388673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ripe - Title, Chart">
    <p:spTree>
      <p:nvGrpSpPr>
        <p:cNvPr id="1" name=""/>
        <p:cNvGrpSpPr/>
        <p:nvPr/>
      </p:nvGrpSpPr>
      <p:grpSpPr>
        <a:xfrm>
          <a:off x="0" y="0"/>
          <a:ext cx="0" cy="0"/>
          <a:chOff x="0" y="0"/>
          <a:chExt cx="0" cy="0"/>
        </a:xfrm>
      </p:grpSpPr>
      <p:sp>
        <p:nvSpPr>
          <p:cNvPr id="5" name="Title 1"/>
          <p:cNvSpPr>
            <a:spLocks noGrp="1"/>
          </p:cNvSpPr>
          <p:nvPr>
            <p:ph type="title"/>
          </p:nvPr>
        </p:nvSpPr>
        <p:spPr>
          <a:xfrm>
            <a:off x="930368" y="797486"/>
            <a:ext cx="7375431" cy="620266"/>
          </a:xfrm>
        </p:spPr>
        <p:txBody>
          <a:bodyPr/>
          <a:lstStyle/>
          <a:p>
            <a:r>
              <a:rPr lang="en-US"/>
              <a:t>Click to edit Master title style</a:t>
            </a:r>
          </a:p>
        </p:txBody>
      </p:sp>
      <p:sp>
        <p:nvSpPr>
          <p:cNvPr id="6" name="Chart Placeholder 3"/>
          <p:cNvSpPr>
            <a:spLocks noGrp="1"/>
          </p:cNvSpPr>
          <p:nvPr>
            <p:ph type="chart" sz="quarter" idx="10"/>
          </p:nvPr>
        </p:nvSpPr>
        <p:spPr>
          <a:xfrm>
            <a:off x="930368" y="1600200"/>
            <a:ext cx="7375432" cy="4267200"/>
          </a:xfrm>
          <a:prstGeom prst="rect">
            <a:avLst/>
          </a:prstGeom>
        </p:spPr>
        <p:txBody>
          <a:bodyPr/>
          <a:lstStyle>
            <a:lvl1pPr marL="0" indent="0">
              <a:buFontTx/>
              <a:buNone/>
              <a:defRPr>
                <a:solidFill>
                  <a:srgbClr val="EA7024"/>
                </a:solidFill>
              </a:defRPr>
            </a:lvl1pPr>
          </a:lstStyle>
          <a:p>
            <a:endParaRPr lang="en-US" dirty="0"/>
          </a:p>
        </p:txBody>
      </p:sp>
      <p:sp>
        <p:nvSpPr>
          <p:cNvPr id="4"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208A2-13A6-4F7D-8D9A-E4DF26F50285}" type="slidenum">
              <a:rPr lang="en-US" smtClean="0"/>
              <a:t>‹#›</a:t>
            </a:fld>
            <a:endParaRPr lang="en-US"/>
          </a:p>
        </p:txBody>
      </p:sp>
    </p:spTree>
    <p:extLst>
      <p:ext uri="{BB962C8B-B14F-4D97-AF65-F5344CB8AC3E}">
        <p14:creationId xmlns:p14="http://schemas.microsoft.com/office/powerpoint/2010/main" val="2664447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ripe - MEDC">
    <p:spTree>
      <p:nvGrpSpPr>
        <p:cNvPr id="1" name=""/>
        <p:cNvGrpSpPr/>
        <p:nvPr/>
      </p:nvGrpSpPr>
      <p:grpSpPr>
        <a:xfrm>
          <a:off x="0" y="0"/>
          <a:ext cx="0" cy="0"/>
          <a:chOff x="0" y="0"/>
          <a:chExt cx="0" cy="0"/>
        </a:xfrm>
      </p:grpSpPr>
      <p:sp>
        <p:nvSpPr>
          <p:cNvPr id="7" name="TextBox 6"/>
          <p:cNvSpPr txBox="1"/>
          <p:nvPr userDrawn="1"/>
        </p:nvSpPr>
        <p:spPr>
          <a:xfrm>
            <a:off x="934078" y="1508760"/>
            <a:ext cx="7752721" cy="1708160"/>
          </a:xfrm>
          <a:prstGeom prst="rect">
            <a:avLst/>
          </a:prstGeom>
          <a:noFill/>
        </p:spPr>
        <p:txBody>
          <a:bodyPr wrap="square" rtlCol="0">
            <a:spAutoFit/>
          </a:bodyPr>
          <a:lstStyle/>
          <a:p>
            <a:r>
              <a:rPr lang="en-US" sz="2000" b="1" dirty="0">
                <a:solidFill>
                  <a:srgbClr val="EA7024"/>
                </a:solidFill>
                <a:latin typeface="Arial" pitchFamily="34" charset="0"/>
                <a:cs typeface="Arial" pitchFamily="34" charset="0"/>
              </a:rPr>
              <a:t>This program is brought to you in part by the</a:t>
            </a:r>
          </a:p>
          <a:p>
            <a:r>
              <a:rPr lang="en-US" sz="2000" b="1" dirty="0">
                <a:solidFill>
                  <a:srgbClr val="EA7024"/>
                </a:solidFill>
                <a:latin typeface="Arial" pitchFamily="34" charset="0"/>
                <a:cs typeface="Arial" pitchFamily="34" charset="0"/>
              </a:rPr>
              <a:t>Michigan Economic Development Corporation</a:t>
            </a:r>
            <a:endParaRPr lang="en-US" sz="1000" dirty="0">
              <a:solidFill>
                <a:srgbClr val="49176E"/>
              </a:solidFill>
              <a:latin typeface="Arial" pitchFamily="34" charset="0"/>
              <a:cs typeface="Arial" pitchFamily="34" charset="0"/>
            </a:endParaRPr>
          </a:p>
          <a:p>
            <a:pPr>
              <a:spcBef>
                <a:spcPts val="600"/>
              </a:spcBef>
            </a:pPr>
            <a:r>
              <a:rPr lang="en-US" sz="2000" dirty="0">
                <a:solidFill>
                  <a:srgbClr val="49176E"/>
                </a:solidFill>
                <a:latin typeface="Arial" pitchFamily="34" charset="0"/>
                <a:cs typeface="Arial" pitchFamily="34" charset="0"/>
              </a:rPr>
              <a:t>Learn More about Michigan’s entrepreneurial eco-system of coordinated programs, service providers, universities, funding sources and more.</a:t>
            </a:r>
          </a:p>
        </p:txBody>
      </p:sp>
      <p:sp>
        <p:nvSpPr>
          <p:cNvPr id="9" name="TextBox 8"/>
          <p:cNvSpPr txBox="1"/>
          <p:nvPr userDrawn="1"/>
        </p:nvSpPr>
        <p:spPr>
          <a:xfrm>
            <a:off x="1240538" y="3318408"/>
            <a:ext cx="6662923" cy="2246769"/>
          </a:xfrm>
          <a:prstGeom prst="rect">
            <a:avLst/>
          </a:prstGeom>
          <a:noFill/>
        </p:spPr>
        <p:txBody>
          <a:bodyPr wrap="square" rtlCol="0">
            <a:spAutoFit/>
          </a:bodyPr>
          <a:lstStyle/>
          <a:p>
            <a:pPr marL="285750" indent="-285750">
              <a:buSzPct val="80000"/>
              <a:buFontTx/>
              <a:buBlip>
                <a:blip r:embed="rId2"/>
              </a:buBlip>
            </a:pPr>
            <a:r>
              <a:rPr lang="en-US" sz="2000" dirty="0">
                <a:solidFill>
                  <a:srgbClr val="49176E"/>
                </a:solidFill>
                <a:latin typeface="Arial" pitchFamily="34" charset="0"/>
                <a:cs typeface="Arial" pitchFamily="34" charset="0"/>
              </a:rPr>
              <a:t>$17M focused on high-tech development annually</a:t>
            </a:r>
          </a:p>
          <a:p>
            <a:pPr marL="285750" indent="-285750">
              <a:buSzPct val="80000"/>
              <a:buFontTx/>
              <a:buBlip>
                <a:blip r:embed="rId2"/>
              </a:buBlip>
            </a:pPr>
            <a:r>
              <a:rPr lang="en-US" sz="2000" dirty="0">
                <a:solidFill>
                  <a:srgbClr val="49176E"/>
                </a:solidFill>
                <a:latin typeface="Arial" pitchFamily="34" charset="0"/>
                <a:cs typeface="Arial" pitchFamily="34" charset="0"/>
              </a:rPr>
              <a:t>Federal grant matching funds, pre-seed funding, proof of concept, business acceleration and high-tech mentoring programs</a:t>
            </a:r>
          </a:p>
          <a:p>
            <a:pPr marL="285750" indent="-285750">
              <a:buSzPct val="80000"/>
              <a:buFontTx/>
              <a:buBlip>
                <a:blip r:embed="rId2"/>
              </a:buBlip>
            </a:pPr>
            <a:r>
              <a:rPr lang="en-US" sz="2000" dirty="0">
                <a:solidFill>
                  <a:srgbClr val="49176E"/>
                </a:solidFill>
                <a:latin typeface="Arial" pitchFamily="34" charset="0"/>
                <a:cs typeface="Arial" pitchFamily="34" charset="0"/>
              </a:rPr>
              <a:t>Targeted support for:</a:t>
            </a:r>
          </a:p>
          <a:p>
            <a:pPr marL="2171700" lvl="4" indent="-342900">
              <a:buSzPct val="80000"/>
              <a:buFontTx/>
              <a:buBlip>
                <a:blip r:embed="rId3"/>
              </a:buBlip>
            </a:pPr>
            <a:r>
              <a:rPr lang="en-US" sz="2000" b="1" dirty="0">
                <a:solidFill>
                  <a:srgbClr val="49176E"/>
                </a:solidFill>
                <a:latin typeface="Arial" pitchFamily="34" charset="0"/>
                <a:cs typeface="Arial" pitchFamily="34" charset="0"/>
              </a:rPr>
              <a:t>Business Growth</a:t>
            </a:r>
            <a:endParaRPr lang="en-US" sz="2000" dirty="0">
              <a:solidFill>
                <a:srgbClr val="49176E"/>
              </a:solidFill>
              <a:latin typeface="Arial" pitchFamily="34" charset="0"/>
              <a:cs typeface="Arial" pitchFamily="34" charset="0"/>
            </a:endParaRPr>
          </a:p>
          <a:p>
            <a:pPr marL="2171700" lvl="4" indent="-342900">
              <a:buSzPct val="80000"/>
              <a:buFontTx/>
              <a:buBlip>
                <a:blip r:embed="rId3"/>
              </a:buBlip>
            </a:pPr>
            <a:r>
              <a:rPr lang="en-US" sz="2000" b="1" dirty="0">
                <a:solidFill>
                  <a:srgbClr val="49176E"/>
                </a:solidFill>
                <a:latin typeface="Arial" pitchFamily="34" charset="0"/>
                <a:cs typeface="Arial" pitchFamily="34" charset="0"/>
              </a:rPr>
              <a:t>High Tech Startups</a:t>
            </a:r>
            <a:endParaRPr lang="en-US" sz="2000" dirty="0">
              <a:solidFill>
                <a:srgbClr val="49176E"/>
              </a:solidFill>
              <a:latin typeface="Arial" pitchFamily="34" charset="0"/>
              <a:cs typeface="Arial" pitchFamily="34" charset="0"/>
            </a:endParaRPr>
          </a:p>
        </p:txBody>
      </p:sp>
      <p:sp>
        <p:nvSpPr>
          <p:cNvPr id="11" name="TextBox 10"/>
          <p:cNvSpPr txBox="1"/>
          <p:nvPr userDrawn="1"/>
        </p:nvSpPr>
        <p:spPr>
          <a:xfrm>
            <a:off x="904351" y="5715686"/>
            <a:ext cx="7335297" cy="369332"/>
          </a:xfrm>
          <a:prstGeom prst="rect">
            <a:avLst/>
          </a:prstGeom>
          <a:noFill/>
        </p:spPr>
        <p:txBody>
          <a:bodyPr wrap="square" rtlCol="0">
            <a:spAutoFit/>
          </a:bodyPr>
          <a:lstStyle/>
          <a:p>
            <a:r>
              <a:rPr lang="en-US" b="1" dirty="0">
                <a:solidFill>
                  <a:srgbClr val="49176D"/>
                </a:solidFill>
                <a:hlinkClick r:id="rId4">
                  <a:extLst>
                    <a:ext uri="{A12FA001-AC4F-418D-AE19-62706E023703}">
                      <ahyp:hlinkClr xmlns:ahyp="http://schemas.microsoft.com/office/drawing/2018/hyperlinkcolor" val="tx"/>
                    </a:ext>
                  </a:extLst>
                </a:hlinkClick>
              </a:rPr>
              <a:t>www.michiganbusiness.org/services/entrepreneurial-opportunity/</a:t>
            </a:r>
            <a:endParaRPr lang="en-US" b="1" dirty="0">
              <a:solidFill>
                <a:srgbClr val="49176D"/>
              </a:solidFill>
            </a:endParaRPr>
          </a:p>
        </p:txBody>
      </p:sp>
      <p:sp>
        <p:nvSpPr>
          <p:cNvPr id="8"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pic>
        <p:nvPicPr>
          <p:cNvPr id="10" name="Picture 9" descr="A screenshot of a cell phone&#10;&#10;Description automatically generated">
            <a:extLst>
              <a:ext uri="{FF2B5EF4-FFF2-40B4-BE49-F238E27FC236}">
                <a16:creationId xmlns:a16="http://schemas.microsoft.com/office/drawing/2014/main" id="{FBEAAE3E-FDB5-2E41-8125-E54CA64330C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3134" y="616226"/>
            <a:ext cx="2319508" cy="791046"/>
          </a:xfrm>
          <a:prstGeom prst="rect">
            <a:avLst/>
          </a:prstGeom>
        </p:spPr>
      </p:pic>
    </p:spTree>
    <p:extLst>
      <p:ext uri="{BB962C8B-B14F-4D97-AF65-F5344CB8AC3E}">
        <p14:creationId xmlns:p14="http://schemas.microsoft.com/office/powerpoint/2010/main" val="42110388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ripe - About BBC">
    <p:spTree>
      <p:nvGrpSpPr>
        <p:cNvPr id="1" name=""/>
        <p:cNvGrpSpPr/>
        <p:nvPr/>
      </p:nvGrpSpPr>
      <p:grpSpPr>
        <a:xfrm>
          <a:off x="0" y="0"/>
          <a:ext cx="0" cy="0"/>
          <a:chOff x="0" y="0"/>
          <a:chExt cx="0" cy="0"/>
        </a:xfrm>
      </p:grpSpPr>
      <p:sp>
        <p:nvSpPr>
          <p:cNvPr id="14" name="TextBox 13"/>
          <p:cNvSpPr txBox="1"/>
          <p:nvPr userDrawn="1"/>
        </p:nvSpPr>
        <p:spPr>
          <a:xfrm>
            <a:off x="969264" y="6126480"/>
            <a:ext cx="5332021" cy="369332"/>
          </a:xfrm>
          <a:prstGeom prst="rect">
            <a:avLst/>
          </a:prstGeom>
          <a:noFill/>
        </p:spPr>
        <p:txBody>
          <a:bodyPr wrap="square" rtlCol="0">
            <a:spAutoFit/>
          </a:bodyPr>
          <a:lstStyle/>
          <a:p>
            <a:r>
              <a:rPr lang="en-US" b="1" dirty="0">
                <a:solidFill>
                  <a:srgbClr val="EA7024"/>
                </a:solidFill>
                <a:latin typeface="Arial"/>
                <a:cs typeface="Arial"/>
              </a:rPr>
              <a:t>www.bbcetc.com / 734-930-9741 / @</a:t>
            </a:r>
            <a:r>
              <a:rPr lang="en-US" b="1" dirty="0" err="1">
                <a:solidFill>
                  <a:srgbClr val="EA7024"/>
                </a:solidFill>
                <a:latin typeface="Arial"/>
                <a:cs typeface="Arial"/>
              </a:rPr>
              <a:t>BBC_etc</a:t>
            </a:r>
            <a:endParaRPr lang="en-US" b="1" dirty="0">
              <a:solidFill>
                <a:srgbClr val="EA7024"/>
              </a:solidFill>
              <a:latin typeface="Arial"/>
              <a:cs typeface="Arial"/>
            </a:endParaRPr>
          </a:p>
        </p:txBody>
      </p:sp>
      <p:sp>
        <p:nvSpPr>
          <p:cNvPr id="15" name="TextBox 14"/>
          <p:cNvSpPr txBox="1"/>
          <p:nvPr userDrawn="1"/>
        </p:nvSpPr>
        <p:spPr>
          <a:xfrm>
            <a:off x="930368" y="1508760"/>
            <a:ext cx="7461792" cy="4121065"/>
          </a:xfrm>
          <a:prstGeom prst="rect">
            <a:avLst/>
          </a:prstGeom>
          <a:noFill/>
        </p:spPr>
        <p:txBody>
          <a:bodyPr wrap="square" rtlCol="0">
            <a:spAutoFit/>
          </a:bodyPr>
          <a:lstStyle/>
          <a:p>
            <a:pPr marL="0" indent="0">
              <a:lnSpc>
                <a:spcPct val="120000"/>
              </a:lnSpc>
              <a:spcBef>
                <a:spcPts val="0"/>
              </a:spcBef>
              <a:buNone/>
            </a:pPr>
            <a:r>
              <a:rPr lang="en-US" sz="2000" dirty="0" err="1">
                <a:solidFill>
                  <a:schemeClr val="bg1"/>
                </a:solidFill>
              </a:rPr>
              <a:t>BBCetc</a:t>
            </a:r>
            <a:r>
              <a:rPr lang="en-US" sz="2000" dirty="0">
                <a:solidFill>
                  <a:schemeClr val="bg1"/>
                </a:solidFill>
              </a:rPr>
              <a:t>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1600" dirty="0">
              <a:solidFill>
                <a:schemeClr val="bg1"/>
              </a:solidFill>
            </a:endParaRPr>
          </a:p>
          <a:p>
            <a:pPr marL="800100" lvl="1" indent="-342900">
              <a:lnSpc>
                <a:spcPct val="120000"/>
              </a:lnSpc>
              <a:spcBef>
                <a:spcPts val="0"/>
              </a:spcBef>
              <a:buSzPct val="80000"/>
              <a:buFontTx/>
              <a:buBlip>
                <a:blip r:embed="rId2"/>
              </a:buBlip>
            </a:pPr>
            <a:r>
              <a:rPr lang="en-US" sz="2000" dirty="0">
                <a:solidFill>
                  <a:srgbClr val="EA7024"/>
                </a:solidFill>
              </a:rPr>
              <a:t>SBIR/STTR and Other Research Grant Assistance</a:t>
            </a:r>
          </a:p>
          <a:p>
            <a:pPr marL="800100" lvl="1" indent="-342900">
              <a:lnSpc>
                <a:spcPct val="120000"/>
              </a:lnSpc>
              <a:spcBef>
                <a:spcPts val="0"/>
              </a:spcBef>
              <a:buSzPct val="80000"/>
              <a:buFontTx/>
              <a:buBlip>
                <a:blip r:embed="rId2"/>
              </a:buBlip>
            </a:pPr>
            <a:r>
              <a:rPr lang="en-US" sz="2000" dirty="0">
                <a:solidFill>
                  <a:srgbClr val="EA7024"/>
                </a:solidFill>
              </a:rPr>
              <a:t>SBIR/STTR and Commercialization Training</a:t>
            </a:r>
          </a:p>
          <a:p>
            <a:pPr marL="800100" lvl="1" indent="-342900">
              <a:lnSpc>
                <a:spcPct val="120000"/>
              </a:lnSpc>
              <a:spcBef>
                <a:spcPts val="0"/>
              </a:spcBef>
              <a:buSzPct val="80000"/>
              <a:buFontTx/>
              <a:buBlip>
                <a:blip r:embed="rId2"/>
              </a:buBlip>
            </a:pPr>
            <a:r>
              <a:rPr lang="en-US" sz="2000" dirty="0">
                <a:solidFill>
                  <a:srgbClr val="EA7024"/>
                </a:solidFill>
              </a:rPr>
              <a:t>Grants/Contracts Management</a:t>
            </a:r>
          </a:p>
          <a:p>
            <a:pPr marL="800100" lvl="1" indent="-342900">
              <a:lnSpc>
                <a:spcPct val="120000"/>
              </a:lnSpc>
              <a:spcBef>
                <a:spcPts val="0"/>
              </a:spcBef>
              <a:buSzPct val="80000"/>
              <a:buFontTx/>
              <a:buBlip>
                <a:blip r:embed="rId2"/>
              </a:buBlip>
            </a:pPr>
            <a:r>
              <a:rPr lang="en-US" sz="2000" dirty="0">
                <a:solidFill>
                  <a:srgbClr val="EA7024"/>
                </a:solidFill>
              </a:rPr>
              <a:t>Programs for Entrepreneurial Support Organizations</a:t>
            </a:r>
          </a:p>
        </p:txBody>
      </p:sp>
      <p:sp>
        <p:nvSpPr>
          <p:cNvPr id="3" name="TextBox 2"/>
          <p:cNvSpPr txBox="1"/>
          <p:nvPr userDrawn="1"/>
        </p:nvSpPr>
        <p:spPr>
          <a:xfrm>
            <a:off x="977030" y="713984"/>
            <a:ext cx="6526060" cy="553998"/>
          </a:xfrm>
          <a:prstGeom prst="rect">
            <a:avLst/>
          </a:prstGeom>
          <a:noFill/>
        </p:spPr>
        <p:txBody>
          <a:bodyPr wrap="square" rtlCol="0">
            <a:spAutoFit/>
          </a:bodyPr>
          <a:lstStyle/>
          <a:p>
            <a:r>
              <a:rPr lang="en-US" sz="3000" dirty="0">
                <a:solidFill>
                  <a:schemeClr val="accent2"/>
                </a:solidFill>
              </a:rPr>
              <a:t>About BBCetc</a:t>
            </a: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31774208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ripe - BBC Team Write-up">
    <p:spTree>
      <p:nvGrpSpPr>
        <p:cNvPr id="1" name=""/>
        <p:cNvGrpSpPr/>
        <p:nvPr/>
      </p:nvGrpSpPr>
      <p:grpSpPr>
        <a:xfrm>
          <a:off x="0" y="0"/>
          <a:ext cx="0" cy="0"/>
          <a:chOff x="0" y="0"/>
          <a:chExt cx="0" cy="0"/>
        </a:xfrm>
      </p:grpSpPr>
      <p:pic>
        <p:nvPicPr>
          <p:cNvPr id="6" name="Picture 5" descr="https://encrypted-tbn3.gstatic.com/images?q=tbn:ANd9GcSNECP2Fg9TBglbcZh7UKeTteTXqbQJl512-BO2FUvLVC10_mw2L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97746" y="289147"/>
            <a:ext cx="1198323" cy="1198323"/>
          </a:xfrm>
          <a:prstGeom prst="rect">
            <a:avLst/>
          </a:prstGeom>
          <a:ln>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pic>
      <p:sp>
        <p:nvSpPr>
          <p:cNvPr id="3" name="TextBox 2"/>
          <p:cNvSpPr txBox="1"/>
          <p:nvPr userDrawn="1"/>
        </p:nvSpPr>
        <p:spPr>
          <a:xfrm>
            <a:off x="951978" y="726510"/>
            <a:ext cx="6501008" cy="553998"/>
          </a:xfrm>
          <a:prstGeom prst="rect">
            <a:avLst/>
          </a:prstGeom>
          <a:noFill/>
        </p:spPr>
        <p:txBody>
          <a:bodyPr wrap="square" rtlCol="0">
            <a:spAutoFit/>
          </a:bodyPr>
          <a:lstStyle/>
          <a:p>
            <a:r>
              <a:rPr lang="en-US" sz="3000" dirty="0">
                <a:solidFill>
                  <a:schemeClr val="accent2"/>
                </a:solidFill>
              </a:rPr>
              <a:t>BBCetc</a:t>
            </a:r>
            <a:r>
              <a:rPr lang="en-US" sz="3000" baseline="0" dirty="0">
                <a:solidFill>
                  <a:schemeClr val="accent2"/>
                </a:solidFill>
              </a:rPr>
              <a:t> Team</a:t>
            </a:r>
            <a:endParaRPr lang="en-US" sz="3000" dirty="0">
              <a:solidFill>
                <a:schemeClr val="accent2"/>
              </a:solidFill>
            </a:endParaRPr>
          </a:p>
        </p:txBody>
      </p:sp>
      <p:sp>
        <p:nvSpPr>
          <p:cNvPr id="5"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
        <p:nvSpPr>
          <p:cNvPr id="7" name="TextBox 6">
            <a:extLst>
              <a:ext uri="{FF2B5EF4-FFF2-40B4-BE49-F238E27FC236}">
                <a16:creationId xmlns:a16="http://schemas.microsoft.com/office/drawing/2014/main" id="{7AE33D3E-0C3F-471C-B4CA-0BF5B08AE773}"/>
              </a:ext>
            </a:extLst>
          </p:cNvPr>
          <p:cNvSpPr txBox="1"/>
          <p:nvPr userDrawn="1"/>
        </p:nvSpPr>
        <p:spPr>
          <a:xfrm>
            <a:off x="860794" y="1717871"/>
            <a:ext cx="7604032"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Becky Aistrup, MBA </a:t>
            </a:r>
            <a:r>
              <a:rPr lang="en-US" sz="2000" dirty="0">
                <a:solidFill>
                  <a:srgbClr val="49176D"/>
                </a:solidFill>
              </a:rPr>
              <a:t>- </a:t>
            </a:r>
            <a:r>
              <a:rPr lang="en-US" sz="2000" b="0" i="0" kern="1200" dirty="0">
                <a:solidFill>
                  <a:srgbClr val="49176D"/>
                </a:solidFill>
                <a:effectLst/>
                <a:latin typeface="+mn-lt"/>
                <a:ea typeface="+mn-ea"/>
                <a:cs typeface="+mn-cs"/>
              </a:rPr>
              <a:t>Managing Partner &amp; Co-owner</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Kris Bergman </a:t>
            </a:r>
            <a:r>
              <a:rPr lang="en-US" sz="2000" dirty="0">
                <a:solidFill>
                  <a:srgbClr val="49176D"/>
                </a:solidFill>
              </a:rPr>
              <a:t>-</a:t>
            </a:r>
            <a:r>
              <a:rPr lang="en-US" sz="2000" b="0" i="0" kern="1200" dirty="0">
                <a:solidFill>
                  <a:srgbClr val="49176D"/>
                </a:solidFill>
                <a:effectLst/>
                <a:latin typeface="+mn-lt"/>
                <a:ea typeface="+mn-ea"/>
                <a:cs typeface="+mn-cs"/>
              </a:rPr>
              <a:t> Managing Partner &amp; Co-owner</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Amanda Barnhart, MBA </a:t>
            </a:r>
            <a:r>
              <a:rPr lang="en-US" sz="2000" baseline="0" dirty="0">
                <a:solidFill>
                  <a:srgbClr val="49176D"/>
                </a:solidFill>
              </a:rPr>
              <a:t>- Principal Consultant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Shannon Bass </a:t>
            </a:r>
            <a:r>
              <a:rPr lang="en-US" sz="2000" dirty="0">
                <a:solidFill>
                  <a:srgbClr val="49176D"/>
                </a:solidFill>
              </a:rPr>
              <a:t>– </a:t>
            </a:r>
            <a:r>
              <a:rPr lang="en-US" sz="2000" baseline="0" dirty="0">
                <a:solidFill>
                  <a:srgbClr val="49176D"/>
                </a:solidFill>
              </a:rPr>
              <a:t>Principal Consultant</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Jodi Bergman </a:t>
            </a:r>
            <a:r>
              <a:rPr lang="en-US" sz="2000" dirty="0">
                <a:solidFill>
                  <a:srgbClr val="49176D"/>
                </a:solidFill>
              </a:rPr>
              <a:t>- Administrative Manager</a:t>
            </a:r>
            <a:endParaRPr lang="en-US" sz="2000" baseline="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Amy Davis </a:t>
            </a:r>
            <a:r>
              <a:rPr lang="en-US" sz="2000" dirty="0">
                <a:solidFill>
                  <a:srgbClr val="49176D"/>
                </a:solidFill>
              </a:rPr>
              <a:t>– Michigan Program Director</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Jerry Hollister </a:t>
            </a:r>
            <a:r>
              <a:rPr lang="en-US" sz="2000" baseline="0" dirty="0">
                <a:solidFill>
                  <a:srgbClr val="49176D"/>
                </a:solidFill>
              </a:rPr>
              <a:t>– Principal Consultant</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dirty="0">
                <a:solidFill>
                  <a:srgbClr val="49176D"/>
                </a:solidFill>
              </a:rPr>
              <a:t>Andrea </a:t>
            </a:r>
            <a:r>
              <a:rPr lang="en-US" sz="2000" b="1" dirty="0" err="1">
                <a:solidFill>
                  <a:srgbClr val="49176D"/>
                </a:solidFill>
              </a:rPr>
              <a:t>Johanson</a:t>
            </a:r>
            <a:r>
              <a:rPr lang="en-US" sz="2000" b="1" dirty="0">
                <a:solidFill>
                  <a:srgbClr val="49176D"/>
                </a:solidFill>
              </a:rPr>
              <a:t>, PhD </a:t>
            </a:r>
            <a:r>
              <a:rPr lang="en-US" sz="2000" dirty="0">
                <a:solidFill>
                  <a:srgbClr val="49176D"/>
                </a:solidFill>
              </a:rPr>
              <a:t>– Sr. </a:t>
            </a:r>
            <a:r>
              <a:rPr lang="en-US" sz="2000" baseline="0" dirty="0">
                <a:solidFill>
                  <a:srgbClr val="49176D"/>
                </a:solidFill>
              </a:rPr>
              <a:t>Principal Consultant</a:t>
            </a:r>
            <a:endParaRPr lang="en-US" sz="2000" dirty="0">
              <a:solidFill>
                <a:srgbClr val="49176D"/>
              </a:solidFill>
            </a:endParaRP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Julie Nagel, PhD </a:t>
            </a:r>
            <a:r>
              <a:rPr lang="en-US" sz="2000" b="0" baseline="0" dirty="0">
                <a:solidFill>
                  <a:srgbClr val="49176D"/>
                </a:solidFill>
              </a:rPr>
              <a:t>– </a:t>
            </a:r>
            <a:r>
              <a:rPr lang="en-US" sz="2000" baseline="0" dirty="0" err="1">
                <a:solidFill>
                  <a:srgbClr val="49176D"/>
                </a:solidFill>
              </a:rPr>
              <a:t>SHARPhub</a:t>
            </a:r>
            <a:r>
              <a:rPr lang="en-US" sz="2000" baseline="0" dirty="0">
                <a:solidFill>
                  <a:srgbClr val="49176D"/>
                </a:solidFill>
              </a:rPr>
              <a:t> Program Operations</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Marisol Rodriguez </a:t>
            </a:r>
            <a:r>
              <a:rPr lang="en-US" sz="2000" baseline="0" dirty="0">
                <a:solidFill>
                  <a:srgbClr val="49176D"/>
                </a:solidFill>
              </a:rPr>
              <a:t>– </a:t>
            </a:r>
            <a:r>
              <a:rPr lang="en-US" sz="2000" baseline="0" dirty="0" err="1">
                <a:solidFill>
                  <a:srgbClr val="49176D"/>
                </a:solidFill>
              </a:rPr>
              <a:t>SHARPhub</a:t>
            </a:r>
            <a:r>
              <a:rPr lang="en-US" sz="2000" baseline="0" dirty="0">
                <a:solidFill>
                  <a:srgbClr val="49176D"/>
                </a:solidFill>
              </a:rPr>
              <a:t> Program Manager</a:t>
            </a:r>
          </a:p>
          <a:p>
            <a:pPr marL="342900" marR="0" lvl="0" indent="-342900" algn="l" defTabSz="914400" rtl="0" eaLnBrk="1" fontAlgn="auto" latinLnBrk="0" hangingPunct="1">
              <a:lnSpc>
                <a:spcPct val="100000"/>
              </a:lnSpc>
              <a:spcBef>
                <a:spcPts val="0"/>
              </a:spcBef>
              <a:spcAft>
                <a:spcPts val="600"/>
              </a:spcAft>
              <a:buClrTx/>
              <a:buSzPct val="80000"/>
              <a:buFontTx/>
              <a:buBlip>
                <a:blip r:embed="rId3"/>
              </a:buBlip>
              <a:tabLst/>
              <a:defRPr/>
            </a:pPr>
            <a:r>
              <a:rPr lang="en-US" sz="2000" b="1" baseline="0" dirty="0">
                <a:solidFill>
                  <a:srgbClr val="49176D"/>
                </a:solidFill>
              </a:rPr>
              <a:t>Megan Varnum, PhD </a:t>
            </a:r>
            <a:r>
              <a:rPr lang="en-US" sz="2000" baseline="0" dirty="0">
                <a:solidFill>
                  <a:srgbClr val="49176D"/>
                </a:solidFill>
              </a:rPr>
              <a:t>– Principal Consultant</a:t>
            </a:r>
          </a:p>
        </p:txBody>
      </p:sp>
    </p:spTree>
    <p:extLst>
      <p:ext uri="{BB962C8B-B14F-4D97-AF65-F5344CB8AC3E}">
        <p14:creationId xmlns:p14="http://schemas.microsoft.com/office/powerpoint/2010/main" val="39708427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ripe - BBC Team Pics">
    <p:spTree>
      <p:nvGrpSpPr>
        <p:cNvPr id="1" name=""/>
        <p:cNvGrpSpPr/>
        <p:nvPr/>
      </p:nvGrpSpPr>
      <p:grpSpPr>
        <a:xfrm>
          <a:off x="0" y="0"/>
          <a:ext cx="0" cy="0"/>
          <a:chOff x="0" y="0"/>
          <a:chExt cx="0" cy="0"/>
        </a:xfrm>
      </p:grpSpPr>
      <p:sp>
        <p:nvSpPr>
          <p:cNvPr id="32" name="Content Placeholder 3">
            <a:extLst>
              <a:ext uri="{FF2B5EF4-FFF2-40B4-BE49-F238E27FC236}">
                <a16:creationId xmlns:a16="http://schemas.microsoft.com/office/drawing/2014/main" id="{59F39C2A-5A55-48FD-802A-2F335E344C49}"/>
              </a:ext>
            </a:extLst>
          </p:cNvPr>
          <p:cNvSpPr txBox="1">
            <a:spLocks/>
          </p:cNvSpPr>
          <p:nvPr userDrawn="1"/>
        </p:nvSpPr>
        <p:spPr>
          <a:xfrm>
            <a:off x="1209274" y="2219604"/>
            <a:ext cx="6263228" cy="22217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3600"/>
              <a:t>         </a:t>
            </a:r>
            <a:r>
              <a:rPr lang="en-US" sz="3600">
                <a:solidFill>
                  <a:schemeClr val="tx1">
                    <a:lumMod val="50000"/>
                  </a:schemeClr>
                </a:solidFill>
              </a:rPr>
              <a:t>In &lt;           minutes </a:t>
            </a:r>
          </a:p>
          <a:p>
            <a:pPr marL="0" indent="0" algn="ctr">
              <a:buFontTx/>
              <a:buNone/>
            </a:pPr>
            <a:endParaRPr lang="en-US" sz="3600">
              <a:solidFill>
                <a:schemeClr val="tx1">
                  <a:lumMod val="50000"/>
                </a:schemeClr>
              </a:solidFill>
            </a:endParaRPr>
          </a:p>
          <a:p>
            <a:pPr marL="0" indent="0" algn="ctr">
              <a:buFontTx/>
              <a:buNone/>
            </a:pPr>
            <a:endParaRPr lang="en-US" sz="3600" dirty="0">
              <a:solidFill>
                <a:schemeClr val="tx1">
                  <a:lumMod val="50000"/>
                </a:schemeClr>
              </a:solidFill>
            </a:endParaRPr>
          </a:p>
        </p:txBody>
      </p:sp>
      <p:pic>
        <p:nvPicPr>
          <p:cNvPr id="33" name="Picture 32">
            <a:extLst>
              <a:ext uri="{FF2B5EF4-FFF2-40B4-BE49-F238E27FC236}">
                <a16:creationId xmlns:a16="http://schemas.microsoft.com/office/drawing/2014/main" id="{DE0A83D8-7C8A-497D-8FDD-E4EBC8887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7952" y="25843"/>
            <a:ext cx="2848096" cy="2014979"/>
          </a:xfrm>
          <a:prstGeom prst="rect">
            <a:avLst/>
          </a:prstGeom>
        </p:spPr>
      </p:pic>
      <p:pic>
        <p:nvPicPr>
          <p:cNvPr id="35" name="Picture 34">
            <a:extLst>
              <a:ext uri="{FF2B5EF4-FFF2-40B4-BE49-F238E27FC236}">
                <a16:creationId xmlns:a16="http://schemas.microsoft.com/office/drawing/2014/main" id="{B2088A53-65A2-4AFA-BF55-CA07A4162B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04883" y="2102185"/>
            <a:ext cx="1004836" cy="1004836"/>
          </a:xfrm>
          <a:prstGeom prst="rect">
            <a:avLst/>
          </a:prstGeom>
        </p:spPr>
      </p:pic>
      <p:sp>
        <p:nvSpPr>
          <p:cNvPr id="36" name="TextBox 35">
            <a:extLst>
              <a:ext uri="{FF2B5EF4-FFF2-40B4-BE49-F238E27FC236}">
                <a16:creationId xmlns:a16="http://schemas.microsoft.com/office/drawing/2014/main" id="{99CF2601-2373-4DE8-A0D3-1DF5A70F2286}"/>
              </a:ext>
            </a:extLst>
          </p:cNvPr>
          <p:cNvSpPr txBox="1"/>
          <p:nvPr userDrawn="1"/>
        </p:nvSpPr>
        <p:spPr>
          <a:xfrm>
            <a:off x="1718268" y="3513984"/>
            <a:ext cx="2286615" cy="584775"/>
          </a:xfrm>
          <a:prstGeom prst="rect">
            <a:avLst/>
          </a:prstGeom>
          <a:noFill/>
        </p:spPr>
        <p:txBody>
          <a:bodyPr wrap="square" rtlCol="0">
            <a:spAutoFit/>
          </a:bodyPr>
          <a:lstStyle/>
          <a:p>
            <a:r>
              <a:rPr lang="en-US" sz="3200" dirty="0">
                <a:solidFill>
                  <a:schemeClr val="tx1">
                    <a:lumMod val="50000"/>
                  </a:schemeClr>
                </a:solidFill>
              </a:rPr>
              <a:t>answer just</a:t>
            </a:r>
          </a:p>
        </p:txBody>
      </p:sp>
      <p:sp>
        <p:nvSpPr>
          <p:cNvPr id="37" name="TextBox 36">
            <a:extLst>
              <a:ext uri="{FF2B5EF4-FFF2-40B4-BE49-F238E27FC236}">
                <a16:creationId xmlns:a16="http://schemas.microsoft.com/office/drawing/2014/main" id="{CC0247C9-9466-444A-B09C-A067C826A4E3}"/>
              </a:ext>
            </a:extLst>
          </p:cNvPr>
          <p:cNvSpPr txBox="1"/>
          <p:nvPr userDrawn="1"/>
        </p:nvSpPr>
        <p:spPr>
          <a:xfrm>
            <a:off x="5114613" y="3486351"/>
            <a:ext cx="2008565" cy="584775"/>
          </a:xfrm>
          <a:prstGeom prst="rect">
            <a:avLst/>
          </a:prstGeom>
          <a:noFill/>
        </p:spPr>
        <p:txBody>
          <a:bodyPr wrap="square" rtlCol="0">
            <a:spAutoFit/>
          </a:bodyPr>
          <a:lstStyle/>
          <a:p>
            <a:r>
              <a:rPr lang="en-US" sz="3200" dirty="0">
                <a:solidFill>
                  <a:schemeClr val="tx1">
                    <a:lumMod val="50000"/>
                  </a:schemeClr>
                </a:solidFill>
              </a:rPr>
              <a:t>questions</a:t>
            </a:r>
          </a:p>
        </p:txBody>
      </p:sp>
      <p:sp>
        <p:nvSpPr>
          <p:cNvPr id="38" name="TextBox 37">
            <a:extLst>
              <a:ext uri="{FF2B5EF4-FFF2-40B4-BE49-F238E27FC236}">
                <a16:creationId xmlns:a16="http://schemas.microsoft.com/office/drawing/2014/main" id="{10F889E1-B6F3-455D-8857-EA7A9203E165}"/>
              </a:ext>
            </a:extLst>
          </p:cNvPr>
          <p:cNvSpPr txBox="1"/>
          <p:nvPr userDrawn="1"/>
        </p:nvSpPr>
        <p:spPr>
          <a:xfrm>
            <a:off x="1539773" y="4620154"/>
            <a:ext cx="6059156" cy="646331"/>
          </a:xfrm>
          <a:prstGeom prst="rect">
            <a:avLst/>
          </a:prstGeom>
          <a:noFill/>
        </p:spPr>
        <p:txBody>
          <a:bodyPr wrap="square" rtlCol="0">
            <a:spAutoFit/>
          </a:bodyPr>
          <a:lstStyle/>
          <a:p>
            <a:r>
              <a:rPr lang="en-US" sz="3600" dirty="0">
                <a:solidFill>
                  <a:schemeClr val="accent2"/>
                </a:solidFill>
              </a:rPr>
              <a:t>And let us know how we did!</a:t>
            </a:r>
          </a:p>
        </p:txBody>
      </p:sp>
      <p:sp>
        <p:nvSpPr>
          <p:cNvPr id="39" name="TextBox 38">
            <a:extLst>
              <a:ext uri="{FF2B5EF4-FFF2-40B4-BE49-F238E27FC236}">
                <a16:creationId xmlns:a16="http://schemas.microsoft.com/office/drawing/2014/main" id="{1EA96B29-87D6-4E7E-8D5C-0A1853A4FC07}"/>
              </a:ext>
            </a:extLst>
          </p:cNvPr>
          <p:cNvSpPr txBox="1"/>
          <p:nvPr userDrawn="1"/>
        </p:nvSpPr>
        <p:spPr>
          <a:xfrm>
            <a:off x="2336190" y="5297779"/>
            <a:ext cx="4554801" cy="646331"/>
          </a:xfrm>
          <a:prstGeom prst="rect">
            <a:avLst/>
          </a:prstGeom>
          <a:noFill/>
        </p:spPr>
        <p:txBody>
          <a:bodyPr wrap="square" rtlCol="0">
            <a:spAutoFit/>
          </a:bodyPr>
          <a:lstStyle/>
          <a:p>
            <a:pPr algn="ctr"/>
            <a:r>
              <a:rPr lang="en-US" sz="3600" u="sng" dirty="0">
                <a:solidFill>
                  <a:schemeClr val="accent6">
                    <a:lumMod val="75000"/>
                  </a:schemeClr>
                </a:solidFill>
              </a:rPr>
              <a:t>http://bit.ly/sbirgrants</a:t>
            </a:r>
          </a:p>
        </p:txBody>
      </p:sp>
      <p:pic>
        <p:nvPicPr>
          <p:cNvPr id="41" name="Picture 40">
            <a:extLst>
              <a:ext uri="{FF2B5EF4-FFF2-40B4-BE49-F238E27FC236}">
                <a16:creationId xmlns:a16="http://schemas.microsoft.com/office/drawing/2014/main" id="{8758F3F0-F85F-4D3B-B766-69B2ABB74E4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5745" r="27574"/>
          <a:stretch/>
        </p:blipFill>
        <p:spPr>
          <a:xfrm rot="20269091">
            <a:off x="6925441" y="3269479"/>
            <a:ext cx="1438554" cy="616330"/>
          </a:xfrm>
          <a:prstGeom prst="rect">
            <a:avLst/>
          </a:prstGeom>
        </p:spPr>
      </p:pic>
      <p:pic>
        <p:nvPicPr>
          <p:cNvPr id="43" name="Picture 42">
            <a:extLst>
              <a:ext uri="{FF2B5EF4-FFF2-40B4-BE49-F238E27FC236}">
                <a16:creationId xmlns:a16="http://schemas.microsoft.com/office/drawing/2014/main" id="{7DC51DFB-41E2-4D2C-9DD9-EC8CAAAC13C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0141" b="27869"/>
          <a:stretch/>
        </p:blipFill>
        <p:spPr>
          <a:xfrm rot="729259">
            <a:off x="3756700" y="6057950"/>
            <a:ext cx="1630600" cy="655073"/>
          </a:xfrm>
          <a:prstGeom prst="rect">
            <a:avLst/>
          </a:prstGeom>
        </p:spPr>
      </p:pic>
      <p:pic>
        <p:nvPicPr>
          <p:cNvPr id="44" name="Picture 43">
            <a:extLst>
              <a:ext uri="{FF2B5EF4-FFF2-40B4-BE49-F238E27FC236}">
                <a16:creationId xmlns:a16="http://schemas.microsoft.com/office/drawing/2014/main" id="{50C278B5-3554-4CF6-A1EB-3B5260B1BF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21090" y="3285803"/>
            <a:ext cx="896522" cy="1113692"/>
          </a:xfrm>
          <a:prstGeom prst="rect">
            <a:avLst/>
          </a:prstGeom>
        </p:spPr>
      </p:pic>
    </p:spTree>
    <p:extLst>
      <p:ext uri="{BB962C8B-B14F-4D97-AF65-F5344CB8AC3E}">
        <p14:creationId xmlns:p14="http://schemas.microsoft.com/office/powerpoint/2010/main" val="715958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image" Target="../media/image3.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2.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48.jp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3.png"/><Relationship Id="rId5" Type="http://schemas.openxmlformats.org/officeDocument/2006/relationships/slideLayout" Target="../slideLayouts/slideLayout120.xml"/><Relationship Id="rId10" Type="http://schemas.openxmlformats.org/officeDocument/2006/relationships/image" Target="../media/image2.png"/><Relationship Id="rId4" Type="http://schemas.openxmlformats.org/officeDocument/2006/relationships/slideLayout" Target="../slideLayouts/slideLayout119.xml"/><Relationship Id="rId9" Type="http://schemas.openxmlformats.org/officeDocument/2006/relationships/image" Target="../media/image48.jp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image" Target="../media/image52.jp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theme" Target="../theme/theme12.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image" Target="../media/image3.png"/><Relationship Id="rId2" Type="http://schemas.openxmlformats.org/officeDocument/2006/relationships/slideLayout" Target="../slideLayouts/slideLayout129.xml"/><Relationship Id="rId16" Type="http://schemas.openxmlformats.org/officeDocument/2006/relationships/image" Target="../media/image2.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jp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3.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4" Type="http://schemas.openxmlformats.org/officeDocument/2006/relationships/image" Target="../media/image6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8.jpe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3.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35.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34.jpe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theme" Target="../theme/theme4.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3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4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3.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3.png"/><Relationship Id="rId5" Type="http://schemas.openxmlformats.org/officeDocument/2006/relationships/slideLayout" Target="../slideLayouts/slideLayout89.xml"/><Relationship Id="rId10" Type="http://schemas.openxmlformats.org/officeDocument/2006/relationships/image" Target="../media/image2.png"/><Relationship Id="rId4" Type="http://schemas.openxmlformats.org/officeDocument/2006/relationships/slideLayout" Target="../slideLayouts/slideLayout88.xml"/><Relationship Id="rId9"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3.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81329968"/>
      </p:ext>
    </p:extLst>
  </p:cSld>
  <p:clrMap bg1="dk1" tx1="lt1" bg2="dk2"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50" r:id="rId16"/>
    <p:sldLayoutId id="2147483975" r:id="rId17"/>
    <p:sldLayoutId id="2147484043" r:id="rId18"/>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21"/>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22"/>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8" y="797486"/>
            <a:ext cx="7375431" cy="620266"/>
          </a:xfrm>
          <a:prstGeom prst="rect">
            <a:avLst/>
          </a:prstGeom>
        </p:spPr>
        <p:txBody>
          <a:bodyPr vert="horz" lIns="109728" tIns="45720" rIns="91440" bIns="45720" rtlCol="0" anchor="t">
            <a:normAutofit/>
          </a:bodyPr>
          <a:lstStyle/>
          <a:p>
            <a:r>
              <a:rPr lang="en-US" dirty="0"/>
              <a:t>Click to edit Master title style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bg2"/>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929725197"/>
      </p:ext>
    </p:extLst>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5"/>
        </a:buBlip>
        <a:defRPr sz="20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6"/>
        </a:buBlip>
        <a:defRPr sz="20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8" y="797486"/>
            <a:ext cx="7375431" cy="620266"/>
          </a:xfrm>
          <a:prstGeom prst="rect">
            <a:avLst/>
          </a:prstGeom>
        </p:spPr>
        <p:txBody>
          <a:bodyPr vert="horz" lIns="109728"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934078" y="2052785"/>
            <a:ext cx="7371721" cy="4073378"/>
          </a:xfrm>
          <a:prstGeom prst="rect">
            <a:avLst/>
          </a:prstGeom>
        </p:spPr>
        <p:txBody>
          <a:bodyPr vert="horz" lIns="109728"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8014688"/>
      </p:ext>
    </p:extLst>
  </p:cSld>
  <p:clrMap bg1="dk1" tx1="lt1" bg2="dk2"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Lst>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0"/>
        </a:buBlip>
        <a:defRPr sz="16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1"/>
        </a:buBlip>
        <a:defRPr sz="16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16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16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16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1290" y="156308"/>
            <a:ext cx="8752285" cy="9609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65386"/>
            <a:ext cx="8229600" cy="41616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284827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Lst>
  <p:hf hdr="0" dt="0"/>
  <p:txStyles>
    <p:titleStyle>
      <a:lvl1pPr algn="l" defTabSz="457200" rtl="0" eaLnBrk="1" latinLnBrk="0" hangingPunct="1">
        <a:spcBef>
          <a:spcPct val="0"/>
        </a:spcBef>
        <a:buNone/>
        <a:defRPr sz="4000" b="0" kern="1200">
          <a:solidFill>
            <a:srgbClr val="3667B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851373389"/>
      </p:ext>
    </p:extLst>
  </p:cSld>
  <p:clrMap bg1="dk1" tx1="lt1" bg2="dk2"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6"/>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7"/>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120194594"/>
      </p:ext>
    </p:extLst>
  </p:cSld>
  <p:clrMap bg1="dk1" tx1="lt1" bg2="dk2"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Title Placeholder 1"/>
          <p:cNvSpPr txBox="1">
            <a:spLocks/>
          </p:cNvSpPr>
          <p:nvPr userDrawn="1"/>
        </p:nvSpPr>
        <p:spPr>
          <a:xfrm>
            <a:off x="2912653" y="6124775"/>
            <a:ext cx="5840833" cy="193979"/>
          </a:xfrm>
          <a:prstGeom prst="rect">
            <a:avLst/>
          </a:prstGeom>
        </p:spPr>
        <p:txBody>
          <a:bodyPr vert="horz" lIns="91440" tIns="0" rIns="91440" bIns="0" rtlCol="0" anchor="t" anchorCtr="0">
            <a:noAutofit/>
          </a:bodyPr>
          <a:lst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a:lstStyle>
          <a:p>
            <a:r>
              <a:rPr lang="en-US" sz="1000" b="1" dirty="0">
                <a:solidFill>
                  <a:schemeClr val="tx1"/>
                </a:solidFill>
              </a:rPr>
              <a:t>Copyright ©</a:t>
            </a:r>
            <a:r>
              <a:rPr lang="en-US" sz="1000" b="1" baseline="0" dirty="0">
                <a:solidFill>
                  <a:schemeClr val="tx1"/>
                </a:solidFill>
              </a:rPr>
              <a:t> BBC Entrepreneurial Training &amp; Consulting, LLC</a:t>
            </a:r>
            <a:endParaRPr lang="en-US" sz="1000" b="1" dirty="0">
              <a:solidFill>
                <a:schemeClr val="tx1"/>
              </a:solidFill>
            </a:endParaRPr>
          </a:p>
        </p:txBody>
      </p:sp>
      <p:sp>
        <p:nvSpPr>
          <p:cNvPr id="11" name="Title Placeholder 1"/>
          <p:cNvSpPr txBox="1">
            <a:spLocks/>
          </p:cNvSpPr>
          <p:nvPr userDrawn="1"/>
        </p:nvSpPr>
        <p:spPr>
          <a:xfrm>
            <a:off x="2650270" y="6392634"/>
            <a:ext cx="6165753" cy="372413"/>
          </a:xfrm>
          <a:prstGeom prst="rect">
            <a:avLst/>
          </a:prstGeom>
        </p:spPr>
        <p:txBody>
          <a:bodyPr vert="horz" lIns="91440" tIns="0" rIns="91440" bIns="0" rtlCol="0" anchor="t" anchorCtr="0">
            <a:noAutofit/>
          </a:bodyPr>
          <a:lst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a:lstStyle>
          <a:p>
            <a:pPr algn="ctr"/>
            <a:r>
              <a:rPr lang="en-US" sz="1900" spc="0" dirty="0">
                <a:solidFill>
                  <a:schemeClr val="bg2"/>
                </a:solidFill>
              </a:rPr>
              <a:t>DEVELOPING</a:t>
            </a:r>
            <a:r>
              <a:rPr lang="en-US" sz="1900" spc="0" baseline="0" dirty="0">
                <a:solidFill>
                  <a:schemeClr val="bg2"/>
                </a:solidFill>
              </a:rPr>
              <a:t> THE BUSINESS OF TECHNOLOGY</a:t>
            </a:r>
            <a:endParaRPr lang="en-US" sz="1900" spc="0" dirty="0">
              <a:solidFill>
                <a:schemeClr val="bg2"/>
              </a:solidFill>
            </a:endParaRPr>
          </a:p>
        </p:txBody>
      </p:sp>
    </p:spTree>
    <p:extLst>
      <p:ext uri="{BB962C8B-B14F-4D97-AF65-F5344CB8AC3E}">
        <p14:creationId xmlns:p14="http://schemas.microsoft.com/office/powerpoint/2010/main" val="2243781541"/>
      </p:ext>
    </p:extLst>
  </p:cSld>
  <p:clrMap bg1="lt1" tx1="dk1" bg2="lt2" tx2="dk2" accent1="accent1" accent2="accent2" accent3="accent3" accent4="accent4" accent5="accent5" accent6="accent6" hlink="hlink" folHlink="folHlink"/>
  <p:sldLayoutIdLst>
    <p:sldLayoutId id="2147484089" r:id="rId1"/>
    <p:sldLayoutId id="2147484090" r:id="rId2"/>
  </p:sldLayoutIdLst>
  <p:hf hdr="0" ftr="0" dt="0"/>
  <p:txStyles>
    <p:title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956660704"/>
      </p:ext>
    </p:extLst>
  </p:cSld>
  <p:clrMap bg1="dk1" tx1="lt1" bg2="dk2" tx2="lt2" accent1="accent1" accent2="accent2" accent3="accent3" accent4="accent4" accent5="accent5" accent6="accent6" hlink="hlink" folHlink="folHlink"/>
  <p:sldLayoutIdLst>
    <p:sldLayoutId id="2147483688" r:id="rId1"/>
    <p:sldLayoutId id="2147483828" r:id="rId2"/>
    <p:sldLayoutId id="2147483696" r:id="rId3"/>
    <p:sldLayoutId id="2147483689" r:id="rId4"/>
    <p:sldLayoutId id="2147483691" r:id="rId5"/>
    <p:sldLayoutId id="2147483692" r:id="rId6"/>
    <p:sldLayoutId id="2147483821" r:id="rId7"/>
    <p:sldLayoutId id="2147483822" r:id="rId8"/>
    <p:sldLayoutId id="2147483885" r:id="rId9"/>
    <p:sldLayoutId id="2147483826" r:id="rId10"/>
    <p:sldLayoutId id="2147483823" r:id="rId11"/>
    <p:sldLayoutId id="2147483824" r:id="rId12"/>
    <p:sldLayoutId id="2147483825" r:id="rId13"/>
    <p:sldLayoutId id="2147483863" r:id="rId14"/>
    <p:sldLayoutId id="2147483864" r:id="rId15"/>
    <p:sldLayoutId id="2147483865" r:id="rId16"/>
    <p:sldLayoutId id="2147483866" r:id="rId17"/>
    <p:sldLayoutId id="2147483867" r:id="rId18"/>
    <p:sldLayoutId id="2147483924" r:id="rId19"/>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2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2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descr="bbc-logo.psd"/>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0" y="4151376"/>
            <a:ext cx="5961888" cy="2706624"/>
          </a:xfrm>
          <a:prstGeom prst="rect">
            <a:avLst/>
          </a:prstGeom>
        </p:spPr>
      </p:pic>
    </p:spTree>
    <p:extLst>
      <p:ext uri="{BB962C8B-B14F-4D97-AF65-F5344CB8AC3E}">
        <p14:creationId xmlns:p14="http://schemas.microsoft.com/office/powerpoint/2010/main" val="945880000"/>
      </p:ext>
    </p:extLst>
  </p:cSld>
  <p:clrMap bg1="lt1" tx1="dk1" bg2="lt2" tx2="dk2" accent1="accent1" accent2="accent2" accent3="accent3" accent4="accent4" accent5="accent5" accent6="accent6" hlink="hlink" folHlink="folHlink"/>
  <p:sldLayoutIdLst>
    <p:sldLayoutId id="2147483673"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spcBef>
          <a:spcPct val="20000"/>
        </a:spcBef>
        <a:buFontTx/>
        <a:buNone/>
        <a:defRPr sz="4400" b="1"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Title Placeholder 1"/>
          <p:cNvSpPr txBox="1">
            <a:spLocks/>
          </p:cNvSpPr>
          <p:nvPr userDrawn="1"/>
        </p:nvSpPr>
        <p:spPr>
          <a:xfrm>
            <a:off x="2665798" y="6381732"/>
            <a:ext cx="6150226" cy="476268"/>
          </a:xfrm>
          <a:prstGeom prst="rect">
            <a:avLst/>
          </a:prstGeom>
        </p:spPr>
        <p:txBody>
          <a:bodyPr vert="horz" lIns="91440" tIns="0" rIns="91440" bIns="0" rtlCol="0" anchor="t" anchorCtr="0">
            <a:normAutofit/>
          </a:bodyPr>
          <a:lstStyle>
            <a:lvl1pPr algn="l" defTabSz="914400" rtl="0" eaLnBrk="1" latinLnBrk="0" hangingPunct="1">
              <a:lnSpc>
                <a:spcPct val="70000"/>
              </a:lnSpc>
              <a:spcBef>
                <a:spcPct val="0"/>
              </a:spcBef>
              <a:buNone/>
              <a:defRPr sz="3600" kern="1200">
                <a:solidFill>
                  <a:srgbClr val="A3A60F"/>
                </a:solidFill>
                <a:latin typeface="Arial" pitchFamily="34" charset="0"/>
                <a:ea typeface="+mj-ea"/>
                <a:cs typeface="Arial" pitchFamily="34" charset="0"/>
              </a:defRPr>
            </a:lvl1pPr>
          </a:lstStyle>
          <a:p>
            <a:pPr algn="ctr"/>
            <a:r>
              <a:rPr lang="en-US" sz="1900" spc="0" dirty="0">
                <a:solidFill>
                  <a:schemeClr val="bg2"/>
                </a:solidFill>
              </a:rPr>
              <a:t>DEVELOPING</a:t>
            </a:r>
            <a:r>
              <a:rPr lang="en-US" sz="1900" spc="0" baseline="0" dirty="0">
                <a:solidFill>
                  <a:schemeClr val="bg2"/>
                </a:solidFill>
              </a:rPr>
              <a:t> THE BUSINESS OF TECHNOLOGY</a:t>
            </a:r>
            <a:endParaRPr lang="en-US" sz="1900" spc="0" dirty="0">
              <a:solidFill>
                <a:schemeClr val="bg2"/>
              </a:solidFill>
            </a:endParaRPr>
          </a:p>
        </p:txBody>
      </p:sp>
    </p:spTree>
    <p:extLst>
      <p:ext uri="{BB962C8B-B14F-4D97-AF65-F5344CB8AC3E}">
        <p14:creationId xmlns:p14="http://schemas.microsoft.com/office/powerpoint/2010/main" val="2947680918"/>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70000"/>
        </a:lnSpc>
        <a:spcBef>
          <a:spcPct val="0"/>
        </a:spcBef>
        <a:buNone/>
        <a:defRPr sz="3600" kern="1200">
          <a:solidFill>
            <a:srgbClr val="A3A60F"/>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Title Placeholder 1"/>
          <p:cNvSpPr txBox="1">
            <a:spLocks/>
          </p:cNvSpPr>
          <p:nvPr userDrawn="1"/>
        </p:nvSpPr>
        <p:spPr>
          <a:xfrm>
            <a:off x="2912653" y="6124775"/>
            <a:ext cx="5840833" cy="193979"/>
          </a:xfrm>
          <a:prstGeom prst="rect">
            <a:avLst/>
          </a:prstGeom>
        </p:spPr>
        <p:txBody>
          <a:bodyPr vert="horz" lIns="91440" tIns="0" rIns="91440" bIns="0" rtlCol="0" anchor="t" anchorCtr="0">
            <a:noAutofit/>
          </a:bodyPr>
          <a:lst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a:lstStyle>
          <a:p>
            <a:r>
              <a:rPr lang="en-US" sz="1000" b="1" dirty="0">
                <a:solidFill>
                  <a:schemeClr val="tx1"/>
                </a:solidFill>
              </a:rPr>
              <a:t>Copyright ©</a:t>
            </a:r>
            <a:r>
              <a:rPr lang="en-US" sz="1000" b="1" baseline="0" dirty="0">
                <a:solidFill>
                  <a:schemeClr val="tx1"/>
                </a:solidFill>
              </a:rPr>
              <a:t> BBC Entrepreneurial Training &amp; Consulting, LLC</a:t>
            </a:r>
            <a:endParaRPr lang="en-US" sz="1000" b="1" dirty="0">
              <a:solidFill>
                <a:schemeClr val="tx1"/>
              </a:solidFill>
            </a:endParaRPr>
          </a:p>
        </p:txBody>
      </p:sp>
      <p:sp>
        <p:nvSpPr>
          <p:cNvPr id="11" name="Title Placeholder 1"/>
          <p:cNvSpPr txBox="1">
            <a:spLocks/>
          </p:cNvSpPr>
          <p:nvPr userDrawn="1"/>
        </p:nvSpPr>
        <p:spPr>
          <a:xfrm>
            <a:off x="2650270" y="6392634"/>
            <a:ext cx="6165753" cy="372413"/>
          </a:xfrm>
          <a:prstGeom prst="rect">
            <a:avLst/>
          </a:prstGeom>
        </p:spPr>
        <p:txBody>
          <a:bodyPr vert="horz" lIns="91440" tIns="0" rIns="91440" bIns="0" rtlCol="0" anchor="t" anchorCtr="0">
            <a:noAutofit/>
          </a:bodyPr>
          <a:lst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a:lstStyle>
          <a:p>
            <a:pPr algn="ctr"/>
            <a:r>
              <a:rPr lang="en-US" sz="1900" spc="0" dirty="0">
                <a:solidFill>
                  <a:schemeClr val="bg2"/>
                </a:solidFill>
              </a:rPr>
              <a:t>DEVELOPING</a:t>
            </a:r>
            <a:r>
              <a:rPr lang="en-US" sz="1900" spc="0" baseline="0" dirty="0">
                <a:solidFill>
                  <a:schemeClr val="bg2"/>
                </a:solidFill>
              </a:rPr>
              <a:t> THE BUSINESS OF TECHNOLOGY</a:t>
            </a:r>
            <a:endParaRPr lang="en-US" sz="1900" spc="0" dirty="0">
              <a:solidFill>
                <a:schemeClr val="bg2"/>
              </a:solidFill>
            </a:endParaRPr>
          </a:p>
        </p:txBody>
      </p:sp>
    </p:spTree>
    <p:extLst>
      <p:ext uri="{BB962C8B-B14F-4D97-AF65-F5344CB8AC3E}">
        <p14:creationId xmlns:p14="http://schemas.microsoft.com/office/powerpoint/2010/main" val="1631066607"/>
      </p:ext>
    </p:extLst>
  </p:cSld>
  <p:clrMap bg1="lt1" tx1="dk1" bg2="lt2" tx2="dk2" accent1="accent1" accent2="accent2" accent3="accent3" accent4="accent4" accent5="accent5" accent6="accent6" hlink="hlink" folHlink="folHlink"/>
  <p:sldLayoutIdLst>
    <p:sldLayoutId id="2147483734" r:id="rId1"/>
    <p:sldLayoutId id="2147483830" r:id="rId2"/>
  </p:sldLayoutIdLst>
  <p:hf hdr="0" ftr="0" dt="0"/>
  <p:txStyles>
    <p:title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8" y="797486"/>
            <a:ext cx="7375431" cy="620266"/>
          </a:xfrm>
          <a:prstGeom prst="rect">
            <a:avLst/>
          </a:prstGeom>
        </p:spPr>
        <p:txBody>
          <a:bodyPr vert="horz" lIns="109728" tIns="45720" rIns="91440" bIns="45720" rtlCol="0" anchor="t">
            <a:normAutofit/>
          </a:bodyPr>
          <a:lstStyle/>
          <a:p>
            <a:r>
              <a:rPr lang="en-US" dirty="0"/>
              <a:t>Click to edit Master title style</a:t>
            </a:r>
          </a:p>
        </p:txBody>
      </p:sp>
      <p:sp>
        <p:nvSpPr>
          <p:cNvPr id="3" name="TextBox 2">
            <a:extLst>
              <a:ext uri="{FF2B5EF4-FFF2-40B4-BE49-F238E27FC236}">
                <a16:creationId xmlns:a16="http://schemas.microsoft.com/office/drawing/2014/main" id="{4D1418D9-7801-47E0-B378-D22C0FF0AF49}"/>
              </a:ext>
            </a:extLst>
          </p:cNvPr>
          <p:cNvSpPr txBox="1"/>
          <p:nvPr userDrawn="1"/>
        </p:nvSpPr>
        <p:spPr>
          <a:xfrm>
            <a:off x="95534" y="6482687"/>
            <a:ext cx="682388" cy="338554"/>
          </a:xfrm>
          <a:prstGeom prst="rect">
            <a:avLst/>
          </a:prstGeom>
          <a:noFill/>
        </p:spPr>
        <p:txBody>
          <a:bodyPr wrap="square" rtlCol="0">
            <a:spAutoFit/>
          </a:bodyPr>
          <a:lstStyle/>
          <a:p>
            <a:fld id="{264FD341-B35A-4AAA-ADE8-A310D8B6FB13}" type="slidenum">
              <a:rPr lang="en-US" sz="1600" smtClean="0">
                <a:solidFill>
                  <a:schemeClr val="bg2"/>
                </a:solidFill>
                <a:latin typeface="Arial"/>
                <a:cs typeface="Arial"/>
              </a:rPr>
              <a:t>‹#›</a:t>
            </a:fld>
            <a:endParaRPr lang="en-US" sz="1600" dirty="0" err="1">
              <a:solidFill>
                <a:schemeClr val="bg2"/>
              </a:solidFill>
              <a:latin typeface="Arial"/>
              <a:cs typeface="Arial"/>
            </a:endParaRPr>
          </a:p>
        </p:txBody>
      </p:sp>
    </p:spTree>
    <p:extLst>
      <p:ext uri="{BB962C8B-B14F-4D97-AF65-F5344CB8AC3E}">
        <p14:creationId xmlns:p14="http://schemas.microsoft.com/office/powerpoint/2010/main" val="4226744203"/>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9" r:id="rId13"/>
    <p:sldLayoutId id="2147483910" r:id="rId14"/>
    <p:sldLayoutId id="2147483911" r:id="rId15"/>
    <p:sldLayoutId id="2147483912" r:id="rId16"/>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9"/>
        </a:buBlip>
        <a:defRPr sz="20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20"/>
        </a:buBlip>
        <a:defRPr sz="20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2314514841"/>
      </p:ext>
    </p:extLst>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4"/>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5"/>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Tree>
    <p:extLst>
      <p:ext uri="{BB962C8B-B14F-4D97-AF65-F5344CB8AC3E}">
        <p14:creationId xmlns:p14="http://schemas.microsoft.com/office/powerpoint/2010/main" val="3978796004"/>
      </p:ext>
    </p:extLst>
  </p:cSld>
  <p:clrMap bg1="dk1" tx1="lt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Lst>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0"/>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1"/>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0369" y="797484"/>
            <a:ext cx="7375432" cy="620153"/>
          </a:xfrm>
          <a:prstGeom prst="rect">
            <a:avLst/>
          </a:prstGeom>
        </p:spPr>
        <p:txBody>
          <a:bodyPr vert="horz" lIns="109728" tIns="45720" rIns="91440" bIns="45720" rtlCol="0" anchor="ctr">
            <a:normAutofit/>
          </a:bodyPr>
          <a:lstStyle/>
          <a:p>
            <a:r>
              <a:rPr lang="en-US" dirty="0"/>
              <a:t>Click to edit Master headline</a:t>
            </a:r>
          </a:p>
        </p:txBody>
      </p:sp>
      <p:sp>
        <p:nvSpPr>
          <p:cNvPr id="3" name="Slide Number Placeholder 2"/>
          <p:cNvSpPr>
            <a:spLocks noGrp="1"/>
          </p:cNvSpPr>
          <p:nvPr>
            <p:ph type="sldNum" sz="quarter" idx="4"/>
          </p:nvPr>
        </p:nvSpPr>
        <p:spPr>
          <a:xfrm>
            <a:off x="75414" y="6365777"/>
            <a:ext cx="502566"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C80208A2-13A6-4F7D-8D9A-E4DF26F50285}" type="slidenum">
              <a:rPr lang="en-US" smtClean="0"/>
              <a:pPr/>
              <a:t>‹#›</a:t>
            </a:fld>
            <a:endParaRPr lang="en-US" dirty="0"/>
          </a:p>
        </p:txBody>
      </p:sp>
    </p:spTree>
    <p:extLst>
      <p:ext uri="{BB962C8B-B14F-4D97-AF65-F5344CB8AC3E}">
        <p14:creationId xmlns:p14="http://schemas.microsoft.com/office/powerpoint/2010/main" val="534608359"/>
      </p:ext>
    </p:extLst>
  </p:cSld>
  <p:clrMap bg1="dk1" tx1="lt1" bg2="dk2"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51" r:id="rId12"/>
  </p:sldLayoutIdLst>
  <p:hf hdr="0" ftr="0" dt="0"/>
  <p:txStyles>
    <p:titleStyle>
      <a:lvl1pPr algn="l" defTabSz="914400" rtl="0" eaLnBrk="1" latinLnBrk="0" hangingPunct="1">
        <a:spcBef>
          <a:spcPct val="0"/>
        </a:spcBef>
        <a:buNone/>
        <a:defRPr sz="3000" kern="1200">
          <a:solidFill>
            <a:schemeClr val="accent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SzPct val="80000"/>
        <a:buFontTx/>
        <a:buBlip>
          <a:blip r:embed="rId15"/>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16"/>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bbcetc.com/capabilities/sbir-sttr-research-grant-assistance/registration-help/"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www.irs.gov/businesses/small-businesses-self-employed/apply-for-an-employer-identification-number-ein-online" TargetMode="External"/><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fedgov.dnb.com/webform/"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2" Type="http://schemas.openxmlformats.org/officeDocument/2006/relationships/hyperlink" Target="https://www.sam.gov/SAM/"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2.jpe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4.xml"/><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3.xml"/><Relationship Id="rId4" Type="http://schemas.openxmlformats.org/officeDocument/2006/relationships/image" Target="../media/image6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8.jpe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119.jpeg"/></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12"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slideLayout" Target="../slideLayouts/slideLayout14.xml"/><Relationship Id="rId6" Type="http://schemas.openxmlformats.org/officeDocument/2006/relationships/image" Target="../media/image125.png"/><Relationship Id="rId11" Type="http://schemas.openxmlformats.org/officeDocument/2006/relationships/image" Target="../media/image130.jpeg"/><Relationship Id="rId5" Type="http://schemas.openxmlformats.org/officeDocument/2006/relationships/image" Target="../media/image124.pn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42.png"/><Relationship Id="rId3" Type="http://schemas.openxmlformats.org/officeDocument/2006/relationships/image" Target="../media/image122.png"/><Relationship Id="rId7" Type="http://schemas.openxmlformats.org/officeDocument/2006/relationships/image" Target="../media/image126.jpeg"/><Relationship Id="rId12" Type="http://schemas.openxmlformats.org/officeDocument/2006/relationships/image" Target="../media/image131.png"/><Relationship Id="rId2" Type="http://schemas.openxmlformats.org/officeDocument/2006/relationships/image" Target="../media/image121.png"/><Relationship Id="rId16" Type="http://schemas.openxmlformats.org/officeDocument/2006/relationships/image" Target="../media/image145.png"/><Relationship Id="rId1" Type="http://schemas.openxmlformats.org/officeDocument/2006/relationships/slideLayout" Target="../slideLayouts/slideLayout14.xml"/><Relationship Id="rId6" Type="http://schemas.openxmlformats.org/officeDocument/2006/relationships/image" Target="../media/image125.png"/><Relationship Id="rId11" Type="http://schemas.openxmlformats.org/officeDocument/2006/relationships/image" Target="../media/image130.jpeg"/><Relationship Id="rId5" Type="http://schemas.openxmlformats.org/officeDocument/2006/relationships/image" Target="../media/image124.png"/><Relationship Id="rId15" Type="http://schemas.openxmlformats.org/officeDocument/2006/relationships/image" Target="../media/image144.pn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png"/><Relationship Id="rId14" Type="http://schemas.openxmlformats.org/officeDocument/2006/relationships/image" Target="../media/image14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149.png"/><Relationship Id="rId4" Type="http://schemas.openxmlformats.org/officeDocument/2006/relationships/image" Target="../media/image148.png"/></Relationships>
</file>

<file path=ppt/slides/_rels/slide8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3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208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2"/>
          <p:cNvSpPr>
            <a:spLocks noGrp="1" noChangeArrowheads="1"/>
          </p:cNvSpPr>
          <p:nvPr>
            <p:ph type="title"/>
          </p:nvPr>
        </p:nvSpPr>
        <p:spPr/>
        <p:txBody>
          <a:bodyPr>
            <a:noAutofit/>
          </a:bodyPr>
          <a:lstStyle/>
          <a:p>
            <a:r>
              <a:rPr lang="en-US" dirty="0"/>
              <a:t>What is SBIR/STTR?</a:t>
            </a:r>
            <a:br>
              <a:rPr lang="en-US" dirty="0"/>
            </a:br>
            <a:endParaRPr lang="en-US" dirty="0"/>
          </a:p>
        </p:txBody>
      </p:sp>
      <p:sp>
        <p:nvSpPr>
          <p:cNvPr id="17" name="Content Placeholder 16"/>
          <p:cNvSpPr>
            <a:spLocks noGrp="1"/>
          </p:cNvSpPr>
          <p:nvPr>
            <p:ph idx="1"/>
          </p:nvPr>
        </p:nvSpPr>
        <p:spPr>
          <a:xfrm>
            <a:off x="934080" y="1196545"/>
            <a:ext cx="7371720" cy="4464910"/>
          </a:xfrm>
        </p:spPr>
        <p:txBody>
          <a:bodyPr>
            <a:normAutofit fontScale="92500" lnSpcReduction="20000"/>
          </a:bodyPr>
          <a:lstStyle/>
          <a:p>
            <a:pPr>
              <a:lnSpc>
                <a:spcPct val="110000"/>
              </a:lnSpc>
              <a:spcBef>
                <a:spcPts val="600"/>
              </a:spcBef>
            </a:pPr>
            <a:r>
              <a:rPr lang="en-US" sz="2200" dirty="0">
                <a:solidFill>
                  <a:schemeClr val="accent3"/>
                </a:solidFill>
              </a:rPr>
              <a:t>Mandated by legislation</a:t>
            </a:r>
          </a:p>
          <a:p>
            <a:pPr lvl="1">
              <a:lnSpc>
                <a:spcPct val="110000"/>
              </a:lnSpc>
              <a:spcBef>
                <a:spcPts val="600"/>
              </a:spcBef>
            </a:pPr>
            <a:r>
              <a:rPr lang="en-US" sz="2200" dirty="0">
                <a:solidFill>
                  <a:schemeClr val="accent3"/>
                </a:solidFill>
              </a:rPr>
              <a:t>Reauthorized Oct 2017 for 5 years</a:t>
            </a:r>
          </a:p>
          <a:p>
            <a:pPr lvl="1">
              <a:lnSpc>
                <a:spcPct val="110000"/>
              </a:lnSpc>
              <a:spcBef>
                <a:spcPts val="600"/>
              </a:spcBef>
            </a:pPr>
            <a:r>
              <a:rPr lang="en-US" sz="2200" dirty="0">
                <a:solidFill>
                  <a:schemeClr val="accent3"/>
                </a:solidFill>
              </a:rPr>
              <a:t>Separate legislation for SBIR and STTR</a:t>
            </a:r>
          </a:p>
          <a:p>
            <a:pPr lvl="1">
              <a:lnSpc>
                <a:spcPct val="110000"/>
              </a:lnSpc>
              <a:spcBef>
                <a:spcPts val="600"/>
              </a:spcBef>
            </a:pPr>
            <a:r>
              <a:rPr lang="en-US" sz="2200" dirty="0">
                <a:solidFill>
                  <a:schemeClr val="accent3"/>
                </a:solidFill>
              </a:rPr>
              <a:t>Separate set-aside (3.2% for SBIR, 0.45% for STTR)</a:t>
            </a:r>
          </a:p>
          <a:p>
            <a:pPr>
              <a:lnSpc>
                <a:spcPct val="110000"/>
              </a:lnSpc>
              <a:spcBef>
                <a:spcPts val="600"/>
              </a:spcBef>
            </a:pPr>
            <a:r>
              <a:rPr lang="en-US" sz="2200" dirty="0">
                <a:solidFill>
                  <a:schemeClr val="accent3"/>
                </a:solidFill>
              </a:rPr>
              <a:t>Applies to agencies with extramural research budgets that exceed certain thresholds</a:t>
            </a:r>
          </a:p>
          <a:p>
            <a:pPr lvl="1">
              <a:lnSpc>
                <a:spcPct val="110000"/>
              </a:lnSpc>
              <a:spcBef>
                <a:spcPts val="600"/>
              </a:spcBef>
            </a:pPr>
            <a:r>
              <a:rPr lang="en-US" sz="2200" dirty="0">
                <a:solidFill>
                  <a:schemeClr val="accent3"/>
                </a:solidFill>
              </a:rPr>
              <a:t>SBIR applicable to 11 Agencies </a:t>
            </a:r>
          </a:p>
          <a:p>
            <a:pPr lvl="1">
              <a:lnSpc>
                <a:spcPct val="110000"/>
              </a:lnSpc>
              <a:spcBef>
                <a:spcPts val="600"/>
              </a:spcBef>
            </a:pPr>
            <a:r>
              <a:rPr lang="en-US" sz="2200" dirty="0">
                <a:solidFill>
                  <a:schemeClr val="accent3"/>
                </a:solidFill>
              </a:rPr>
              <a:t>STTR applicable to 5 of the 11 SBIR agencies</a:t>
            </a:r>
          </a:p>
          <a:p>
            <a:pPr lvl="1">
              <a:lnSpc>
                <a:spcPct val="110000"/>
              </a:lnSpc>
              <a:spcBef>
                <a:spcPts val="600"/>
              </a:spcBef>
            </a:pPr>
            <a:r>
              <a:rPr lang="en-US" sz="2200" dirty="0">
                <a:solidFill>
                  <a:schemeClr val="accent3"/>
                </a:solidFill>
              </a:rPr>
              <a:t>Participation mandatory</a:t>
            </a:r>
          </a:p>
          <a:p>
            <a:pPr>
              <a:lnSpc>
                <a:spcPct val="110000"/>
              </a:lnSpc>
              <a:spcBef>
                <a:spcPts val="600"/>
              </a:spcBef>
            </a:pPr>
            <a:r>
              <a:rPr lang="en-US" sz="2200" dirty="0">
                <a:solidFill>
                  <a:schemeClr val="accent3"/>
                </a:solidFill>
              </a:rPr>
              <a:t>SBA “oversees” program implementation and compliance</a:t>
            </a:r>
          </a:p>
          <a:p>
            <a:pPr lvl="1">
              <a:lnSpc>
                <a:spcPct val="110000"/>
              </a:lnSpc>
              <a:spcBef>
                <a:spcPts val="600"/>
              </a:spcBef>
            </a:pPr>
            <a:r>
              <a:rPr lang="en-US" sz="2200" dirty="0">
                <a:solidFill>
                  <a:schemeClr val="accent3"/>
                </a:solidFill>
              </a:rPr>
              <a:t>SBIR/STTR Policy Directive</a:t>
            </a:r>
          </a:p>
          <a:p>
            <a:pPr lvl="1">
              <a:lnSpc>
                <a:spcPct val="110000"/>
              </a:lnSpc>
              <a:spcBef>
                <a:spcPts val="600"/>
              </a:spcBef>
            </a:pPr>
            <a:r>
              <a:rPr lang="en-US" sz="2200" dirty="0">
                <a:solidFill>
                  <a:schemeClr val="accent3"/>
                </a:solidFill>
              </a:rPr>
              <a:t>Small Business Size Regulations</a:t>
            </a:r>
          </a:p>
        </p:txBody>
      </p:sp>
      <p:sp>
        <p:nvSpPr>
          <p:cNvPr id="22" name="Slide Number Placeholder 21"/>
          <p:cNvSpPr>
            <a:spLocks noGrp="1"/>
          </p:cNvSpPr>
          <p:nvPr>
            <p:ph type="sldNum" sz="quarter" idx="4"/>
          </p:nvPr>
        </p:nvSpPr>
        <p:spPr>
          <a:prstGeom prst="rect">
            <a:avLst/>
          </a:prstGeom>
        </p:spPr>
        <p:txBody>
          <a:bodyPr/>
          <a:lstStyle/>
          <a:p>
            <a:fld id="{FA862B9E-6392-49B1-836D-B2E6701A5B3F}" type="slidenum">
              <a:rPr lang="en-US" smtClean="0">
                <a:solidFill>
                  <a:schemeClr val="tx1">
                    <a:lumMod val="60000"/>
                    <a:lumOff val="40000"/>
                  </a:schemeClr>
                </a:solidFill>
              </a:rPr>
              <a:pPr/>
              <a:t>10</a:t>
            </a:fld>
            <a:endParaRPr lang="en-US">
              <a:solidFill>
                <a:schemeClr val="tx1">
                  <a:lumMod val="60000"/>
                  <a:lumOff val="40000"/>
                </a:schemeClr>
              </a:solidFill>
            </a:endParaRPr>
          </a:p>
        </p:txBody>
      </p:sp>
    </p:spTree>
    <p:extLst>
      <p:ext uri="{BB962C8B-B14F-4D97-AF65-F5344CB8AC3E}">
        <p14:creationId xmlns:p14="http://schemas.microsoft.com/office/powerpoint/2010/main" val="302735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A497D0B-91E4-7049-8779-D80EA317B77D}"/>
              </a:ext>
            </a:extLst>
          </p:cNvPr>
          <p:cNvSpPr>
            <a:spLocks noGrp="1" noChangeArrowheads="1"/>
          </p:cNvSpPr>
          <p:nvPr>
            <p:ph type="title"/>
          </p:nvPr>
        </p:nvSpPr>
        <p:spPr>
          <a:xfrm>
            <a:off x="930368" y="797486"/>
            <a:ext cx="7375431" cy="620266"/>
          </a:xfrm>
        </p:spPr>
        <p:txBody>
          <a:bodyPr/>
          <a:lstStyle/>
          <a:p>
            <a:r>
              <a:rPr lang="en-US" dirty="0"/>
              <a:t>11 Participating Federal Agencies</a:t>
            </a:r>
          </a:p>
        </p:txBody>
      </p:sp>
      <p:graphicFrame>
        <p:nvGraphicFramePr>
          <p:cNvPr id="6" name="Group 163">
            <a:extLst>
              <a:ext uri="{FF2B5EF4-FFF2-40B4-BE49-F238E27FC236}">
                <a16:creationId xmlns:a16="http://schemas.microsoft.com/office/drawing/2014/main" id="{7F5B65A4-71ED-3A47-8CD0-016F9C84756F}"/>
              </a:ext>
            </a:extLst>
          </p:cNvPr>
          <p:cNvGraphicFramePr>
            <a:graphicFrameLocks noGrp="1"/>
          </p:cNvGraphicFramePr>
          <p:nvPr>
            <p:ph idx="1"/>
            <p:extLst>
              <p:ext uri="{D42A27DB-BD31-4B8C-83A1-F6EECF244321}">
                <p14:modId xmlns:p14="http://schemas.microsoft.com/office/powerpoint/2010/main" val="1749970146"/>
              </p:ext>
            </p:extLst>
          </p:nvPr>
        </p:nvGraphicFramePr>
        <p:xfrm>
          <a:off x="2999469" y="2752846"/>
          <a:ext cx="5899359" cy="2974650"/>
        </p:xfrm>
        <a:graphic>
          <a:graphicData uri="http://schemas.openxmlformats.org/drawingml/2006/table">
            <a:tbl>
              <a:tblPr>
                <a:tableStyleId>{35758FB7-9AC5-4552-8A53-C91805E547FA}</a:tableStyleId>
              </a:tblPr>
              <a:tblGrid>
                <a:gridCol w="2927935">
                  <a:extLst>
                    <a:ext uri="{9D8B030D-6E8A-4147-A177-3AD203B41FA5}">
                      <a16:colId xmlns:a16="http://schemas.microsoft.com/office/drawing/2014/main" val="20000"/>
                    </a:ext>
                  </a:extLst>
                </a:gridCol>
                <a:gridCol w="2971424">
                  <a:extLst>
                    <a:ext uri="{9D8B030D-6E8A-4147-A177-3AD203B41FA5}">
                      <a16:colId xmlns:a16="http://schemas.microsoft.com/office/drawing/2014/main" val="20001"/>
                    </a:ext>
                  </a:extLst>
                </a:gridCol>
              </a:tblGrid>
              <a:tr h="311116">
                <a:tc>
                  <a:txBody>
                    <a:bodyPr/>
                    <a:lstStyle/>
                    <a:p>
                      <a:pPr marL="176213" marR="0" lvl="0" indent="0" algn="l" defTabSz="893763" rtl="0" eaLnBrk="1" fontAlgn="base" latinLnBrk="0" hangingPunct="1">
                        <a:lnSpc>
                          <a:spcPct val="95000"/>
                        </a:lnSpc>
                        <a:spcBef>
                          <a:spcPct val="10000"/>
                        </a:spcBef>
                        <a:spcAft>
                          <a:spcPct val="10000"/>
                        </a:spcAft>
                        <a:buClrTx/>
                        <a:buSzPct val="130000"/>
                        <a:buFontTx/>
                        <a:buNone/>
                        <a:tabLst/>
                      </a:pPr>
                      <a:r>
                        <a:rPr kumimoji="0" lang="en-US" sz="2200" b="1" u="none" strike="noStrike" cap="none" normalizeH="0" baseline="0" dirty="0">
                          <a:ln>
                            <a:noFill/>
                          </a:ln>
                          <a:effectLst/>
                          <a:latin typeface="Arial" panose="020B0604020202020204" pitchFamily="34" charset="0"/>
                          <a:cs typeface="Arial" panose="020B0604020202020204" pitchFamily="34" charset="0"/>
                        </a:rPr>
                        <a:t>SBIR and STTR</a:t>
                      </a:r>
                      <a:endParaRPr kumimoji="0" lang="en-US" sz="2200" b="1" i="0" u="none" strike="noStrike" cap="none" normalizeH="0" baseline="0" dirty="0">
                        <a:ln>
                          <a:noFill/>
                        </a:ln>
                        <a:solidFill>
                          <a:schemeClr val="bg1"/>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39900">
                        <a:alpha val="0"/>
                      </a:srgbClr>
                    </a:solidFill>
                  </a:tcPr>
                </a:tc>
                <a:tc>
                  <a:txBody>
                    <a:bodyPr/>
                    <a:lstStyle/>
                    <a:p>
                      <a:pPr marL="0" marR="0" lvl="0" indent="0" algn="ctr" defTabSz="893763" rtl="0" eaLnBrk="1" fontAlgn="base" latinLnBrk="0" hangingPunct="1">
                        <a:lnSpc>
                          <a:spcPct val="95000"/>
                        </a:lnSpc>
                        <a:spcBef>
                          <a:spcPct val="10000"/>
                        </a:spcBef>
                        <a:spcAft>
                          <a:spcPct val="10000"/>
                        </a:spcAft>
                        <a:buClrTx/>
                        <a:buSzPct val="130000"/>
                        <a:buFontTx/>
                        <a:buNone/>
                        <a:tabLst/>
                      </a:pPr>
                      <a:r>
                        <a:rPr kumimoji="0" lang="en-US" sz="2200" b="1" u="none" strike="noStrike" cap="none" normalizeH="0" baseline="0" dirty="0">
                          <a:ln>
                            <a:noFill/>
                          </a:ln>
                          <a:effectLst/>
                          <a:latin typeface="Arial" panose="020B0604020202020204" pitchFamily="34" charset="0"/>
                          <a:cs typeface="Arial" panose="020B0604020202020204" pitchFamily="34" charset="0"/>
                        </a:rPr>
                        <a:t>SBIR Only</a:t>
                      </a:r>
                      <a:endParaRPr kumimoji="0" lang="en-US" sz="2200" b="1" i="0" u="none" strike="noStrike" cap="none" normalizeH="0" baseline="0" dirty="0">
                        <a:ln>
                          <a:noFill/>
                        </a:ln>
                        <a:solidFill>
                          <a:schemeClr val="bg1"/>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39900">
                        <a:alpha val="0"/>
                      </a:srgbClr>
                    </a:solidFill>
                  </a:tcPr>
                </a:tc>
                <a:extLst>
                  <a:ext uri="{0D108BD9-81ED-4DB2-BD59-A6C34878D82A}">
                    <a16:rowId xmlns:a16="http://schemas.microsoft.com/office/drawing/2014/main" val="10000"/>
                  </a:ext>
                </a:extLst>
              </a:tr>
              <a:tr h="326077">
                <a:tc>
                  <a:txBody>
                    <a:bodyPr/>
                    <a:lstStyle/>
                    <a:p>
                      <a:pPr marL="109538"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r>
                        <a:rPr kumimoji="0" lang="en-US" sz="1900" b="1" u="none" strike="noStrike" cap="none" normalizeH="0" baseline="0" dirty="0">
                          <a:ln>
                            <a:noFill/>
                          </a:ln>
                          <a:effectLst/>
                          <a:latin typeface="Arial" panose="020B0604020202020204" pitchFamily="34" charset="0"/>
                          <a:cs typeface="Arial" panose="020B0604020202020204" pitchFamily="34" charset="0"/>
                        </a:rPr>
                        <a:t>DOD - $1.8 B</a:t>
                      </a: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r>
                        <a:rPr kumimoji="0" lang="en-US" sz="19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USDA - $30 M</a:t>
                      </a:r>
                      <a:endParaRPr kumimoji="0" lang="en-US" sz="1900" b="1" i="0" u="none" strike="noStrike" cap="none" normalizeH="0" baseline="0" dirty="0">
                        <a:ln>
                          <a:noFill/>
                        </a:ln>
                        <a:solidFill>
                          <a:schemeClr val="accent6">
                            <a:lumMod val="7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extLst>
                  <a:ext uri="{0D108BD9-81ED-4DB2-BD59-A6C34878D82A}">
                    <a16:rowId xmlns:a16="http://schemas.microsoft.com/office/drawing/2014/main" val="10001"/>
                  </a:ext>
                </a:extLst>
              </a:tr>
              <a:tr h="326077">
                <a:tc>
                  <a:txBody>
                    <a:bodyPr/>
                    <a:lstStyle/>
                    <a:p>
                      <a:pPr marL="109538"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r>
                        <a:rPr kumimoji="0" lang="en-US" sz="19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HHS  - $1.15 B</a:t>
                      </a:r>
                      <a:endParaRPr kumimoji="0" lang="en-US" sz="1900" b="1" i="0" u="none" strike="noStrike" cap="none" normalizeH="0" baseline="0" dirty="0">
                        <a:ln>
                          <a:noFill/>
                        </a:ln>
                        <a:solidFill>
                          <a:schemeClr val="accent6">
                            <a:lumMod val="7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chemeClr val="accent2">
                        <a:alpha val="0"/>
                      </a:scheme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r>
                        <a:rPr kumimoji="0" lang="en-US" sz="1900" b="1" u="none" strike="noStrike" cap="none" normalizeH="0" baseline="0" dirty="0">
                          <a:ln>
                            <a:noFill/>
                          </a:ln>
                          <a:effectLst/>
                          <a:latin typeface="Arial" panose="020B0604020202020204" pitchFamily="34" charset="0"/>
                          <a:cs typeface="Arial" panose="020B0604020202020204" pitchFamily="34" charset="0"/>
                        </a:rPr>
                        <a:t>DHS - $17 M</a:t>
                      </a: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extLst>
                  <a:ext uri="{0D108BD9-81ED-4DB2-BD59-A6C34878D82A}">
                    <a16:rowId xmlns:a16="http://schemas.microsoft.com/office/drawing/2014/main" val="10002"/>
                  </a:ext>
                </a:extLst>
              </a:tr>
              <a:tr h="326077">
                <a:tc>
                  <a:txBody>
                    <a:bodyPr/>
                    <a:lstStyle/>
                    <a:p>
                      <a:pPr marL="109538"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defRPr/>
                      </a:pPr>
                      <a:r>
                        <a:rPr kumimoji="0" lang="en-US" sz="19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DOE - $308 M</a:t>
                      </a:r>
                      <a:endParaRPr kumimoji="0" lang="en-US" sz="1900" b="1" i="0" u="none" strike="noStrike" cap="none" normalizeH="0" baseline="0" dirty="0">
                        <a:ln>
                          <a:noFill/>
                        </a:ln>
                        <a:solidFill>
                          <a:schemeClr val="accent6">
                            <a:lumMod val="7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defRPr/>
                      </a:pPr>
                      <a:r>
                        <a:rPr kumimoji="0" lang="en-US" sz="1900" b="1"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DOC-NOAA - $9.5M</a:t>
                      </a:r>
                      <a:endParaRPr kumimoji="0" lang="en-US" sz="1900" b="1" u="none" strike="noStrike" kern="1200" cap="none" normalizeH="0" baseline="0" dirty="0">
                        <a:ln>
                          <a:noFill/>
                        </a:ln>
                        <a:solidFill>
                          <a:schemeClr val="accent6">
                            <a:lumMod val="75000"/>
                          </a:schemeClr>
                        </a:solidFill>
                        <a:effectLst/>
                        <a:latin typeface="Arial" panose="020B0604020202020204" pitchFamily="34" charset="0"/>
                        <a:ea typeface="+mn-ea"/>
                        <a:cs typeface="Arial" panose="020B0604020202020204" pitchFamily="34" charset="0"/>
                      </a:endParaRPr>
                    </a:p>
                  </a:txBody>
                  <a:tcPr marL="343305" marR="343305" marT="45660" marB="45660" horzOverflow="overflow">
                    <a:solidFill>
                      <a:srgbClr val="9E9E07">
                        <a:alpha val="0"/>
                      </a:srgbClr>
                    </a:solidFill>
                  </a:tcPr>
                </a:tc>
                <a:extLst>
                  <a:ext uri="{0D108BD9-81ED-4DB2-BD59-A6C34878D82A}">
                    <a16:rowId xmlns:a16="http://schemas.microsoft.com/office/drawing/2014/main" val="10003"/>
                  </a:ext>
                </a:extLst>
              </a:tr>
              <a:tr h="326077">
                <a:tc>
                  <a:txBody>
                    <a:bodyPr/>
                    <a:lstStyle/>
                    <a:p>
                      <a:pPr marL="109538"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defRPr/>
                      </a:pPr>
                      <a:r>
                        <a:rPr kumimoji="0" lang="en-US" sz="1900" b="1" u="none" strike="noStrike" kern="1200" cap="none" normalizeH="0" baseline="0" dirty="0">
                          <a:ln>
                            <a:noFill/>
                          </a:ln>
                          <a:solidFill>
                            <a:schemeClr val="accent6">
                              <a:lumMod val="75000"/>
                            </a:schemeClr>
                          </a:solidFill>
                          <a:effectLst/>
                          <a:latin typeface="Arial" panose="020B0604020202020204" pitchFamily="34" charset="0"/>
                          <a:ea typeface="+mn-ea"/>
                          <a:cs typeface="Arial" panose="020B0604020202020204" pitchFamily="34" charset="0"/>
                        </a:rPr>
                        <a:t>NSF - $212 M</a:t>
                      </a:r>
                    </a:p>
                  </a:txBody>
                  <a:tcPr marL="343305" marR="343305" marT="45660" marB="45660" horzOverflow="overflow">
                    <a:solidFill>
                      <a:srgbClr val="9E9E07">
                        <a:alpha val="0"/>
                      </a:srgb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defRPr/>
                      </a:pPr>
                      <a:r>
                        <a:rPr kumimoji="0" lang="en-US" sz="1900" b="1" u="none" strike="noStrike" cap="none" normalizeH="0" baseline="0" dirty="0">
                          <a:ln>
                            <a:noFill/>
                          </a:ln>
                          <a:effectLst/>
                          <a:latin typeface="Arial" panose="020B0604020202020204" pitchFamily="34" charset="0"/>
                          <a:cs typeface="Arial" panose="020B0604020202020204" pitchFamily="34" charset="0"/>
                        </a:rPr>
                        <a:t>ED - $8.4 M</a:t>
                      </a: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extLst>
                  <a:ext uri="{0D108BD9-81ED-4DB2-BD59-A6C34878D82A}">
                    <a16:rowId xmlns:a16="http://schemas.microsoft.com/office/drawing/2014/main" val="10004"/>
                  </a:ext>
                </a:extLst>
              </a:tr>
              <a:tr h="326077">
                <a:tc>
                  <a:txBody>
                    <a:bodyPr/>
                    <a:lstStyle/>
                    <a:p>
                      <a:pPr marL="109538"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r>
                        <a:rPr kumimoji="0" lang="en-US" sz="1900" b="1" u="none" strike="noStrike" cap="none" normalizeH="0" baseline="0" dirty="0">
                          <a:ln>
                            <a:noFill/>
                          </a:ln>
                          <a:effectLst/>
                          <a:latin typeface="Arial" panose="020B0604020202020204" pitchFamily="34" charset="0"/>
                          <a:cs typeface="Arial" panose="020B0604020202020204" pitchFamily="34" charset="0"/>
                        </a:rPr>
                        <a:t>NASA - $183 M</a:t>
                      </a: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r>
                        <a:rPr kumimoji="0" lang="en-US" sz="1900" b="1" i="0" u="none" strike="noStrike" cap="none" normalizeH="0" baseline="0" dirty="0">
                          <a:ln>
                            <a:noFill/>
                          </a:ln>
                          <a:solidFill>
                            <a:schemeClr val="bg1"/>
                          </a:solidFill>
                          <a:effectLst/>
                          <a:latin typeface="Arial" panose="020B0604020202020204" pitchFamily="34" charset="0"/>
                          <a:ea typeface="Osaka" pitchFamily="96" charset="-128"/>
                          <a:cs typeface="Arial" panose="020B0604020202020204" pitchFamily="34" charset="0"/>
                        </a:rPr>
                        <a:t>DoT – 5.2 M</a:t>
                      </a:r>
                    </a:p>
                  </a:txBody>
                  <a:tcPr marL="343305" marR="343305" marT="45660" marB="45660" horzOverflow="overflow">
                    <a:solidFill>
                      <a:srgbClr val="9E9E07">
                        <a:alpha val="0"/>
                      </a:srgbClr>
                    </a:solidFill>
                  </a:tcPr>
                </a:tc>
                <a:extLst>
                  <a:ext uri="{0D108BD9-81ED-4DB2-BD59-A6C34878D82A}">
                    <a16:rowId xmlns:a16="http://schemas.microsoft.com/office/drawing/2014/main" val="10005"/>
                  </a:ext>
                </a:extLst>
              </a:tr>
              <a:tr h="326077">
                <a:tc>
                  <a:txBody>
                    <a:bodyPr/>
                    <a:lstStyle/>
                    <a:p>
                      <a:pPr marL="0" marR="0" lvl="0" indent="0" algn="l"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defRPr/>
                      </a:pPr>
                      <a:r>
                        <a:rPr kumimoji="0" lang="en-US" sz="1900" b="1" u="none" strike="noStrike" cap="none" normalizeH="0" baseline="0" dirty="0">
                          <a:ln>
                            <a:noFill/>
                          </a:ln>
                          <a:effectLst/>
                          <a:latin typeface="Arial" panose="020B0604020202020204" pitchFamily="34" charset="0"/>
                          <a:cs typeface="Arial" panose="020B0604020202020204" pitchFamily="34" charset="0"/>
                        </a:rPr>
                        <a:t>DOC-NIST - $3.9 M</a:t>
                      </a: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extLst>
                  <a:ext uri="{0D108BD9-81ED-4DB2-BD59-A6C34878D82A}">
                    <a16:rowId xmlns:a16="http://schemas.microsoft.com/office/drawing/2014/main" val="10006"/>
                  </a:ext>
                </a:extLst>
              </a:tr>
              <a:tr h="326077">
                <a:tc>
                  <a:txBody>
                    <a:bodyPr/>
                    <a:lstStyle/>
                    <a:p>
                      <a:pPr marL="0" marR="0" lvl="0" indent="0" algn="l" defTabSz="893763" rtl="0" eaLnBrk="1" fontAlgn="base" latinLnBrk="0" hangingPunct="1">
                        <a:lnSpc>
                          <a:spcPct val="95000"/>
                        </a:lnSpc>
                        <a:spcBef>
                          <a:spcPct val="40000"/>
                        </a:spcBef>
                        <a:spcAft>
                          <a:spcPct val="0"/>
                        </a:spcAft>
                        <a:buClr>
                          <a:srgbClr val="7EA52E"/>
                        </a:buClr>
                        <a:buSzPct val="130000"/>
                        <a:buFont typeface="Wingdings" pitchFamily="2" charset="2"/>
                        <a:buNone/>
                        <a:tabLst/>
                      </a:pPr>
                      <a:endParaRPr kumimoji="0" lang="en-US" sz="1900" b="1" i="0" u="none" strike="noStrike" cap="none" normalizeH="0" baseline="0" dirty="0">
                        <a:ln>
                          <a:noFill/>
                        </a:ln>
                        <a:solidFill>
                          <a:schemeClr val="tx1">
                            <a:lumMod val="95000"/>
                            <a:lumOff val="5000"/>
                          </a:schemeClr>
                        </a:solidFill>
                        <a:effectLst/>
                        <a:latin typeface="Arial" panose="020B0604020202020204" pitchFamily="34" charset="0"/>
                        <a:ea typeface="Osaka" pitchFamily="96" charset="-128"/>
                        <a:cs typeface="Arial" panose="020B0604020202020204" pitchFamily="34" charset="0"/>
                      </a:endParaRPr>
                    </a:p>
                  </a:txBody>
                  <a:tcPr marL="343305" marR="343305" marT="45660" marB="45660" horzOverflow="overflow">
                    <a:solidFill>
                      <a:srgbClr val="9E9E07">
                        <a:alpha val="0"/>
                      </a:srgbClr>
                    </a:solidFill>
                  </a:tcPr>
                </a:tc>
                <a:tc>
                  <a:txBody>
                    <a:bodyPr/>
                    <a:lstStyle/>
                    <a:p>
                      <a:pPr marL="0" marR="0" lvl="0" indent="0" algn="ctr" defTabSz="893763" rtl="0" eaLnBrk="1" fontAlgn="base" latinLnBrk="0" hangingPunct="1">
                        <a:lnSpc>
                          <a:spcPct val="95000"/>
                        </a:lnSpc>
                        <a:spcBef>
                          <a:spcPct val="40000"/>
                        </a:spcBef>
                        <a:spcAft>
                          <a:spcPct val="0"/>
                        </a:spcAft>
                        <a:buClr>
                          <a:srgbClr val="7EA52E"/>
                        </a:buClr>
                        <a:buSzPct val="130000"/>
                        <a:buFont typeface="Wingdings" pitchFamily="2" charset="2"/>
                        <a:buNone/>
                        <a:tabLst/>
                        <a:defRPr/>
                      </a:pPr>
                      <a:r>
                        <a:rPr kumimoji="0" lang="en-US" sz="1900" b="1"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EPA - $3.6 M</a:t>
                      </a:r>
                    </a:p>
                  </a:txBody>
                  <a:tcPr marL="343305" marR="343305" marT="45660" marB="45660" horzOverflow="overflow">
                    <a:solidFill>
                      <a:srgbClr val="9E9E07">
                        <a:alpha val="0"/>
                      </a:srgbClr>
                    </a:solidFill>
                  </a:tcPr>
                </a:tc>
                <a:extLst>
                  <a:ext uri="{0D108BD9-81ED-4DB2-BD59-A6C34878D82A}">
                    <a16:rowId xmlns:a16="http://schemas.microsoft.com/office/drawing/2014/main" val="676288985"/>
                  </a:ext>
                </a:extLst>
              </a:tr>
            </a:tbl>
          </a:graphicData>
        </a:graphic>
      </p:graphicFrame>
      <p:sp>
        <p:nvSpPr>
          <p:cNvPr id="7" name="Text Box 26">
            <a:extLst>
              <a:ext uri="{FF2B5EF4-FFF2-40B4-BE49-F238E27FC236}">
                <a16:creationId xmlns:a16="http://schemas.microsoft.com/office/drawing/2014/main" id="{8C9DF0C3-885E-A940-86AB-C1294C357FFD}"/>
              </a:ext>
            </a:extLst>
          </p:cNvPr>
          <p:cNvSpPr txBox="1">
            <a:spLocks noChangeArrowheads="1"/>
          </p:cNvSpPr>
          <p:nvPr/>
        </p:nvSpPr>
        <p:spPr bwMode="auto">
          <a:xfrm>
            <a:off x="3904228" y="2022320"/>
            <a:ext cx="4401571" cy="523048"/>
          </a:xfrm>
          <a:prstGeom prst="rect">
            <a:avLst/>
          </a:prstGeom>
          <a:noFill/>
          <a:ln w="9525">
            <a:noFill/>
            <a:miter lim="800000"/>
            <a:headEnd/>
            <a:tailEnd/>
          </a:ln>
        </p:spPr>
        <p:txBody>
          <a:bodyPr wrap="square" lIns="91269" tIns="45635" rIns="91269" bIns="45635">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chemeClr val="accent5">
                    <a:lumMod val="50000"/>
                  </a:schemeClr>
                </a:solidFill>
                <a:effectLst/>
                <a:uLnTx/>
                <a:uFillTx/>
                <a:latin typeface="Arial"/>
                <a:ea typeface="Osaka"/>
                <a:cs typeface="+mn-cs"/>
              </a:rPr>
              <a:t>TOTAL: ~$3.7 B FY 2019</a:t>
            </a:r>
          </a:p>
        </p:txBody>
      </p:sp>
      <p:sp>
        <p:nvSpPr>
          <p:cNvPr id="9" name="Text Box 26">
            <a:extLst>
              <a:ext uri="{FF2B5EF4-FFF2-40B4-BE49-F238E27FC236}">
                <a16:creationId xmlns:a16="http://schemas.microsoft.com/office/drawing/2014/main" id="{B7868541-D8E0-8249-86AC-C3FD2B0A9836}"/>
              </a:ext>
            </a:extLst>
          </p:cNvPr>
          <p:cNvSpPr txBox="1">
            <a:spLocks noChangeArrowheads="1"/>
          </p:cNvSpPr>
          <p:nvPr/>
        </p:nvSpPr>
        <p:spPr bwMode="auto">
          <a:xfrm>
            <a:off x="3467454" y="5934975"/>
            <a:ext cx="2209091" cy="861603"/>
          </a:xfrm>
          <a:prstGeom prst="rect">
            <a:avLst/>
          </a:prstGeom>
          <a:noFill/>
          <a:ln w="9525">
            <a:noFill/>
            <a:miter lim="800000"/>
            <a:headEnd/>
            <a:tailEnd/>
          </a:ln>
        </p:spPr>
        <p:txBody>
          <a:bodyPr wrap="square" lIns="91269" tIns="45635" rIns="91269" bIns="45635">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Arial"/>
                <a:ea typeface="Osaka"/>
                <a:cs typeface="+mn-cs"/>
              </a:rPr>
              <a:t>Orange:  Grant</a:t>
            </a:r>
          </a:p>
          <a:p>
            <a:pPr marL="0" marR="0" lvl="0" indent="0" algn="ctr" defTabSz="914400" rtl="0" eaLnBrk="0" fontAlgn="auto" latinLnBrk="0" hangingPunct="0">
              <a:lnSpc>
                <a:spcPct val="100000"/>
              </a:lnSpc>
              <a:spcBef>
                <a:spcPct val="50000"/>
              </a:spcBef>
              <a:spcAft>
                <a:spcPts val="0"/>
              </a:spcAft>
              <a:buClrTx/>
              <a:buSzTx/>
              <a:buFontTx/>
              <a:buNone/>
              <a:tabLst/>
              <a:defRPr/>
            </a:pPr>
            <a:r>
              <a:rPr lang="en-US" sz="2000" b="1" dirty="0">
                <a:solidFill>
                  <a:schemeClr val="bg1"/>
                </a:solidFill>
                <a:latin typeface="Arial"/>
                <a:ea typeface="Osaka"/>
              </a:rPr>
              <a:t>Purple: Contract</a:t>
            </a:r>
            <a:endParaRPr kumimoji="0" lang="en-US" sz="2800" b="1" i="0" u="none" strike="noStrike" kern="1200" cap="none" spc="0" normalizeH="0" baseline="0" noProof="0" dirty="0">
              <a:ln>
                <a:noFill/>
              </a:ln>
              <a:solidFill>
                <a:schemeClr val="bg1"/>
              </a:solidFill>
              <a:effectLst/>
              <a:uLnTx/>
              <a:uFillTx/>
              <a:latin typeface="Arial"/>
              <a:ea typeface="Osaka"/>
            </a:endParaRPr>
          </a:p>
        </p:txBody>
      </p:sp>
      <p:graphicFrame>
        <p:nvGraphicFramePr>
          <p:cNvPr id="10" name="Chart 9">
            <a:extLst>
              <a:ext uri="{FF2B5EF4-FFF2-40B4-BE49-F238E27FC236}">
                <a16:creationId xmlns:a16="http://schemas.microsoft.com/office/drawing/2014/main" id="{A9496439-C7DE-DA41-B7F0-444A95891FD8}"/>
              </a:ext>
            </a:extLst>
          </p:cNvPr>
          <p:cNvGraphicFramePr>
            <a:graphicFrameLocks/>
          </p:cNvGraphicFramePr>
          <p:nvPr>
            <p:extLst>
              <p:ext uri="{D42A27DB-BD31-4B8C-83A1-F6EECF244321}">
                <p14:modId xmlns:p14="http://schemas.microsoft.com/office/powerpoint/2010/main" val="2522404692"/>
              </p:ext>
            </p:extLst>
          </p:nvPr>
        </p:nvGraphicFramePr>
        <p:xfrm>
          <a:off x="-987103" y="1401559"/>
          <a:ext cx="5326439" cy="3857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6192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12" name="Rectangle 8"/>
          <p:cNvSpPr>
            <a:spLocks noGrp="1" noChangeArrowheads="1"/>
          </p:cNvSpPr>
          <p:nvPr>
            <p:ph type="title"/>
          </p:nvPr>
        </p:nvSpPr>
        <p:spPr/>
        <p:txBody>
          <a:bodyPr/>
          <a:lstStyle/>
          <a:p>
            <a:r>
              <a:rPr lang="en-US" dirty="0"/>
              <a:t>Agency Differences</a:t>
            </a:r>
          </a:p>
        </p:txBody>
      </p:sp>
      <p:sp>
        <p:nvSpPr>
          <p:cNvPr id="35843" name="Rectangle 9"/>
          <p:cNvSpPr>
            <a:spLocks noGrp="1" noChangeArrowheads="1"/>
          </p:cNvSpPr>
          <p:nvPr>
            <p:ph idx="1"/>
          </p:nvPr>
        </p:nvSpPr>
        <p:spPr/>
        <p:txBody>
          <a:bodyPr>
            <a:normAutofit/>
          </a:bodyPr>
          <a:lstStyle/>
          <a:p>
            <a:pPr>
              <a:spcBef>
                <a:spcPts val="1200"/>
              </a:spcBef>
            </a:pPr>
            <a:r>
              <a:rPr lang="en-US" dirty="0"/>
              <a:t>Receipt dates, number &amp; timing of solicitations</a:t>
            </a:r>
          </a:p>
          <a:p>
            <a:pPr>
              <a:spcBef>
                <a:spcPts val="1200"/>
              </a:spcBef>
            </a:pPr>
            <a:r>
              <a:rPr lang="en-US" dirty="0"/>
              <a:t>Type of award (grant or contract)</a:t>
            </a:r>
          </a:p>
          <a:p>
            <a:pPr>
              <a:spcBef>
                <a:spcPts val="1200"/>
              </a:spcBef>
            </a:pPr>
            <a:r>
              <a:rPr lang="en-US" dirty="0"/>
              <a:t>Proposal review process</a:t>
            </a:r>
          </a:p>
          <a:p>
            <a:pPr>
              <a:spcBef>
                <a:spcPts val="1200"/>
              </a:spcBef>
            </a:pPr>
            <a:r>
              <a:rPr lang="en-US" dirty="0"/>
              <a:t>R&amp;D topic areas</a:t>
            </a:r>
          </a:p>
          <a:p>
            <a:pPr>
              <a:spcBef>
                <a:spcPts val="1200"/>
              </a:spcBef>
            </a:pPr>
            <a:r>
              <a:rPr lang="en-US" dirty="0"/>
              <a:t>$ of award (both Phase I and II’s)</a:t>
            </a:r>
          </a:p>
          <a:p>
            <a:pPr>
              <a:spcBef>
                <a:spcPts val="1200"/>
              </a:spcBef>
            </a:pPr>
            <a:r>
              <a:rPr lang="en-US" dirty="0"/>
              <a:t>Proposal success rates</a:t>
            </a:r>
          </a:p>
          <a:p>
            <a:pPr>
              <a:spcBef>
                <a:spcPts val="1200"/>
              </a:spcBef>
            </a:pPr>
            <a:r>
              <a:rPr lang="en-US" dirty="0"/>
              <a:t>Gap funding provided (competing continuation grants)</a:t>
            </a:r>
          </a:p>
          <a:p>
            <a:pPr>
              <a:spcBef>
                <a:spcPts val="1200"/>
              </a:spcBef>
            </a:pPr>
            <a:r>
              <a:rPr lang="en-US" dirty="0"/>
              <a:t>Payment types &amp; schedules</a:t>
            </a:r>
          </a:p>
        </p:txBody>
      </p:sp>
      <p:sp>
        <p:nvSpPr>
          <p:cNvPr id="5" name="Slide Number Placeholder 4"/>
          <p:cNvSpPr>
            <a:spLocks noGrp="1"/>
          </p:cNvSpPr>
          <p:nvPr>
            <p:ph type="sldNum" sz="quarter" idx="4"/>
          </p:nvPr>
        </p:nvSpPr>
        <p:spPr>
          <a:prstGeom prst="rect">
            <a:avLst/>
          </a:prstGeom>
        </p:spPr>
        <p:txBody>
          <a:bodyPr/>
          <a:lstStyle/>
          <a:p>
            <a:fld id="{1F05DC99-0B1B-48E0-A371-8B32304542A4}" type="slidenum">
              <a:rPr lang="en-US" smtClean="0">
                <a:solidFill>
                  <a:schemeClr val="tx1">
                    <a:lumMod val="60000"/>
                    <a:lumOff val="40000"/>
                  </a:schemeClr>
                </a:solidFill>
              </a:rPr>
              <a:pPr/>
              <a:t>12</a:t>
            </a:fld>
            <a:endParaRPr lang="en-US" dirty="0">
              <a:solidFill>
                <a:schemeClr val="tx1">
                  <a:lumMod val="60000"/>
                  <a:lumOff val="40000"/>
                </a:schemeClr>
              </a:solidFill>
            </a:endParaRPr>
          </a:p>
        </p:txBody>
      </p:sp>
      <p:pic>
        <p:nvPicPr>
          <p:cNvPr id="22530" name="Picture 2" descr="http://mocostudent.org/wp-content/uploads/2014/12/diversit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4914" y="429189"/>
            <a:ext cx="1937109" cy="11299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93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Why SBIR/STTR?</a:t>
            </a:r>
          </a:p>
        </p:txBody>
      </p:sp>
      <p:sp>
        <p:nvSpPr>
          <p:cNvPr id="7" name="Slide Number Placeholder 6"/>
          <p:cNvSpPr>
            <a:spLocks noGrp="1"/>
          </p:cNvSpPr>
          <p:nvPr>
            <p:ph type="sldNum" sz="quarter" idx="4"/>
          </p:nvPr>
        </p:nvSpPr>
        <p:spPr>
          <a:prstGeom prst="rect">
            <a:avLst/>
          </a:prstGeom>
        </p:spPr>
        <p:txBody>
          <a:bodyPr/>
          <a:lstStyle/>
          <a:p>
            <a:fld id="{FA862B9E-6392-49B1-836D-B2E6701A5B3F}" type="slidenum">
              <a:rPr lang="en-US" smtClean="0">
                <a:solidFill>
                  <a:schemeClr val="tx1">
                    <a:lumMod val="60000"/>
                    <a:lumOff val="40000"/>
                  </a:schemeClr>
                </a:solidFill>
              </a:rPr>
              <a:pPr/>
              <a:t>13</a:t>
            </a:fld>
            <a:endParaRPr lang="en-US" dirty="0">
              <a:solidFill>
                <a:schemeClr val="tx1">
                  <a:lumMod val="60000"/>
                  <a:lumOff val="40000"/>
                </a:schemeClr>
              </a:solidFill>
            </a:endParaRPr>
          </a:p>
        </p:txBody>
      </p:sp>
      <p:pic>
        <p:nvPicPr>
          <p:cNvPr id="3074" name="Picture 2" descr="Image result for business inve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9015" y="1600200"/>
            <a:ext cx="6705600" cy="4135120"/>
          </a:xfrm>
          <a:prstGeom prst="rect">
            <a:avLst/>
          </a:prstGeom>
          <a:noFill/>
          <a:ln>
            <a:noFill/>
          </a:ln>
          <a:extLst>
            <a:ext uri="{909E8E84-426E-40DD-AFC4-6F175D3DCCD1}">
              <a14:hiddenFill xmlns:a14="http://schemas.microsoft.com/office/drawing/2010/main">
                <a:solidFill>
                  <a:srgbClr val="FFFFFF"/>
                </a:solidFill>
              </a14:hiddenFill>
            </a:ext>
          </a:extLst>
        </p:spPr>
        <p:style>
          <a:lnRef idx="0">
            <a:scrgbClr r="0" g="0" b="0"/>
          </a:lnRef>
          <a:fillRef idx="0">
            <a:scrgbClr r="0" g="0" b="0"/>
          </a:fillRef>
          <a:effectRef idx="0">
            <a:scrgbClr r="0" g="0" b="0"/>
          </a:effectRef>
          <a:fontRef idx="minor">
            <a:schemeClr val="accent1"/>
          </a:fontRef>
        </p:style>
      </p:pic>
    </p:spTree>
    <p:extLst>
      <p:ext uri="{BB962C8B-B14F-4D97-AF65-F5344CB8AC3E}">
        <p14:creationId xmlns:p14="http://schemas.microsoft.com/office/powerpoint/2010/main" val="2571694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dirty="0"/>
              <a:t>Funding for Commercialization</a:t>
            </a:r>
          </a:p>
        </p:txBody>
      </p:sp>
      <p:sp>
        <p:nvSpPr>
          <p:cNvPr id="6" name="Content Placeholder 5"/>
          <p:cNvSpPr>
            <a:spLocks noGrp="1"/>
          </p:cNvSpPr>
          <p:nvPr>
            <p:ph idx="1"/>
          </p:nvPr>
        </p:nvSpPr>
        <p:spPr/>
        <p:txBody>
          <a:bodyPr/>
          <a:lstStyle/>
          <a:p>
            <a:pPr>
              <a:spcBef>
                <a:spcPts val="1200"/>
              </a:spcBef>
            </a:pPr>
            <a:r>
              <a:rPr lang="en-US" sz="2400" dirty="0"/>
              <a:t>Debt </a:t>
            </a:r>
          </a:p>
          <a:p>
            <a:pPr>
              <a:spcBef>
                <a:spcPts val="1200"/>
              </a:spcBef>
            </a:pPr>
            <a:r>
              <a:rPr lang="en-US" sz="2400" dirty="0"/>
              <a:t>Equity</a:t>
            </a:r>
          </a:p>
          <a:p>
            <a:pPr>
              <a:spcBef>
                <a:spcPts val="1200"/>
              </a:spcBef>
            </a:pPr>
            <a:r>
              <a:rPr lang="en-US" sz="2400" dirty="0"/>
              <a:t>Non-Dilutive</a:t>
            </a:r>
          </a:p>
          <a:p>
            <a:pPr marL="0" indent="0">
              <a:buNone/>
            </a:pPr>
            <a:endParaRPr lang="en-US" sz="2400" dirty="0"/>
          </a:p>
        </p:txBody>
      </p:sp>
      <p:sp>
        <p:nvSpPr>
          <p:cNvPr id="2" name="Slide Number Placeholder 1">
            <a:extLst>
              <a:ext uri="{FF2B5EF4-FFF2-40B4-BE49-F238E27FC236}">
                <a16:creationId xmlns:a16="http://schemas.microsoft.com/office/drawing/2014/main" id="{4653BAC2-0801-2D40-9DA1-AE6214F12238}"/>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14</a:t>
            </a:fld>
            <a:endParaRPr lang="en-US" dirty="0">
              <a:solidFill>
                <a:schemeClr val="tx1">
                  <a:lumMod val="60000"/>
                  <a:lumOff val="40000"/>
                </a:schemeClr>
              </a:solidFill>
            </a:endParaRPr>
          </a:p>
        </p:txBody>
      </p:sp>
      <p:pic>
        <p:nvPicPr>
          <p:cNvPr id="1026" name="Picture 2" descr="Image result for money on tree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66522" y="1589901"/>
            <a:ext cx="43434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p:cTn id="1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SBIR/STTR Programs</a:t>
            </a:r>
          </a:p>
        </p:txBody>
      </p:sp>
      <p:sp>
        <p:nvSpPr>
          <p:cNvPr id="5" name="Slide Number Placeholder 4"/>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15</a:t>
            </a:fld>
            <a:endParaRPr lang="en-US" dirty="0">
              <a:solidFill>
                <a:schemeClr val="tx1">
                  <a:lumMod val="60000"/>
                  <a:lumOff val="40000"/>
                </a:schemeClr>
              </a:solidFill>
            </a:endParaRPr>
          </a:p>
        </p:txBody>
      </p:sp>
      <p:sp>
        <p:nvSpPr>
          <p:cNvPr id="17" name="TextBox 16">
            <a:extLst>
              <a:ext uri="{FF2B5EF4-FFF2-40B4-BE49-F238E27FC236}">
                <a16:creationId xmlns:a16="http://schemas.microsoft.com/office/drawing/2014/main" id="{367F3A85-B5C4-BF42-800F-5C0C5DEEF941}"/>
              </a:ext>
            </a:extLst>
          </p:cNvPr>
          <p:cNvSpPr txBox="1"/>
          <p:nvPr/>
        </p:nvSpPr>
        <p:spPr>
          <a:xfrm>
            <a:off x="964641" y="6220581"/>
            <a:ext cx="70740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Source</a:t>
            </a:r>
            <a:r>
              <a:rPr kumimoji="0" lang="en-US" sz="14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 SBIR and the Phase III Challenge of Commercialization: Report of a Symposium. NAS, 2007.</a:t>
            </a:r>
          </a:p>
        </p:txBody>
      </p:sp>
      <p:sp>
        <p:nvSpPr>
          <p:cNvPr id="18" name="Right Brace 17">
            <a:extLst>
              <a:ext uri="{FF2B5EF4-FFF2-40B4-BE49-F238E27FC236}">
                <a16:creationId xmlns:a16="http://schemas.microsoft.com/office/drawing/2014/main" id="{2FE1CC30-F274-4043-9A63-F943A0F997D5}"/>
              </a:ext>
            </a:extLst>
          </p:cNvPr>
          <p:cNvSpPr/>
          <p:nvPr/>
        </p:nvSpPr>
        <p:spPr>
          <a:xfrm rot="5400000" flipH="1">
            <a:off x="4442619" y="1089819"/>
            <a:ext cx="487362" cy="28194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7176"/>
              </a:solidFill>
              <a:effectLst/>
              <a:uLnTx/>
              <a:uFillTx/>
              <a:latin typeface="Arial"/>
              <a:ea typeface="+mn-ea"/>
              <a:cs typeface="+mn-cs"/>
            </a:endParaRPr>
          </a:p>
        </p:txBody>
      </p:sp>
      <p:sp>
        <p:nvSpPr>
          <p:cNvPr id="19" name="TextBox 18">
            <a:extLst>
              <a:ext uri="{FF2B5EF4-FFF2-40B4-BE49-F238E27FC236}">
                <a16:creationId xmlns:a16="http://schemas.microsoft.com/office/drawing/2014/main" id="{F305D9B4-5E1C-604A-B3F4-0718893DB83B}"/>
              </a:ext>
            </a:extLst>
          </p:cNvPr>
          <p:cNvSpPr txBox="1"/>
          <p:nvPr/>
        </p:nvSpPr>
        <p:spPr>
          <a:xfrm>
            <a:off x="3048000" y="1676400"/>
            <a:ext cx="3048000" cy="381000"/>
          </a:xfrm>
          <a:prstGeom prst="rect">
            <a:avLst/>
          </a:prstGeom>
          <a:solidFill>
            <a:schemeClr val="tx2">
              <a:lumMod val="40000"/>
              <a:lumOff val="6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27176"/>
                </a:solidFill>
                <a:effectLst/>
                <a:uLnTx/>
                <a:uFillTx/>
                <a:latin typeface="Arial"/>
                <a:ea typeface="+mn-ea"/>
                <a:cs typeface="+mn-cs"/>
              </a:rPr>
              <a:t>a.k.a. “Come Back When</a:t>
            </a:r>
          </a:p>
        </p:txBody>
      </p:sp>
      <p:pic>
        <p:nvPicPr>
          <p:cNvPr id="20" name="Picture 19">
            <a:extLst>
              <a:ext uri="{FF2B5EF4-FFF2-40B4-BE49-F238E27FC236}">
                <a16:creationId xmlns:a16="http://schemas.microsoft.com/office/drawing/2014/main" id="{FB2312F9-BAD7-6B42-BA42-23BE645E1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76400"/>
            <a:ext cx="7142857" cy="4533333"/>
          </a:xfrm>
          <a:prstGeom prst="rect">
            <a:avLst/>
          </a:prstGeom>
        </p:spPr>
      </p:pic>
    </p:spTree>
    <p:extLst>
      <p:ext uri="{BB962C8B-B14F-4D97-AF65-F5344CB8AC3E}">
        <p14:creationId xmlns:p14="http://schemas.microsoft.com/office/powerpoint/2010/main" val="4079503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Purpose of SBIR/STTR Programs</a:t>
            </a:r>
          </a:p>
        </p:txBody>
      </p:sp>
      <p:sp>
        <p:nvSpPr>
          <p:cNvPr id="6" name="Content Placeholder 2"/>
          <p:cNvSpPr>
            <a:spLocks noGrp="1"/>
          </p:cNvSpPr>
          <p:nvPr>
            <p:ph idx="1"/>
          </p:nvPr>
        </p:nvSpPr>
        <p:spPr/>
        <p:txBody>
          <a:bodyPr>
            <a:normAutofit/>
          </a:bodyPr>
          <a:lstStyle/>
          <a:p>
            <a:r>
              <a:rPr lang="en-US" dirty="0"/>
              <a:t>Stimulate </a:t>
            </a:r>
            <a:r>
              <a:rPr lang="en-US" b="1" dirty="0"/>
              <a:t>technological innovation </a:t>
            </a:r>
            <a:r>
              <a:rPr lang="en-US" dirty="0"/>
              <a:t>in the private sector</a:t>
            </a:r>
          </a:p>
          <a:p>
            <a:r>
              <a:rPr lang="en-US" dirty="0"/>
              <a:t>Strengthen the role of small business in meeting Federal R&amp;D needs</a:t>
            </a:r>
          </a:p>
          <a:p>
            <a:r>
              <a:rPr lang="en-US" dirty="0"/>
              <a:t>Increase </a:t>
            </a:r>
            <a:r>
              <a:rPr lang="en-US" b="1" dirty="0"/>
              <a:t>commercial application </a:t>
            </a:r>
            <a:r>
              <a:rPr lang="en-US" dirty="0"/>
              <a:t>of Federally-supported research </a:t>
            </a:r>
          </a:p>
          <a:p>
            <a:pPr lvl="1"/>
            <a:r>
              <a:rPr lang="en-US" i="1" dirty="0"/>
              <a:t>[Not an alternative source of funding basic research]</a:t>
            </a:r>
          </a:p>
        </p:txBody>
      </p:sp>
      <p:sp>
        <p:nvSpPr>
          <p:cNvPr id="4" name="Text Placeholder 3"/>
          <p:cNvSpPr>
            <a:spLocks noGrp="1"/>
          </p:cNvSpPr>
          <p:nvPr>
            <p:ph type="body" sz="quarter" idx="13"/>
          </p:nvPr>
        </p:nvSpPr>
        <p:spPr/>
        <p:txBody>
          <a:bodyPr/>
          <a:lstStyle/>
          <a:p>
            <a:r>
              <a:rPr lang="en-US" dirty="0">
                <a:solidFill>
                  <a:schemeClr val="accent6">
                    <a:lumMod val="75000"/>
                  </a:schemeClr>
                </a:solidFill>
              </a:rPr>
              <a:t>A Federal Funding Mechanism to: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959" y="5024339"/>
            <a:ext cx="200608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a:extLst>
              <a:ext uri="{FF2B5EF4-FFF2-40B4-BE49-F238E27FC236}">
                <a16:creationId xmlns:a16="http://schemas.microsoft.com/office/drawing/2014/main" id="{6AACD990-0882-4ED5-9E1E-91F097C14761}"/>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5388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a:xfrm>
            <a:off x="930369" y="674652"/>
            <a:ext cx="7375432" cy="620153"/>
          </a:xfrm>
        </p:spPr>
        <p:txBody>
          <a:bodyPr/>
          <a:lstStyle/>
          <a:p>
            <a:r>
              <a:rPr lang="en-US" dirty="0"/>
              <a:t>SBIR/STTR:  Why?</a:t>
            </a:r>
          </a:p>
        </p:txBody>
      </p:sp>
      <p:sp>
        <p:nvSpPr>
          <p:cNvPr id="122883" name="Rectangle 3"/>
          <p:cNvSpPr>
            <a:spLocks noGrp="1" noChangeArrowheads="1"/>
          </p:cNvSpPr>
          <p:nvPr>
            <p:ph idx="1"/>
          </p:nvPr>
        </p:nvSpPr>
        <p:spPr>
          <a:xfrm>
            <a:off x="930369" y="1269985"/>
            <a:ext cx="7283262" cy="5263376"/>
          </a:xfrm>
        </p:spPr>
        <p:txBody>
          <a:bodyPr/>
          <a:lstStyle/>
          <a:p>
            <a:pPr>
              <a:spcBef>
                <a:spcPts val="1200"/>
              </a:spcBef>
            </a:pPr>
            <a:r>
              <a:rPr lang="en-US" sz="2300" dirty="0"/>
              <a:t>Non-dilutive cash </a:t>
            </a:r>
          </a:p>
          <a:p>
            <a:pPr lvl="1">
              <a:spcBef>
                <a:spcPts val="1200"/>
              </a:spcBef>
            </a:pPr>
            <a:r>
              <a:rPr lang="en-US" sz="2300" dirty="0"/>
              <a:t>Largest source of non-dilutive</a:t>
            </a:r>
          </a:p>
          <a:p>
            <a:pPr>
              <a:spcBef>
                <a:spcPts val="1200"/>
              </a:spcBef>
            </a:pPr>
            <a:r>
              <a:rPr lang="en-US" sz="2300" dirty="0"/>
              <a:t>Award helps validate technology</a:t>
            </a:r>
          </a:p>
          <a:p>
            <a:pPr lvl="1">
              <a:spcBef>
                <a:spcPts val="1200"/>
              </a:spcBef>
            </a:pPr>
            <a:r>
              <a:rPr lang="en-US" sz="2300" dirty="0"/>
              <a:t>Can be used as leverage for investors</a:t>
            </a:r>
          </a:p>
          <a:p>
            <a:pPr>
              <a:spcBef>
                <a:spcPts val="1200"/>
              </a:spcBef>
            </a:pPr>
            <a:r>
              <a:rPr lang="en-US" sz="2300" dirty="0"/>
              <a:t>De-risk development</a:t>
            </a:r>
          </a:p>
          <a:p>
            <a:pPr>
              <a:spcBef>
                <a:spcPts val="1200"/>
              </a:spcBef>
            </a:pPr>
            <a:r>
              <a:rPr lang="en-US" sz="2300" dirty="0"/>
              <a:t>Enables early transfer of technology                                         from academia to start-up companies</a:t>
            </a:r>
          </a:p>
          <a:p>
            <a:pPr>
              <a:spcBef>
                <a:spcPts val="1200"/>
              </a:spcBef>
            </a:pPr>
            <a:r>
              <a:rPr lang="en-US" sz="2300" b="1" dirty="0"/>
              <a:t>IP/Data Rights protection </a:t>
            </a:r>
            <a:r>
              <a:rPr lang="en-US" sz="2300" dirty="0"/>
              <a:t>– New Rule: Government can’t share reports or data with anyone outside of the federal government for 20 years. Old rule 5 years (DoD) or 4 years (other agencies)</a:t>
            </a:r>
          </a:p>
          <a:p>
            <a:pPr marL="0" indent="0">
              <a:spcBef>
                <a:spcPts val="1200"/>
              </a:spcBef>
              <a:buNone/>
            </a:pPr>
            <a:endParaRPr lang="en-US" dirty="0"/>
          </a:p>
        </p:txBody>
      </p:sp>
      <p:sp>
        <p:nvSpPr>
          <p:cNvPr id="2" name="Slide Number Placeholder 1">
            <a:extLst>
              <a:ext uri="{FF2B5EF4-FFF2-40B4-BE49-F238E27FC236}">
                <a16:creationId xmlns:a16="http://schemas.microsoft.com/office/drawing/2014/main" id="{44413F6F-3428-4A45-8365-1A48810ED8B6}"/>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17</a:t>
            </a:fld>
            <a:endParaRPr lang="en-US" dirty="0">
              <a:solidFill>
                <a:schemeClr val="tx1">
                  <a:lumMod val="60000"/>
                  <a:lumOff val="40000"/>
                </a:schemeClr>
              </a:solidFill>
            </a:endParaRPr>
          </a:p>
        </p:txBody>
      </p:sp>
    </p:spTree>
    <p:extLst>
      <p:ext uri="{BB962C8B-B14F-4D97-AF65-F5344CB8AC3E}">
        <p14:creationId xmlns:p14="http://schemas.microsoft.com/office/powerpoint/2010/main" val="357878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12">
            <a:extLst>
              <a:ext uri="{FF2B5EF4-FFF2-40B4-BE49-F238E27FC236}">
                <a16:creationId xmlns:a16="http://schemas.microsoft.com/office/drawing/2014/main" id="{A34F7095-03CC-724F-85B0-71C27ED53E62}"/>
              </a:ext>
            </a:extLst>
          </p:cNvPr>
          <p:cNvSpPr txBox="1">
            <a:spLocks noGrp="1"/>
          </p:cNvSpPr>
          <p:nvPr>
            <p:ph type="title"/>
          </p:nvPr>
        </p:nvSpPr>
        <p:spPr>
          <a:xfrm>
            <a:off x="969722" y="865500"/>
            <a:ext cx="7375500" cy="620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Compare and Contrast</a:t>
            </a:r>
            <a:endParaRPr dirty="0"/>
          </a:p>
        </p:txBody>
      </p:sp>
      <p:sp>
        <p:nvSpPr>
          <p:cNvPr id="4" name="Slide Number Placeholder 3">
            <a:extLst>
              <a:ext uri="{FF2B5EF4-FFF2-40B4-BE49-F238E27FC236}">
                <a16:creationId xmlns:a16="http://schemas.microsoft.com/office/drawing/2014/main" id="{DBED92E7-4636-B14E-B321-B67D6395FCB0}"/>
              </a:ext>
            </a:extLst>
          </p:cNvPr>
          <p:cNvSpPr>
            <a:spLocks noGrp="1"/>
          </p:cNvSpPr>
          <p:nvPr>
            <p:ph type="sldNum" sz="quarter" idx="4"/>
          </p:nvPr>
        </p:nvSpPr>
        <p:spPr>
          <a:xfrm>
            <a:off x="108071" y="6311347"/>
            <a:ext cx="502566" cy="365125"/>
          </a:xfrm>
        </p:spPr>
        <p:txBody>
          <a:bodyPr/>
          <a:lstStyle/>
          <a:p>
            <a:fld id="{C80208A2-13A6-4F7D-8D9A-E4DF26F50285}" type="slidenum">
              <a:rPr lang="en-US" smtClean="0">
                <a:solidFill>
                  <a:schemeClr val="tx1">
                    <a:lumMod val="60000"/>
                    <a:lumOff val="40000"/>
                  </a:schemeClr>
                </a:solidFill>
              </a:rPr>
              <a:pPr/>
              <a:t>18</a:t>
            </a:fld>
            <a:endParaRPr lang="en-US" dirty="0">
              <a:solidFill>
                <a:schemeClr val="tx1">
                  <a:lumMod val="60000"/>
                  <a:lumOff val="40000"/>
                </a:schemeClr>
              </a:solidFill>
            </a:endParaRPr>
          </a:p>
        </p:txBody>
      </p:sp>
      <p:sp>
        <p:nvSpPr>
          <p:cNvPr id="6" name="Shape 313">
            <a:extLst>
              <a:ext uri="{FF2B5EF4-FFF2-40B4-BE49-F238E27FC236}">
                <a16:creationId xmlns:a16="http://schemas.microsoft.com/office/drawing/2014/main" id="{5270D751-17AF-024E-8FA9-9CC7475DBEA8}"/>
              </a:ext>
            </a:extLst>
          </p:cNvPr>
          <p:cNvSpPr txBox="1">
            <a:spLocks/>
          </p:cNvSpPr>
          <p:nvPr/>
        </p:nvSpPr>
        <p:spPr>
          <a:xfrm>
            <a:off x="752097" y="1606878"/>
            <a:ext cx="3717600" cy="2882100"/>
          </a:xfrm>
          <a:prstGeom prst="rect">
            <a:avLst/>
          </a:prstGeom>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SzPct val="80000"/>
              <a:buFontTx/>
              <a:buBlip>
                <a:blip r:embed="rId3"/>
              </a:buBlip>
              <a:defRPr sz="20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0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5000"/>
              </a:lnSpc>
              <a:spcBef>
                <a:spcPts val="600"/>
              </a:spcBef>
              <a:buFontTx/>
              <a:buNone/>
            </a:pPr>
            <a:r>
              <a:rPr lang="en-US" sz="2400" b="1" dirty="0">
                <a:solidFill>
                  <a:srgbClr val="EA7024"/>
                </a:solidFill>
              </a:rPr>
              <a:t>SBIR / STTR</a:t>
            </a:r>
          </a:p>
          <a:p>
            <a:pPr marL="457200">
              <a:lnSpc>
                <a:spcPct val="115000"/>
              </a:lnSpc>
              <a:spcBef>
                <a:spcPts val="1200"/>
              </a:spcBef>
              <a:buClr>
                <a:srgbClr val="49176E"/>
              </a:buClr>
              <a:buSzPts val="1800"/>
              <a:buBlip>
                <a:blip r:embed="rId5"/>
              </a:buBlip>
            </a:pPr>
            <a:r>
              <a:rPr lang="en-US" dirty="0">
                <a:solidFill>
                  <a:srgbClr val="49176E"/>
                </a:solidFill>
              </a:rPr>
              <a:t>9 months to funding</a:t>
            </a:r>
          </a:p>
          <a:p>
            <a:pPr marL="457200">
              <a:lnSpc>
                <a:spcPct val="115000"/>
              </a:lnSpc>
              <a:spcBef>
                <a:spcPts val="1200"/>
              </a:spcBef>
              <a:buClr>
                <a:srgbClr val="49176E"/>
              </a:buClr>
              <a:buSzPts val="1800"/>
              <a:buBlip>
                <a:blip r:embed="rId5"/>
              </a:buBlip>
            </a:pPr>
            <a:r>
              <a:rPr lang="en-US" dirty="0">
                <a:solidFill>
                  <a:srgbClr val="49176E"/>
                </a:solidFill>
              </a:rPr>
              <a:t>10% - 20% success rate</a:t>
            </a:r>
          </a:p>
          <a:p>
            <a:pPr marL="457200">
              <a:lnSpc>
                <a:spcPct val="115000"/>
              </a:lnSpc>
              <a:spcBef>
                <a:spcPts val="1200"/>
              </a:spcBef>
              <a:buClr>
                <a:srgbClr val="49176E"/>
              </a:buClr>
              <a:buSzPts val="1800"/>
              <a:buBlip>
                <a:blip r:embed="rId5"/>
              </a:buBlip>
            </a:pPr>
            <a:r>
              <a:rPr lang="en-US" dirty="0">
                <a:solidFill>
                  <a:srgbClr val="49176E"/>
                </a:solidFill>
              </a:rPr>
              <a:t>Don’t need to know anyone</a:t>
            </a:r>
          </a:p>
          <a:p>
            <a:pPr marL="457200">
              <a:lnSpc>
                <a:spcPct val="115000"/>
              </a:lnSpc>
              <a:spcBef>
                <a:spcPts val="1200"/>
              </a:spcBef>
              <a:buClr>
                <a:srgbClr val="49176E"/>
              </a:buClr>
              <a:buSzPts val="1800"/>
              <a:buBlip>
                <a:blip r:embed="rId5"/>
              </a:buBlip>
            </a:pPr>
            <a:r>
              <a:rPr lang="en-US" dirty="0">
                <a:solidFill>
                  <a:srgbClr val="49176E"/>
                </a:solidFill>
              </a:rPr>
              <a:t>Will fund early stage R&amp;D</a:t>
            </a:r>
          </a:p>
          <a:p>
            <a:pPr marL="457200">
              <a:lnSpc>
                <a:spcPct val="115000"/>
              </a:lnSpc>
              <a:spcBef>
                <a:spcPts val="1200"/>
              </a:spcBef>
              <a:buClr>
                <a:srgbClr val="49176E"/>
              </a:buClr>
              <a:buSzPts val="1800"/>
              <a:buBlip>
                <a:blip r:embed="rId5"/>
              </a:buBlip>
            </a:pPr>
            <a:r>
              <a:rPr lang="en-US" dirty="0">
                <a:solidFill>
                  <a:srgbClr val="49176E"/>
                </a:solidFill>
              </a:rPr>
              <a:t>Non-dilutive</a:t>
            </a:r>
          </a:p>
          <a:p>
            <a:pPr marL="457200">
              <a:lnSpc>
                <a:spcPct val="115000"/>
              </a:lnSpc>
              <a:spcBef>
                <a:spcPts val="1200"/>
              </a:spcBef>
              <a:buClr>
                <a:srgbClr val="49176E"/>
              </a:buClr>
              <a:buSzPts val="1800"/>
              <a:buBlip>
                <a:blip r:embed="rId5"/>
              </a:buBlip>
            </a:pPr>
            <a:r>
              <a:rPr lang="en-US" dirty="0">
                <a:solidFill>
                  <a:srgbClr val="49176E"/>
                </a:solidFill>
              </a:rPr>
              <a:t>Don’t take board seat</a:t>
            </a:r>
          </a:p>
          <a:p>
            <a:pPr marL="457200">
              <a:lnSpc>
                <a:spcPct val="115000"/>
              </a:lnSpc>
              <a:spcBef>
                <a:spcPts val="1200"/>
              </a:spcBef>
              <a:buClr>
                <a:srgbClr val="49176E"/>
              </a:buClr>
              <a:buSzPts val="1800"/>
              <a:buBlip>
                <a:blip r:embed="rId5"/>
              </a:buBlip>
            </a:pPr>
            <a:r>
              <a:rPr lang="en-US" dirty="0">
                <a:solidFill>
                  <a:srgbClr val="49176E"/>
                </a:solidFill>
              </a:rPr>
              <a:t>$3 billion per year available</a:t>
            </a:r>
          </a:p>
          <a:p>
            <a:pPr marL="457200">
              <a:lnSpc>
                <a:spcPct val="115000"/>
              </a:lnSpc>
              <a:spcBef>
                <a:spcPts val="1200"/>
              </a:spcBef>
              <a:buClr>
                <a:srgbClr val="49176E"/>
              </a:buClr>
              <a:buSzPts val="1800"/>
              <a:buBlip>
                <a:blip r:embed="rId5"/>
              </a:buBlip>
            </a:pPr>
            <a:r>
              <a:rPr lang="en-US" dirty="0">
                <a:solidFill>
                  <a:srgbClr val="49176E"/>
                </a:solidFill>
              </a:rPr>
              <a:t>Peer review</a:t>
            </a:r>
          </a:p>
          <a:p>
            <a:pPr marL="0" indent="0">
              <a:spcBef>
                <a:spcPts val="480"/>
              </a:spcBef>
              <a:buFontTx/>
              <a:buNone/>
            </a:pPr>
            <a:endParaRPr lang="en-US" sz="1800" dirty="0"/>
          </a:p>
        </p:txBody>
      </p:sp>
      <p:sp>
        <p:nvSpPr>
          <p:cNvPr id="7" name="Shape 315">
            <a:extLst>
              <a:ext uri="{FF2B5EF4-FFF2-40B4-BE49-F238E27FC236}">
                <a16:creationId xmlns:a16="http://schemas.microsoft.com/office/drawing/2014/main" id="{C7FD9E29-2AFB-3B49-8062-D1974101270F}"/>
              </a:ext>
            </a:extLst>
          </p:cNvPr>
          <p:cNvSpPr txBox="1">
            <a:spLocks/>
          </p:cNvSpPr>
          <p:nvPr/>
        </p:nvSpPr>
        <p:spPr>
          <a:xfrm>
            <a:off x="4402622" y="1606878"/>
            <a:ext cx="3717600" cy="2882100"/>
          </a:xfrm>
          <a:prstGeom prst="rect">
            <a:avLst/>
          </a:prstGeom>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SzPct val="80000"/>
              <a:buFontTx/>
              <a:buBlip>
                <a:blip r:embed="rId3"/>
              </a:buBlip>
              <a:defRPr sz="20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0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5000"/>
              </a:lnSpc>
              <a:spcBef>
                <a:spcPts val="600"/>
              </a:spcBef>
              <a:buFontTx/>
              <a:buNone/>
            </a:pPr>
            <a:r>
              <a:rPr lang="en-US" sz="2400" b="1" dirty="0">
                <a:solidFill>
                  <a:srgbClr val="EA7024"/>
                </a:solidFill>
              </a:rPr>
              <a:t>Venture Capital</a:t>
            </a:r>
          </a:p>
          <a:p>
            <a:pPr marL="457200">
              <a:lnSpc>
                <a:spcPct val="115000"/>
              </a:lnSpc>
              <a:spcBef>
                <a:spcPts val="1200"/>
              </a:spcBef>
              <a:buClr>
                <a:srgbClr val="49176E"/>
              </a:buClr>
              <a:buSzPts val="1800"/>
              <a:buBlip>
                <a:blip r:embed="rId5"/>
              </a:buBlip>
            </a:pPr>
            <a:r>
              <a:rPr lang="en-US" dirty="0">
                <a:solidFill>
                  <a:srgbClr val="49176E"/>
                </a:solidFill>
              </a:rPr>
              <a:t>6-12 months to funding</a:t>
            </a:r>
          </a:p>
          <a:p>
            <a:pPr marL="457200">
              <a:lnSpc>
                <a:spcPct val="115000"/>
              </a:lnSpc>
              <a:spcBef>
                <a:spcPts val="1200"/>
              </a:spcBef>
              <a:buClr>
                <a:srgbClr val="49176E"/>
              </a:buClr>
              <a:buSzPts val="1800"/>
              <a:buBlip>
                <a:blip r:embed="rId5"/>
              </a:buBlip>
            </a:pPr>
            <a:r>
              <a:rPr lang="en-US" dirty="0">
                <a:solidFill>
                  <a:srgbClr val="49176E"/>
                </a:solidFill>
              </a:rPr>
              <a:t>&lt;1% probability</a:t>
            </a:r>
          </a:p>
          <a:p>
            <a:pPr marL="457200">
              <a:lnSpc>
                <a:spcPct val="115000"/>
              </a:lnSpc>
              <a:spcBef>
                <a:spcPts val="1200"/>
              </a:spcBef>
              <a:buClr>
                <a:srgbClr val="49176E"/>
              </a:buClr>
              <a:buSzPts val="1800"/>
              <a:buBlip>
                <a:blip r:embed="rId5"/>
              </a:buBlip>
            </a:pPr>
            <a:r>
              <a:rPr lang="en-US" dirty="0">
                <a:solidFill>
                  <a:srgbClr val="49176E"/>
                </a:solidFill>
              </a:rPr>
              <a:t>Need to know someone</a:t>
            </a:r>
          </a:p>
          <a:p>
            <a:pPr marL="457200">
              <a:lnSpc>
                <a:spcPct val="115000"/>
              </a:lnSpc>
              <a:spcBef>
                <a:spcPts val="1200"/>
              </a:spcBef>
              <a:buClr>
                <a:srgbClr val="49176E"/>
              </a:buClr>
              <a:buSzPts val="1800"/>
              <a:buBlip>
                <a:blip r:embed="rId5"/>
              </a:buBlip>
            </a:pPr>
            <a:r>
              <a:rPr lang="en-US" dirty="0">
                <a:solidFill>
                  <a:srgbClr val="49176E"/>
                </a:solidFill>
              </a:rPr>
              <a:t>Unlikely to fund early stage</a:t>
            </a:r>
          </a:p>
          <a:p>
            <a:pPr marL="457200">
              <a:lnSpc>
                <a:spcPct val="115000"/>
              </a:lnSpc>
              <a:spcBef>
                <a:spcPts val="1200"/>
              </a:spcBef>
              <a:buClr>
                <a:srgbClr val="49176E"/>
              </a:buClr>
              <a:buSzPts val="1800"/>
              <a:buBlip>
                <a:blip r:embed="rId5"/>
              </a:buBlip>
            </a:pPr>
            <a:r>
              <a:rPr lang="en-US" dirty="0">
                <a:solidFill>
                  <a:srgbClr val="49176E"/>
                </a:solidFill>
              </a:rPr>
              <a:t>Take equity (sometimes lots)</a:t>
            </a:r>
          </a:p>
          <a:p>
            <a:pPr marL="457200">
              <a:lnSpc>
                <a:spcPct val="115000"/>
              </a:lnSpc>
              <a:spcBef>
                <a:spcPts val="1200"/>
              </a:spcBef>
              <a:buClr>
                <a:srgbClr val="49176E"/>
              </a:buClr>
              <a:buSzPts val="1800"/>
              <a:buBlip>
                <a:blip r:embed="rId5"/>
              </a:buBlip>
            </a:pPr>
            <a:r>
              <a:rPr lang="en-US" dirty="0">
                <a:solidFill>
                  <a:srgbClr val="49176E"/>
                </a:solidFill>
              </a:rPr>
              <a:t>Take a board seat (and sometimes control)</a:t>
            </a:r>
          </a:p>
          <a:p>
            <a:pPr marL="0" indent="0">
              <a:lnSpc>
                <a:spcPct val="115000"/>
              </a:lnSpc>
              <a:spcBef>
                <a:spcPts val="600"/>
              </a:spcBef>
              <a:buFontTx/>
              <a:buNone/>
            </a:pPr>
            <a:endParaRPr lang="en-US" sz="1800" b="1" dirty="0">
              <a:solidFill>
                <a:srgbClr val="92278F"/>
              </a:solidFill>
            </a:endParaRPr>
          </a:p>
          <a:p>
            <a:pPr marL="0" indent="0">
              <a:spcBef>
                <a:spcPts val="480"/>
              </a:spcBef>
              <a:buFontTx/>
              <a:buNone/>
            </a:pPr>
            <a:endParaRPr lang="en-US" sz="1800" dirty="0"/>
          </a:p>
        </p:txBody>
      </p:sp>
      <p:cxnSp>
        <p:nvCxnSpPr>
          <p:cNvPr id="8" name="Shape 316">
            <a:extLst>
              <a:ext uri="{FF2B5EF4-FFF2-40B4-BE49-F238E27FC236}">
                <a16:creationId xmlns:a16="http://schemas.microsoft.com/office/drawing/2014/main" id="{52ECA0A6-7125-EA42-A868-7938C0DD2045}"/>
              </a:ext>
            </a:extLst>
          </p:cNvPr>
          <p:cNvCxnSpPr/>
          <p:nvPr/>
        </p:nvCxnSpPr>
        <p:spPr>
          <a:xfrm>
            <a:off x="969722" y="2095953"/>
            <a:ext cx="7150500" cy="11700"/>
          </a:xfrm>
          <a:prstGeom prst="straightConnector1">
            <a:avLst/>
          </a:prstGeom>
          <a:noFill/>
          <a:ln w="19050" cap="flat" cmpd="sng">
            <a:solidFill>
              <a:srgbClr val="EA7024"/>
            </a:solidFill>
            <a:prstDash val="solid"/>
            <a:round/>
            <a:headEnd type="none" w="med" len="med"/>
            <a:tailEnd type="none" w="med" len="med"/>
          </a:ln>
        </p:spPr>
      </p:cxnSp>
    </p:spTree>
    <p:extLst>
      <p:ext uri="{BB962C8B-B14F-4D97-AF65-F5344CB8AC3E}">
        <p14:creationId xmlns:p14="http://schemas.microsoft.com/office/powerpoint/2010/main" val="2447265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8197" y="2760784"/>
            <a:ext cx="8987254" cy="2657428"/>
            <a:chOff x="368" y="1699"/>
            <a:chExt cx="4960" cy="1037"/>
          </a:xfrm>
        </p:grpSpPr>
        <p:sp>
          <p:nvSpPr>
            <p:cNvPr id="1129475" name="Rectangle 3"/>
            <p:cNvSpPr>
              <a:spLocks noChangeArrowheads="1"/>
            </p:cNvSpPr>
            <p:nvPr/>
          </p:nvSpPr>
          <p:spPr bwMode="auto">
            <a:xfrm>
              <a:off x="384" y="1728"/>
              <a:ext cx="4944" cy="1008"/>
            </a:xfrm>
            <a:prstGeom prst="rect">
              <a:avLst/>
            </a:prstGeom>
            <a:gradFill rotWithShape="1">
              <a:gsLst>
                <a:gs pos="0">
                  <a:schemeClr val="bg1">
                    <a:alpha val="0"/>
                  </a:schemeClr>
                </a:gs>
                <a:gs pos="50000">
                  <a:srgbClr val="003399">
                    <a:alpha val="19000"/>
                  </a:srgbClr>
                </a:gs>
                <a:gs pos="100000">
                  <a:schemeClr val="bg1">
                    <a:alpha val="0"/>
                  </a:schemeClr>
                </a:gs>
              </a:gsLst>
              <a:lin ang="0" scaled="1"/>
            </a:gradFill>
            <a:ln w="9525" algn="ctr">
              <a:noFill/>
              <a:miter lim="800000"/>
              <a:headEnd/>
              <a:tailEnd/>
            </a:ln>
            <a:effectLst/>
          </p:spPr>
          <p:txBody>
            <a:bodyPr tIns="91440"/>
            <a:lstStyle/>
            <a:p>
              <a:pPr algn="l">
                <a:spcBef>
                  <a:spcPct val="25000"/>
                </a:spcBef>
                <a:buClr>
                  <a:srgbClr val="FFCC00"/>
                </a:buClr>
                <a:buFontTx/>
                <a:buChar char="•"/>
                <a:tabLst>
                  <a:tab pos="2286000" algn="l"/>
                </a:tabLst>
                <a:defRPr/>
              </a:pPr>
              <a:endParaRPr lang="en-US" sz="3200" b="0" dirty="0">
                <a:latin typeface="Times New Roman" pitchFamily="18" charset="0"/>
              </a:endParaRPr>
            </a:p>
          </p:txBody>
        </p:sp>
        <p:pic>
          <p:nvPicPr>
            <p:cNvPr id="27665" name="Picture 4" descr="develop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8" y="1747"/>
              <a:ext cx="628" cy="713"/>
            </a:xfrm>
            <a:prstGeom prst="rect">
              <a:avLst/>
            </a:prstGeom>
            <a:noFill/>
            <a:ln w="9525">
              <a:noFill/>
              <a:miter lim="800000"/>
              <a:headEnd/>
              <a:tailEnd/>
            </a:ln>
          </p:spPr>
        </p:pic>
        <p:sp>
          <p:nvSpPr>
            <p:cNvPr id="27666" name="Rectangle 5"/>
            <p:cNvSpPr>
              <a:spLocks noChangeArrowheads="1"/>
            </p:cNvSpPr>
            <p:nvPr/>
          </p:nvSpPr>
          <p:spPr bwMode="auto">
            <a:xfrm>
              <a:off x="1012" y="1699"/>
              <a:ext cx="3767" cy="716"/>
            </a:xfrm>
            <a:prstGeom prst="rect">
              <a:avLst/>
            </a:prstGeom>
            <a:noFill/>
            <a:ln w="9525" algn="ctr">
              <a:noFill/>
              <a:miter lim="800000"/>
              <a:headEnd/>
              <a:tailEnd/>
            </a:ln>
          </p:spPr>
          <p:txBody>
            <a:bodyPr tIns="91440" anchor="ctr"/>
            <a:lstStyle/>
            <a:p>
              <a:pPr algn="l">
                <a:spcBef>
                  <a:spcPct val="25000"/>
                </a:spcBef>
                <a:buClr>
                  <a:srgbClr val="FFCC00"/>
                </a:buClr>
                <a:tabLst>
                  <a:tab pos="2286000" algn="l"/>
                </a:tabLst>
              </a:pPr>
              <a:r>
                <a:rPr lang="en-US" sz="2000" dirty="0">
                  <a:latin typeface="Arial" panose="020B0604020202020204" pitchFamily="34" charset="0"/>
                  <a:cs typeface="Arial" panose="020B0604020202020204" pitchFamily="34" charset="0"/>
                </a:rPr>
                <a:t>PHASE II </a:t>
              </a:r>
              <a:r>
                <a:rPr lang="en-US" sz="2000" dirty="0">
                  <a:solidFill>
                    <a:srgbClr val="EA7024"/>
                  </a:solidFill>
                  <a:latin typeface="Arial" panose="020B0604020202020204" pitchFamily="34" charset="0"/>
                  <a:cs typeface="Arial" panose="020B0604020202020204" pitchFamily="34" charset="0"/>
                </a:rPr>
                <a:t>Full Research, R&amp;D to Prototype</a:t>
              </a:r>
            </a:p>
            <a:p>
              <a:pPr marL="342900" lvl="1" indent="-228600" algn="l">
                <a:spcBef>
                  <a:spcPct val="25000"/>
                </a:spcBef>
                <a:buFont typeface="Wingdings" pitchFamily="2" charset="2"/>
                <a:buChar char="§"/>
                <a:tabLst>
                  <a:tab pos="2286000" algn="l"/>
                </a:tabLst>
              </a:pPr>
              <a:r>
                <a:rPr lang="en-US" dirty="0">
                  <a:latin typeface="Arial" panose="020B0604020202020204" pitchFamily="34" charset="0"/>
                  <a:cs typeface="Arial" panose="020B0604020202020204" pitchFamily="34" charset="0"/>
                </a:rPr>
                <a:t>Award Guideline: $1M (SBIR)/$1M (STTR) … varies by Agency … can rise to  $1.71M, or more with waiver</a:t>
              </a:r>
            </a:p>
            <a:p>
              <a:pPr marL="342900" lvl="1" indent="-228600" algn="l">
                <a:spcBef>
                  <a:spcPct val="25000"/>
                </a:spcBef>
                <a:buFont typeface="Wingdings" pitchFamily="2" charset="2"/>
                <a:buChar char="§"/>
                <a:tabLst>
                  <a:tab pos="2286000" algn="l"/>
                </a:tabLst>
              </a:pPr>
              <a:r>
                <a:rPr lang="en-US" dirty="0">
                  <a:latin typeface="Arial" panose="020B0604020202020204" pitchFamily="34" charset="0"/>
                  <a:cs typeface="Arial" panose="020B0604020202020204" pitchFamily="34" charset="0"/>
                </a:rPr>
                <a:t>Duration: 2 years</a:t>
              </a:r>
            </a:p>
          </p:txBody>
        </p:sp>
      </p:grpSp>
      <p:grpSp>
        <p:nvGrpSpPr>
          <p:cNvPr id="3" name="Group 6"/>
          <p:cNvGrpSpPr>
            <a:grpSpLocks/>
          </p:cNvGrpSpPr>
          <p:nvPr/>
        </p:nvGrpSpPr>
        <p:grpSpPr bwMode="auto">
          <a:xfrm>
            <a:off x="453099" y="4577409"/>
            <a:ext cx="7876986" cy="1897078"/>
            <a:chOff x="306" y="2774"/>
            <a:chExt cx="5022" cy="1067"/>
          </a:xfrm>
        </p:grpSpPr>
        <p:sp>
          <p:nvSpPr>
            <p:cNvPr id="1129479" name="Rectangle 7"/>
            <p:cNvSpPr>
              <a:spLocks noChangeArrowheads="1"/>
            </p:cNvSpPr>
            <p:nvPr/>
          </p:nvSpPr>
          <p:spPr bwMode="auto">
            <a:xfrm>
              <a:off x="341" y="2832"/>
              <a:ext cx="4987" cy="1009"/>
            </a:xfrm>
            <a:prstGeom prst="rect">
              <a:avLst/>
            </a:prstGeom>
            <a:gradFill rotWithShape="1">
              <a:gsLst>
                <a:gs pos="0">
                  <a:schemeClr val="bg1">
                    <a:alpha val="0"/>
                  </a:schemeClr>
                </a:gs>
                <a:gs pos="50000">
                  <a:srgbClr val="003399">
                    <a:alpha val="19000"/>
                  </a:srgbClr>
                </a:gs>
                <a:gs pos="100000">
                  <a:schemeClr val="bg1">
                    <a:alpha val="0"/>
                  </a:schemeClr>
                </a:gs>
              </a:gsLst>
              <a:lin ang="0" scaled="1"/>
            </a:gradFill>
            <a:ln w="9525" algn="ctr">
              <a:noFill/>
              <a:miter lim="800000"/>
              <a:headEnd/>
              <a:tailEnd/>
            </a:ln>
            <a:effectLst/>
          </p:spPr>
          <p:txBody>
            <a:bodyPr tIns="91440"/>
            <a:lstStyle/>
            <a:p>
              <a:pPr algn="l">
                <a:spcBef>
                  <a:spcPct val="25000"/>
                </a:spcBef>
                <a:buClr>
                  <a:srgbClr val="FFCC00"/>
                </a:buClr>
                <a:buFontTx/>
                <a:buChar char="•"/>
                <a:tabLst>
                  <a:tab pos="2286000" algn="l"/>
                </a:tabLst>
                <a:defRPr/>
              </a:pPr>
              <a:endParaRPr lang="en-US" sz="3200" b="0" dirty="0">
                <a:latin typeface="Times New Roman" pitchFamily="18" charset="0"/>
              </a:endParaRPr>
            </a:p>
          </p:txBody>
        </p:sp>
        <p:pic>
          <p:nvPicPr>
            <p:cNvPr id="27662" name="Picture 8" descr="commercializ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 y="2849"/>
              <a:ext cx="649" cy="986"/>
            </a:xfrm>
            <a:prstGeom prst="rect">
              <a:avLst/>
            </a:prstGeom>
            <a:noFill/>
            <a:ln w="9525">
              <a:noFill/>
              <a:miter lim="800000"/>
              <a:headEnd/>
              <a:tailEnd/>
            </a:ln>
          </p:spPr>
        </p:pic>
        <p:sp>
          <p:nvSpPr>
            <p:cNvPr id="27663" name="Rectangle 9"/>
            <p:cNvSpPr>
              <a:spLocks noChangeArrowheads="1"/>
            </p:cNvSpPr>
            <p:nvPr/>
          </p:nvSpPr>
          <p:spPr bwMode="auto">
            <a:xfrm>
              <a:off x="960" y="2774"/>
              <a:ext cx="4368" cy="1066"/>
            </a:xfrm>
            <a:prstGeom prst="rect">
              <a:avLst/>
            </a:prstGeom>
            <a:noFill/>
            <a:ln w="9525" algn="ctr">
              <a:noFill/>
              <a:miter lim="800000"/>
              <a:headEnd/>
              <a:tailEnd/>
            </a:ln>
          </p:spPr>
          <p:txBody>
            <a:bodyPr tIns="91440" anchor="ctr"/>
            <a:lstStyle/>
            <a:p>
              <a:pPr algn="l">
                <a:spcBef>
                  <a:spcPct val="25000"/>
                </a:spcBef>
                <a:buClr>
                  <a:srgbClr val="FFCC00"/>
                </a:buClr>
                <a:tabLst>
                  <a:tab pos="2286000" algn="l"/>
                </a:tabLst>
              </a:pPr>
              <a:r>
                <a:rPr lang="en-US" sz="2000" dirty="0">
                  <a:latin typeface="Arial" panose="020B0604020202020204" pitchFamily="34" charset="0"/>
                  <a:cs typeface="Arial" panose="020B0604020202020204" pitchFamily="34" charset="0"/>
                </a:rPr>
                <a:t>PHASE III </a:t>
              </a:r>
              <a:r>
                <a:rPr lang="en-US" sz="2000" dirty="0">
                  <a:solidFill>
                    <a:srgbClr val="EA7024"/>
                  </a:solidFill>
                  <a:latin typeface="Arial" panose="020B0604020202020204" pitchFamily="34" charset="0"/>
                  <a:cs typeface="Arial" panose="020B0604020202020204" pitchFamily="34" charset="0"/>
                </a:rPr>
                <a:t>Commercialization</a:t>
              </a:r>
            </a:p>
            <a:p>
              <a:pPr marL="342900" lvl="1" indent="-228600">
                <a:spcBef>
                  <a:spcPct val="25000"/>
                </a:spcBef>
                <a:buFont typeface="Wingdings" pitchFamily="2" charset="2"/>
                <a:buChar char="§"/>
                <a:tabLst>
                  <a:tab pos="2286000" algn="l"/>
                </a:tabLst>
              </a:pPr>
              <a:r>
                <a:rPr lang="en-US" dirty="0">
                  <a:latin typeface="Arial" panose="020B0604020202020204" pitchFamily="34" charset="0"/>
                  <a:cs typeface="Arial" panose="020B0604020202020204" pitchFamily="34" charset="0"/>
                </a:rPr>
                <a:t>Subsequent investment to achieve commercialization, or sale</a:t>
              </a:r>
            </a:p>
            <a:p>
              <a:pPr marL="342900" lvl="1" indent="-228600">
                <a:spcBef>
                  <a:spcPct val="25000"/>
                </a:spcBef>
                <a:buFont typeface="Wingdings" pitchFamily="2" charset="2"/>
                <a:buChar char="§"/>
                <a:tabLst>
                  <a:tab pos="2286000" algn="l"/>
                </a:tabLst>
              </a:pPr>
              <a:r>
                <a:rPr lang="en-US" dirty="0">
                  <a:latin typeface="Arial" panose="020B0604020202020204" pitchFamily="34" charset="0"/>
                  <a:cs typeface="Arial" panose="020B0604020202020204" pitchFamily="34" charset="0"/>
                </a:rPr>
                <a:t>Use of non-SBIR/STTR Funds</a:t>
              </a:r>
            </a:p>
          </p:txBody>
        </p:sp>
      </p:grpSp>
      <p:grpSp>
        <p:nvGrpSpPr>
          <p:cNvPr id="27652" name="Group 10"/>
          <p:cNvGrpSpPr>
            <a:grpSpLocks/>
          </p:cNvGrpSpPr>
          <p:nvPr/>
        </p:nvGrpSpPr>
        <p:grpSpPr bwMode="auto">
          <a:xfrm>
            <a:off x="453098" y="1353354"/>
            <a:ext cx="8916153" cy="1559830"/>
            <a:chOff x="341" y="912"/>
            <a:chExt cx="5035" cy="912"/>
          </a:xfrm>
        </p:grpSpPr>
        <p:grpSp>
          <p:nvGrpSpPr>
            <p:cNvPr id="27657" name="Group 11"/>
            <p:cNvGrpSpPr>
              <a:grpSpLocks/>
            </p:cNvGrpSpPr>
            <p:nvPr/>
          </p:nvGrpSpPr>
          <p:grpSpPr bwMode="auto">
            <a:xfrm>
              <a:off x="341" y="912"/>
              <a:ext cx="5035" cy="912"/>
              <a:chOff x="341" y="720"/>
              <a:chExt cx="5035" cy="912"/>
            </a:xfrm>
          </p:grpSpPr>
          <p:sp>
            <p:nvSpPr>
              <p:cNvPr id="1129484" name="Rectangle 12"/>
              <p:cNvSpPr>
                <a:spLocks noChangeArrowheads="1"/>
              </p:cNvSpPr>
              <p:nvPr/>
            </p:nvSpPr>
            <p:spPr bwMode="auto">
              <a:xfrm>
                <a:off x="384" y="720"/>
                <a:ext cx="4992" cy="912"/>
              </a:xfrm>
              <a:prstGeom prst="rect">
                <a:avLst/>
              </a:prstGeom>
              <a:gradFill rotWithShape="1">
                <a:gsLst>
                  <a:gs pos="0">
                    <a:schemeClr val="bg1">
                      <a:alpha val="0"/>
                    </a:schemeClr>
                  </a:gs>
                  <a:gs pos="50000">
                    <a:srgbClr val="003399">
                      <a:alpha val="19000"/>
                    </a:srgbClr>
                  </a:gs>
                  <a:gs pos="100000">
                    <a:schemeClr val="bg1">
                      <a:alpha val="0"/>
                    </a:schemeClr>
                  </a:gs>
                </a:gsLst>
                <a:lin ang="0" scaled="1"/>
              </a:gradFill>
              <a:ln w="9525" algn="ctr">
                <a:noFill/>
                <a:miter lim="800000"/>
                <a:headEnd/>
                <a:tailEnd/>
              </a:ln>
              <a:effectLst/>
            </p:spPr>
            <p:txBody>
              <a:bodyPr tIns="91440"/>
              <a:lstStyle/>
              <a:p>
                <a:pPr algn="l">
                  <a:spcBef>
                    <a:spcPct val="25000"/>
                  </a:spcBef>
                  <a:buClr>
                    <a:srgbClr val="FFCC00"/>
                  </a:buClr>
                  <a:buFontTx/>
                  <a:buChar char="•"/>
                  <a:tabLst>
                    <a:tab pos="2286000" algn="l"/>
                  </a:tabLst>
                  <a:defRPr/>
                </a:pPr>
                <a:endParaRPr lang="en-US" sz="3200" b="0" dirty="0">
                  <a:latin typeface="Times New Roman" pitchFamily="18" charset="0"/>
                </a:endParaRPr>
              </a:p>
            </p:txBody>
          </p:sp>
          <p:pic>
            <p:nvPicPr>
              <p:cNvPr id="27660" name="Picture 13" descr="discover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 y="765"/>
                <a:ext cx="648" cy="847"/>
              </a:xfrm>
              <a:prstGeom prst="rect">
                <a:avLst/>
              </a:prstGeom>
              <a:noFill/>
              <a:ln w="9525">
                <a:noFill/>
                <a:miter lim="800000"/>
                <a:headEnd/>
                <a:tailEnd/>
              </a:ln>
            </p:spPr>
          </p:pic>
        </p:grpSp>
        <p:sp>
          <p:nvSpPr>
            <p:cNvPr id="27658" name="Rectangle 14"/>
            <p:cNvSpPr>
              <a:spLocks noChangeArrowheads="1"/>
            </p:cNvSpPr>
            <p:nvPr/>
          </p:nvSpPr>
          <p:spPr bwMode="auto">
            <a:xfrm>
              <a:off x="989" y="1001"/>
              <a:ext cx="3585" cy="823"/>
            </a:xfrm>
            <a:prstGeom prst="rect">
              <a:avLst/>
            </a:prstGeom>
            <a:noFill/>
            <a:ln w="9525" algn="ctr">
              <a:noFill/>
              <a:miter lim="800000"/>
              <a:headEnd/>
              <a:tailEnd/>
            </a:ln>
          </p:spPr>
          <p:txBody>
            <a:bodyPr tIns="91440" anchor="ctr"/>
            <a:lstStyle/>
            <a:p>
              <a:pPr algn="l">
                <a:lnSpc>
                  <a:spcPct val="90000"/>
                </a:lnSpc>
                <a:spcBef>
                  <a:spcPct val="25000"/>
                </a:spcBef>
                <a:buClr>
                  <a:srgbClr val="FFCC00"/>
                </a:buClr>
                <a:tabLst>
                  <a:tab pos="2286000" algn="l"/>
                </a:tabLst>
              </a:pPr>
              <a:r>
                <a:rPr lang="en-US" sz="2000" dirty="0">
                  <a:latin typeface="Arial" panose="020B0604020202020204" pitchFamily="34" charset="0"/>
                  <a:cs typeface="Arial" panose="020B0604020202020204" pitchFamily="34" charset="0"/>
                </a:rPr>
                <a:t>PHASE I </a:t>
              </a:r>
              <a:r>
                <a:rPr lang="en-US" sz="2000" dirty="0">
                  <a:solidFill>
                    <a:srgbClr val="EA7024"/>
                  </a:solidFill>
                  <a:latin typeface="Arial" panose="020B0604020202020204" pitchFamily="34" charset="0"/>
                  <a:cs typeface="Arial" panose="020B0604020202020204" pitchFamily="34" charset="0"/>
                </a:rPr>
                <a:t>Feasibility Study </a:t>
              </a:r>
            </a:p>
            <a:p>
              <a:pPr marL="342900" lvl="1" indent="-228600" algn="l">
                <a:lnSpc>
                  <a:spcPct val="90000"/>
                </a:lnSpc>
                <a:spcBef>
                  <a:spcPct val="25000"/>
                </a:spcBef>
                <a:buFont typeface="Wingdings" pitchFamily="2" charset="2"/>
                <a:buChar char="§"/>
                <a:tabLst>
                  <a:tab pos="2286000" algn="l"/>
                </a:tabLst>
              </a:pPr>
              <a:r>
                <a:rPr lang="en-US" dirty="0">
                  <a:latin typeface="Arial" panose="020B0604020202020204" pitchFamily="34" charset="0"/>
                  <a:cs typeface="Arial" panose="020B0604020202020204" pitchFamily="34" charset="0"/>
                </a:rPr>
                <a:t>Award Guideline: $150K … varies by Agency … can rise to $256,580K </a:t>
              </a:r>
            </a:p>
            <a:p>
              <a:pPr marL="342900" lvl="1" indent="-228600" algn="l">
                <a:lnSpc>
                  <a:spcPct val="90000"/>
                </a:lnSpc>
                <a:spcBef>
                  <a:spcPct val="25000"/>
                </a:spcBef>
                <a:buFont typeface="Wingdings" pitchFamily="2" charset="2"/>
                <a:buChar char="§"/>
                <a:tabLst>
                  <a:tab pos="2286000" algn="l"/>
                </a:tabLst>
              </a:pPr>
              <a:r>
                <a:rPr lang="en-US" dirty="0">
                  <a:latin typeface="Arial" panose="020B0604020202020204" pitchFamily="34" charset="0"/>
                  <a:cs typeface="Arial" panose="020B0604020202020204" pitchFamily="34" charset="0"/>
                </a:rPr>
                <a:t>Duration: 6 months (SBIR)/12 months (STTR)</a:t>
              </a:r>
            </a:p>
          </p:txBody>
        </p:sp>
      </p:grpSp>
      <p:sp>
        <p:nvSpPr>
          <p:cNvPr id="27653" name="Rectangle 15"/>
          <p:cNvSpPr>
            <a:spLocks noChangeArrowheads="1"/>
          </p:cNvSpPr>
          <p:nvPr/>
        </p:nvSpPr>
        <p:spPr bwMode="auto">
          <a:xfrm>
            <a:off x="682451" y="156336"/>
            <a:ext cx="8686800" cy="609600"/>
          </a:xfrm>
          <a:prstGeom prst="rect">
            <a:avLst/>
          </a:prstGeom>
          <a:noFill/>
          <a:ln w="9525">
            <a:noFill/>
            <a:miter lim="800000"/>
            <a:headEnd/>
            <a:tailEnd/>
          </a:ln>
        </p:spPr>
        <p:txBody>
          <a:bodyPr lIns="92075" tIns="46038" rIns="92075" bIns="46038" anchor="ctr"/>
          <a:lstStyle/>
          <a:p>
            <a:endParaRPr lang="en-US" sz="4000" dirty="0">
              <a:solidFill>
                <a:srgbClr val="FFFF00"/>
              </a:solidFill>
            </a:endParaRPr>
          </a:p>
        </p:txBody>
      </p:sp>
      <p:sp>
        <p:nvSpPr>
          <p:cNvPr id="27654" name="Line 16"/>
          <p:cNvSpPr>
            <a:spLocks noChangeShapeType="1"/>
          </p:cNvSpPr>
          <p:nvPr/>
        </p:nvSpPr>
        <p:spPr bwMode="auto">
          <a:xfrm>
            <a:off x="1592088" y="2836983"/>
            <a:ext cx="6838480" cy="6700"/>
          </a:xfrm>
          <a:prstGeom prst="line">
            <a:avLst/>
          </a:prstGeom>
          <a:noFill/>
          <a:ln w="12700">
            <a:solidFill>
              <a:schemeClr val="tx1"/>
            </a:solidFill>
            <a:round/>
            <a:headEnd type="none" w="sm" len="sm"/>
            <a:tailEnd type="none" w="sm" len="sm"/>
          </a:ln>
        </p:spPr>
        <p:txBody>
          <a:bodyPr/>
          <a:lstStyle/>
          <a:p>
            <a:endParaRPr lang="en-US"/>
          </a:p>
        </p:txBody>
      </p:sp>
      <p:sp>
        <p:nvSpPr>
          <p:cNvPr id="27655" name="Line 17"/>
          <p:cNvSpPr>
            <a:spLocks noChangeShapeType="1"/>
          </p:cNvSpPr>
          <p:nvPr/>
        </p:nvSpPr>
        <p:spPr bwMode="auto">
          <a:xfrm flipV="1">
            <a:off x="1592088" y="4662436"/>
            <a:ext cx="6848528" cy="1466"/>
          </a:xfrm>
          <a:prstGeom prst="line">
            <a:avLst/>
          </a:prstGeom>
          <a:noFill/>
          <a:ln w="12700">
            <a:solidFill>
              <a:schemeClr val="tx1"/>
            </a:solidFill>
            <a:round/>
            <a:headEnd type="none" w="sm" len="sm"/>
            <a:tailEnd type="none" w="sm" len="sm"/>
          </a:ln>
        </p:spPr>
        <p:txBody>
          <a:bodyPr/>
          <a:lstStyle/>
          <a:p>
            <a:endParaRPr lang="en-US"/>
          </a:p>
        </p:txBody>
      </p:sp>
      <p:sp>
        <p:nvSpPr>
          <p:cNvPr id="24" name="Title 23"/>
          <p:cNvSpPr>
            <a:spLocks noGrp="1"/>
          </p:cNvSpPr>
          <p:nvPr>
            <p:ph type="title"/>
          </p:nvPr>
        </p:nvSpPr>
        <p:spPr>
          <a:xfrm>
            <a:off x="904353" y="626663"/>
            <a:ext cx="7702898" cy="620266"/>
          </a:xfrm>
        </p:spPr>
        <p:txBody>
          <a:bodyPr anchor="ctr">
            <a:normAutofit/>
          </a:bodyPr>
          <a:lstStyle/>
          <a:p>
            <a:r>
              <a:rPr lang="en-US" dirty="0"/>
              <a:t>SBIR/STTR: 3-Phase Competitive Program</a:t>
            </a:r>
          </a:p>
        </p:txBody>
      </p:sp>
      <p:sp>
        <p:nvSpPr>
          <p:cNvPr id="20" name="Slide Number Placeholder 19"/>
          <p:cNvSpPr>
            <a:spLocks noGrp="1"/>
          </p:cNvSpPr>
          <p:nvPr>
            <p:ph type="sldNum" sz="quarter" idx="4"/>
          </p:nvPr>
        </p:nvSpPr>
        <p:spPr>
          <a:xfrm>
            <a:off x="26678" y="6457868"/>
            <a:ext cx="502566" cy="365125"/>
          </a:xfrm>
        </p:spPr>
        <p:txBody>
          <a:bodyPr/>
          <a:lstStyle/>
          <a:p>
            <a:fld id="{6E2D2B3B-882E-40F3-A32F-6DD516915044}" type="slidenum">
              <a:rPr lang="en-US" smtClean="0">
                <a:solidFill>
                  <a:schemeClr val="tx1">
                    <a:lumMod val="60000"/>
                    <a:lumOff val="40000"/>
                  </a:schemeClr>
                </a:solidFill>
              </a:rPr>
              <a:pPr/>
              <a:t>19</a:t>
            </a:fld>
            <a:endParaRPr lang="en-US" dirty="0">
              <a:solidFill>
                <a:schemeClr val="tx1">
                  <a:lumMod val="60000"/>
                  <a:lumOff val="40000"/>
                </a:schemeClr>
              </a:solidFill>
            </a:endParaRPr>
          </a:p>
        </p:txBody>
      </p:sp>
    </p:spTree>
    <p:extLst>
      <p:ext uri="{BB962C8B-B14F-4D97-AF65-F5344CB8AC3E}">
        <p14:creationId xmlns:p14="http://schemas.microsoft.com/office/powerpoint/2010/main" val="201272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D7AC81CA-426E-EC49-AD36-8F9F74631983}"/>
              </a:ext>
            </a:extLst>
          </p:cNvPr>
          <p:cNvSpPr txBox="1">
            <a:spLocks/>
          </p:cNvSpPr>
          <p:nvPr/>
        </p:nvSpPr>
        <p:spPr>
          <a:xfrm>
            <a:off x="2839915" y="2445782"/>
            <a:ext cx="5845863" cy="983218"/>
          </a:xfrm>
          <a:prstGeom prst="rect">
            <a:avLst/>
          </a:prstGeom>
        </p:spPr>
        <p:txBody>
          <a:bodyPr vert="horz" lIns="91440" tIns="0" rIns="91440" bIns="0" rtlCol="0" anchor="t" anchorCtr="0">
            <a:noAutofit/>
          </a:bodyPr>
          <a:lst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3A60F"/>
                </a:solidFill>
                <a:effectLst/>
                <a:uLnTx/>
                <a:uFillTx/>
                <a:latin typeface="Arial" pitchFamily="34" charset="0"/>
                <a:ea typeface="+mj-ea"/>
                <a:cs typeface="Arial" pitchFamily="34" charset="0"/>
              </a:rPr>
              <a:t>ABC's of SBIR/STTR: Program Goals, Eligibility: Is it for you?</a:t>
            </a:r>
          </a:p>
        </p:txBody>
      </p:sp>
      <p:sp>
        <p:nvSpPr>
          <p:cNvPr id="9" name="Title Placeholder 1">
            <a:extLst>
              <a:ext uri="{FF2B5EF4-FFF2-40B4-BE49-F238E27FC236}">
                <a16:creationId xmlns:a16="http://schemas.microsoft.com/office/drawing/2014/main" id="{6F1BEDEE-B41B-9C4D-9419-67EC771C9563}"/>
              </a:ext>
            </a:extLst>
          </p:cNvPr>
          <p:cNvSpPr txBox="1">
            <a:spLocks/>
          </p:cNvSpPr>
          <p:nvPr/>
        </p:nvSpPr>
        <p:spPr>
          <a:xfrm>
            <a:off x="2844945" y="3429000"/>
            <a:ext cx="5840833" cy="2843234"/>
          </a:xfrm>
          <a:prstGeom prst="rect">
            <a:avLst/>
          </a:prstGeom>
        </p:spPr>
        <p:txBody>
          <a:bodyPr vert="horz" lIns="91440" tIns="0" rIns="91440" bIns="0" rtlCol="0" anchor="t" anchorCtr="0">
            <a:noAutofit/>
          </a:bodyPr>
          <a:lstStyle>
            <a:lvl1pPr algn="l" defTabSz="914400" rtl="0" eaLnBrk="1" latinLnBrk="0" hangingPunct="1">
              <a:lnSpc>
                <a:spcPct val="70000"/>
              </a:lnSpc>
              <a:spcBef>
                <a:spcPct val="0"/>
              </a:spcBef>
              <a:buNone/>
              <a:defRPr sz="40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49176E"/>
              </a:solidFill>
              <a:effectLst/>
              <a:uLnTx/>
              <a:uFillTx/>
              <a:latin typeface="Arial" pitchFamily="34" charset="0"/>
              <a:ea typeface="+mj-ea"/>
              <a:cs typeface="Arial"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49176E"/>
              </a:solidFill>
              <a:effectLst/>
              <a:uLnTx/>
              <a:uFillTx/>
              <a:latin typeface="Arial" pitchFamily="34" charset="0"/>
              <a:ea typeface="+mj-ea"/>
              <a:cs typeface="Arial" pitchFamily="34" charset="0"/>
            </a:endParaRPr>
          </a:p>
          <a:p>
            <a:pPr marL="0" marR="0" lvl="0" indent="0" algn="l" defTabSz="914400" rtl="0" eaLnBrk="1" fontAlgn="auto" latinLnBrk="0" hangingPunct="1">
              <a:lnSpc>
                <a:spcPct val="70000"/>
              </a:lnSpc>
              <a:spcBef>
                <a:spcPct val="0"/>
              </a:spcBef>
              <a:spcAft>
                <a:spcPts val="0"/>
              </a:spcAft>
              <a:buClrTx/>
              <a:buSzTx/>
              <a:buFontTx/>
              <a:buNone/>
              <a:tabLst/>
              <a:defRPr/>
            </a:pPr>
            <a:r>
              <a:rPr lang="en-US" sz="2600" dirty="0">
                <a:solidFill>
                  <a:srgbClr val="49176E"/>
                </a:solidFill>
              </a:rPr>
              <a:t>April 27</a:t>
            </a:r>
            <a:r>
              <a:rPr kumimoji="0" lang="en-US" sz="2600" b="0" i="0" u="none" strike="noStrike" kern="1200" cap="none" spc="0" normalizeH="0" baseline="0" noProof="0" dirty="0">
                <a:ln>
                  <a:noFill/>
                </a:ln>
                <a:solidFill>
                  <a:srgbClr val="49176E"/>
                </a:solidFill>
                <a:effectLst/>
                <a:uLnTx/>
                <a:uFillTx/>
                <a:latin typeface="Arial" pitchFamily="34" charset="0"/>
                <a:ea typeface="+mj-ea"/>
                <a:cs typeface="Arial" pitchFamily="34" charset="0"/>
              </a:rPr>
              <a:t>, 2021</a:t>
            </a:r>
          </a:p>
          <a:p>
            <a:pPr marL="0" marR="0" lvl="0" indent="0" algn="l" defTabSz="914400" rtl="0" eaLnBrk="1" fontAlgn="auto" latinLnBrk="0" hangingPunct="1">
              <a:lnSpc>
                <a:spcPct val="70000"/>
              </a:lnSpc>
              <a:spcBef>
                <a:spcPct val="0"/>
              </a:spcBef>
              <a:spcAft>
                <a:spcPts val="0"/>
              </a:spcAft>
              <a:buClrTx/>
              <a:buSzTx/>
              <a:buFontTx/>
              <a:buNone/>
              <a:tabLst/>
              <a:defRPr/>
            </a:pPr>
            <a:endParaRPr kumimoji="0" lang="en-US" sz="2600" b="0" i="1" u="none" strike="noStrike" kern="1200" cap="none" spc="0" normalizeH="0" baseline="0" noProof="0" dirty="0">
              <a:ln>
                <a:noFill/>
              </a:ln>
              <a:solidFill>
                <a:srgbClr val="49176E"/>
              </a:solidFill>
              <a:effectLst/>
              <a:uLnTx/>
              <a:uFillTx/>
              <a:latin typeface="Arial" pitchFamily="34" charset="0"/>
              <a:ea typeface="+mj-ea"/>
              <a:cs typeface="Arial"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9176E"/>
                </a:solidFill>
                <a:effectLst/>
                <a:uLnTx/>
                <a:uFillTx/>
                <a:latin typeface="Arial" pitchFamily="34" charset="0"/>
                <a:ea typeface="+mj-ea"/>
                <a:cs typeface="Arial" pitchFamily="34" charset="0"/>
              </a:rPr>
              <a:t>Presenter: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 b="1" i="0" u="none" strike="noStrike" kern="1200" cap="none" spc="0" normalizeH="0" baseline="0" noProof="0" dirty="0">
              <a:ln>
                <a:noFill/>
              </a:ln>
              <a:solidFill>
                <a:srgbClr val="49176E"/>
              </a:solidFill>
              <a:effectLst/>
              <a:uLnTx/>
              <a:uFillTx/>
              <a:latin typeface="Arial" pitchFamily="34" charset="0"/>
              <a:ea typeface="+mj-ea"/>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9176E"/>
                </a:solidFill>
                <a:effectLst/>
                <a:uLnTx/>
                <a:uFillTx/>
                <a:latin typeface="Arial" pitchFamily="34" charset="0"/>
                <a:ea typeface="+mj-ea"/>
                <a:cs typeface="Arial" pitchFamily="34" charset="0"/>
              </a:rPr>
              <a:t>Amanda Barnhart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9176E"/>
                </a:solidFill>
                <a:effectLst/>
                <a:uLnTx/>
                <a:uFillTx/>
                <a:latin typeface="Arial" pitchFamily="34" charset="0"/>
                <a:ea typeface="+mj-ea"/>
                <a:cs typeface="Arial" pitchFamily="34" charset="0"/>
              </a:rPr>
              <a:t>Principal Consultant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9176E"/>
                </a:solidFill>
                <a:effectLst/>
                <a:uLnTx/>
                <a:uFillTx/>
                <a:latin typeface="Arial" pitchFamily="34" charset="0"/>
                <a:ea typeface="+mj-ea"/>
                <a:cs typeface="Arial" pitchFamily="34" charset="0"/>
              </a:rPr>
              <a:t>amanda@bbcetc.com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49176E"/>
                </a:solidFill>
                <a:effectLst/>
                <a:uLnTx/>
                <a:uFillTx/>
                <a:latin typeface="Arial" pitchFamily="34" charset="0"/>
                <a:ea typeface="+mj-ea"/>
                <a:cs typeface="Arial" pitchFamily="34" charset="0"/>
              </a:rPr>
              <a:t>bbcetc.com / @</a:t>
            </a:r>
            <a:r>
              <a:rPr kumimoji="0" lang="en-US" sz="1800" b="0" i="0" u="none" strike="noStrike" kern="1200" cap="none" spc="0" normalizeH="0" baseline="0" noProof="0" dirty="0" err="1">
                <a:ln>
                  <a:noFill/>
                </a:ln>
                <a:solidFill>
                  <a:srgbClr val="49176E"/>
                </a:solidFill>
                <a:effectLst/>
                <a:uLnTx/>
                <a:uFillTx/>
                <a:latin typeface="Arial" pitchFamily="34" charset="0"/>
                <a:ea typeface="+mj-ea"/>
                <a:cs typeface="Arial" pitchFamily="34" charset="0"/>
              </a:rPr>
              <a:t>BBC_etc</a:t>
            </a:r>
            <a:endParaRPr kumimoji="0" lang="en-US" sz="1800" b="0" i="0" u="none" strike="noStrike" kern="1200" cap="none" spc="0" normalizeH="0" baseline="0" noProof="0" dirty="0">
              <a:ln>
                <a:noFill/>
              </a:ln>
              <a:solidFill>
                <a:srgbClr val="49176E"/>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646229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prstGeom prst="rect">
            <a:avLst/>
          </a:prstGeom>
          <a:noFill/>
          <a:ln>
            <a:miter lim="800000"/>
            <a:headEnd/>
            <a:tailEnd/>
          </a:ln>
        </p:spPr>
        <p:txBody>
          <a:bodyPr vert="horz" wrap="square" lIns="91390" tIns="45695" rIns="91390" bIns="45695" numCol="1" anchor="t" anchorCtr="0" compatLnSpc="1">
            <a:prstTxWarp prst="textNoShape">
              <a:avLst/>
            </a:prstTxWarp>
          </a:bodyPr>
          <a:lstStyle/>
          <a:p>
            <a:pPr eaLnBrk="1" hangingPunct="1"/>
            <a:r>
              <a:rPr lang="en-US" dirty="0"/>
              <a:t>The Basics of SBIR: 3 Phases</a:t>
            </a:r>
          </a:p>
        </p:txBody>
      </p:sp>
      <p:sp>
        <p:nvSpPr>
          <p:cNvPr id="4" name="Slide Number Placeholder 3"/>
          <p:cNvSpPr>
            <a:spLocks noGrp="1"/>
          </p:cNvSpPr>
          <p:nvPr>
            <p:ph type="sldNum" sz="quarter" idx="4"/>
          </p:nvPr>
        </p:nvSpPr>
        <p:spPr>
          <a:prstGeom prst="rect">
            <a:avLst/>
          </a:prstGeom>
        </p:spPr>
        <p:txBody>
          <a:bodyPr/>
          <a:lstStyle/>
          <a:p>
            <a:pPr>
              <a:defRPr/>
            </a:pPr>
            <a:fld id="{FA862B9E-6392-49B1-836D-B2E6701A5B3F}" type="slidenum">
              <a:rPr lang="en-US" smtClean="0">
                <a:solidFill>
                  <a:schemeClr val="tx1">
                    <a:lumMod val="60000"/>
                    <a:lumOff val="40000"/>
                  </a:schemeClr>
                </a:solidFill>
              </a:rPr>
              <a:pPr>
                <a:defRPr/>
              </a:pPr>
              <a:t>20</a:t>
            </a:fld>
            <a:endParaRPr lang="en-US" dirty="0">
              <a:solidFill>
                <a:schemeClr val="tx1">
                  <a:lumMod val="60000"/>
                  <a:lumOff val="40000"/>
                </a:schemeClr>
              </a:solidFill>
            </a:endParaRPr>
          </a:p>
        </p:txBody>
      </p:sp>
      <p:sp>
        <p:nvSpPr>
          <p:cNvPr id="36869" name="TextBox 10"/>
          <p:cNvSpPr txBox="1">
            <a:spLocks noChangeArrowheads="1"/>
          </p:cNvSpPr>
          <p:nvPr/>
        </p:nvSpPr>
        <p:spPr bwMode="auto">
          <a:xfrm>
            <a:off x="634242" y="2514699"/>
            <a:ext cx="7756525" cy="523170"/>
          </a:xfrm>
          <a:prstGeom prst="rect">
            <a:avLst/>
          </a:prstGeom>
          <a:noFill/>
          <a:ln w="9525">
            <a:noFill/>
            <a:miter lim="800000"/>
            <a:headEnd/>
            <a:tailEnd/>
          </a:ln>
        </p:spPr>
        <p:txBody>
          <a:bodyPr lIns="91390" tIns="45695" rIns="91390" bIns="45695">
            <a:spAutoFit/>
          </a:bodyPr>
          <a:lstStyle/>
          <a:p>
            <a:pPr algn="ctr">
              <a:buClrTx/>
              <a:buFontTx/>
              <a:buNone/>
            </a:pPr>
            <a:r>
              <a:rPr lang="en-US" sz="2800" b="1" dirty="0">
                <a:solidFill>
                  <a:schemeClr val="bg1">
                    <a:lumMod val="75000"/>
                  </a:schemeClr>
                </a:solidFill>
                <a:latin typeface="Arial" panose="020B0604020202020204" pitchFamily="34" charset="0"/>
                <a:ea typeface="Osaka"/>
                <a:cs typeface="Arial" panose="020B0604020202020204" pitchFamily="34" charset="0"/>
              </a:rPr>
              <a:t>2.5 - 3 Years, ~$1.15M to $1.97M</a:t>
            </a:r>
          </a:p>
        </p:txBody>
      </p:sp>
      <p:cxnSp>
        <p:nvCxnSpPr>
          <p:cNvPr id="14" name="Straight Connector 13"/>
          <p:cNvCxnSpPr/>
          <p:nvPr/>
        </p:nvCxnSpPr>
        <p:spPr>
          <a:xfrm rot="5400000">
            <a:off x="303902" y="2173045"/>
            <a:ext cx="804862" cy="0"/>
          </a:xfrm>
          <a:prstGeom prst="line">
            <a:avLst/>
          </a:prstGeom>
          <a:ln>
            <a:solidFill>
              <a:srgbClr val="EA702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7992149" y="2125437"/>
            <a:ext cx="803275" cy="0"/>
          </a:xfrm>
          <a:prstGeom prst="line">
            <a:avLst/>
          </a:prstGeom>
          <a:ln>
            <a:solidFill>
              <a:srgbClr val="EA702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41400" y="4048255"/>
            <a:ext cx="1503486" cy="12082"/>
          </a:xfrm>
          <a:prstGeom prst="line">
            <a:avLst/>
          </a:prstGeom>
          <a:ln>
            <a:solidFill>
              <a:srgbClr val="EA7024"/>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2409757" y="4128886"/>
            <a:ext cx="803275" cy="0"/>
          </a:xfrm>
          <a:prstGeom prst="line">
            <a:avLst/>
          </a:prstGeom>
          <a:ln>
            <a:solidFill>
              <a:srgbClr val="EA7024"/>
            </a:solidFill>
          </a:ln>
        </p:spPr>
        <p:style>
          <a:lnRef idx="2">
            <a:schemeClr val="accent1"/>
          </a:lnRef>
          <a:fillRef idx="0">
            <a:schemeClr val="accent1"/>
          </a:fillRef>
          <a:effectRef idx="1">
            <a:schemeClr val="accent1"/>
          </a:effectRef>
          <a:fontRef idx="minor">
            <a:schemeClr val="tx1"/>
          </a:fontRef>
        </p:style>
      </p:cxnSp>
      <p:sp>
        <p:nvSpPr>
          <p:cNvPr id="36875" name="TextBox 17"/>
          <p:cNvSpPr txBox="1">
            <a:spLocks noChangeArrowheads="1"/>
          </p:cNvSpPr>
          <p:nvPr/>
        </p:nvSpPr>
        <p:spPr bwMode="auto">
          <a:xfrm>
            <a:off x="700649" y="4311159"/>
            <a:ext cx="2220686" cy="830997"/>
          </a:xfrm>
          <a:prstGeom prst="rect">
            <a:avLst/>
          </a:prstGeom>
          <a:noFill/>
          <a:ln w="9525">
            <a:noFill/>
            <a:miter lim="800000"/>
            <a:headEnd/>
            <a:tailEnd/>
          </a:ln>
        </p:spPr>
        <p:txBody>
          <a:bodyPr wrap="square">
            <a:spAutoFit/>
          </a:bodyPr>
          <a:lstStyle/>
          <a:p>
            <a:pPr algn="ctr">
              <a:buClrTx/>
              <a:buFontTx/>
              <a:buNone/>
            </a:pPr>
            <a:r>
              <a:rPr lang="en-US" sz="1600" b="1" dirty="0">
                <a:solidFill>
                  <a:srgbClr val="4C1D5E"/>
                </a:solidFill>
                <a:latin typeface="Arial" panose="020B0604020202020204" pitchFamily="34" charset="0"/>
                <a:ea typeface="Osaka"/>
                <a:cs typeface="Arial" panose="020B0604020202020204" pitchFamily="34" charset="0"/>
              </a:rPr>
              <a:t>Phase I: </a:t>
            </a:r>
          </a:p>
          <a:p>
            <a:pPr algn="ctr">
              <a:buClrTx/>
              <a:buFontTx/>
              <a:buNone/>
            </a:pPr>
            <a:r>
              <a:rPr lang="en-US" sz="1600" b="1" dirty="0">
                <a:solidFill>
                  <a:srgbClr val="4C1D5E"/>
                </a:solidFill>
                <a:latin typeface="Arial" panose="020B0604020202020204" pitchFamily="34" charset="0"/>
                <a:ea typeface="Osaka"/>
                <a:cs typeface="Arial" panose="020B0604020202020204" pitchFamily="34" charset="0"/>
              </a:rPr>
              <a:t>6-12 Months, $150K-~256K</a:t>
            </a:r>
          </a:p>
        </p:txBody>
      </p:sp>
      <p:cxnSp>
        <p:nvCxnSpPr>
          <p:cNvPr id="19" name="Straight Connector 18"/>
          <p:cNvCxnSpPr/>
          <p:nvPr/>
        </p:nvCxnSpPr>
        <p:spPr>
          <a:xfrm rot="5400000">
            <a:off x="7654087" y="4027927"/>
            <a:ext cx="1464871" cy="0"/>
          </a:xfrm>
          <a:prstGeom prst="line">
            <a:avLst/>
          </a:prstGeom>
          <a:ln>
            <a:solidFill>
              <a:srgbClr val="EA7024"/>
            </a:solidFill>
          </a:ln>
        </p:spPr>
        <p:style>
          <a:lnRef idx="2">
            <a:schemeClr val="accent1"/>
          </a:lnRef>
          <a:fillRef idx="0">
            <a:schemeClr val="accent1"/>
          </a:fillRef>
          <a:effectRef idx="1">
            <a:schemeClr val="accent1"/>
          </a:effectRef>
          <a:fontRef idx="minor">
            <a:schemeClr val="tx1"/>
          </a:fontRef>
        </p:style>
      </p:cxnSp>
      <p:sp>
        <p:nvSpPr>
          <p:cNvPr id="36877" name="TextBox 20"/>
          <p:cNvSpPr txBox="1">
            <a:spLocks noChangeArrowheads="1"/>
          </p:cNvSpPr>
          <p:nvPr/>
        </p:nvSpPr>
        <p:spPr bwMode="auto">
          <a:xfrm>
            <a:off x="4542027" y="4262649"/>
            <a:ext cx="2310039" cy="830997"/>
          </a:xfrm>
          <a:prstGeom prst="rect">
            <a:avLst/>
          </a:prstGeom>
          <a:noFill/>
          <a:ln w="9525">
            <a:noFill/>
            <a:miter lim="800000"/>
            <a:headEnd/>
            <a:tailEnd/>
          </a:ln>
        </p:spPr>
        <p:txBody>
          <a:bodyPr wrap="square">
            <a:spAutoFit/>
          </a:bodyPr>
          <a:lstStyle/>
          <a:p>
            <a:pPr algn="ctr">
              <a:buClrTx/>
              <a:buFontTx/>
              <a:buNone/>
            </a:pPr>
            <a:r>
              <a:rPr lang="en-US" sz="1600" b="1" dirty="0">
                <a:solidFill>
                  <a:srgbClr val="4C1D5E"/>
                </a:solidFill>
                <a:latin typeface="Arial" panose="020B0604020202020204" pitchFamily="34" charset="0"/>
                <a:ea typeface="Osaka"/>
                <a:cs typeface="Arial" panose="020B0604020202020204" pitchFamily="34" charset="0"/>
              </a:rPr>
              <a:t>Phase II: </a:t>
            </a:r>
          </a:p>
          <a:p>
            <a:pPr algn="ctr">
              <a:buClrTx/>
              <a:buFontTx/>
              <a:buNone/>
            </a:pPr>
            <a:r>
              <a:rPr lang="en-US" sz="1600" b="1" dirty="0">
                <a:solidFill>
                  <a:srgbClr val="4C1D5E"/>
                </a:solidFill>
                <a:latin typeface="Arial" panose="020B0604020202020204" pitchFamily="34" charset="0"/>
                <a:ea typeface="Osaka"/>
                <a:cs typeface="Arial" panose="020B0604020202020204" pitchFamily="34" charset="0"/>
              </a:rPr>
              <a:t>2 Years, ~$1M to ~1.71M</a:t>
            </a:r>
          </a:p>
        </p:txBody>
      </p:sp>
      <p:sp>
        <p:nvSpPr>
          <p:cNvPr id="20" name="TextBox 10"/>
          <p:cNvSpPr txBox="1">
            <a:spLocks noChangeArrowheads="1"/>
          </p:cNvSpPr>
          <p:nvPr/>
        </p:nvSpPr>
        <p:spPr bwMode="auto">
          <a:xfrm>
            <a:off x="755112" y="5323465"/>
            <a:ext cx="7756525" cy="1015612"/>
          </a:xfrm>
          <a:prstGeom prst="rect">
            <a:avLst/>
          </a:prstGeom>
          <a:noFill/>
          <a:ln w="9525">
            <a:noFill/>
            <a:miter lim="800000"/>
            <a:headEnd/>
            <a:tailEnd/>
          </a:ln>
        </p:spPr>
        <p:txBody>
          <a:bodyPr lIns="91390" tIns="45695" rIns="91390" bIns="45695">
            <a:spAutoFit/>
          </a:bodyPr>
          <a:lstStyle/>
          <a:p>
            <a:pPr algn="ctr">
              <a:buClrTx/>
              <a:buFontTx/>
              <a:buNone/>
            </a:pPr>
            <a:r>
              <a:rPr lang="en-US" sz="2000" b="1" dirty="0">
                <a:solidFill>
                  <a:srgbClr val="4C1D5E"/>
                </a:solidFill>
                <a:latin typeface="Arial" panose="020B0604020202020204" pitchFamily="34" charset="0"/>
                <a:ea typeface="Osaka"/>
                <a:cs typeface="Arial" panose="020B0604020202020204" pitchFamily="34" charset="0"/>
              </a:rPr>
              <a:t>Phase III: Commercialization (no federal SBIR/STTR $$)</a:t>
            </a:r>
          </a:p>
          <a:p>
            <a:pPr algn="ctr">
              <a:buClrTx/>
              <a:buFontTx/>
              <a:buNone/>
            </a:pPr>
            <a:endParaRPr lang="en-US" sz="2000" b="1" dirty="0">
              <a:solidFill>
                <a:srgbClr val="4C1D5E"/>
              </a:solidFill>
              <a:latin typeface="Arial" panose="020B0604020202020204" pitchFamily="34" charset="0"/>
              <a:ea typeface="Osaka"/>
              <a:cs typeface="Arial" panose="020B0604020202020204" pitchFamily="34" charset="0"/>
            </a:endParaRPr>
          </a:p>
          <a:p>
            <a:pPr algn="ctr">
              <a:buClrTx/>
              <a:buFontTx/>
              <a:buNone/>
            </a:pPr>
            <a:r>
              <a:rPr lang="en-US" sz="2000" b="1" dirty="0">
                <a:solidFill>
                  <a:srgbClr val="4C1D5E"/>
                </a:solidFill>
                <a:latin typeface="Arial" panose="020B0604020202020204" pitchFamily="34" charset="0"/>
                <a:ea typeface="Osaka"/>
                <a:cs typeface="Arial" panose="020B0604020202020204" pitchFamily="34" charset="0"/>
              </a:rPr>
              <a:t>Beware of the gap between phase I and II</a:t>
            </a:r>
          </a:p>
        </p:txBody>
      </p:sp>
      <p:sp>
        <p:nvSpPr>
          <p:cNvPr id="2" name="Left-Right Arrow 1"/>
          <p:cNvSpPr/>
          <p:nvPr/>
        </p:nvSpPr>
        <p:spPr>
          <a:xfrm>
            <a:off x="753626" y="1770614"/>
            <a:ext cx="7586901" cy="896386"/>
          </a:xfrm>
          <a:prstGeom prst="leftRightArrow">
            <a:avLst/>
          </a:prstGeom>
          <a:solidFill>
            <a:srgbClr val="EA7024"/>
          </a:solidFill>
          <a:ln w="38100">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A7024"/>
              </a:solidFill>
              <a:highlight>
                <a:srgbClr val="EA7024"/>
              </a:highlight>
            </a:endParaRPr>
          </a:p>
        </p:txBody>
      </p:sp>
      <p:sp>
        <p:nvSpPr>
          <p:cNvPr id="18" name="Left-Right Arrow 17"/>
          <p:cNvSpPr/>
          <p:nvPr/>
        </p:nvSpPr>
        <p:spPr>
          <a:xfrm>
            <a:off x="804135" y="3781954"/>
            <a:ext cx="1992425" cy="585705"/>
          </a:xfrm>
          <a:prstGeom prst="leftRightArrow">
            <a:avLst/>
          </a:prstGeom>
          <a:solidFill>
            <a:schemeClr val="accent2">
              <a:lumMod val="20000"/>
              <a:lumOff val="80000"/>
            </a:schemeClr>
          </a:solidFill>
          <a:ln>
            <a:solidFill>
              <a:srgbClr val="93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3059330" y="3781954"/>
            <a:ext cx="5271150" cy="585705"/>
          </a:xfrm>
          <a:prstGeom prst="leftRightArrow">
            <a:avLst/>
          </a:prstGeom>
          <a:solidFill>
            <a:schemeClr val="accent2">
              <a:lumMod val="20000"/>
              <a:lumOff val="80000"/>
            </a:schemeClr>
          </a:solidFill>
          <a:ln>
            <a:solidFill>
              <a:srgbClr val="93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E808CE0-CFD8-3B43-9224-59C0BD0E44B3}"/>
              </a:ext>
            </a:extLst>
          </p:cNvPr>
          <p:cNvCxnSpPr/>
          <p:nvPr/>
        </p:nvCxnSpPr>
        <p:spPr>
          <a:xfrm rot="5400000">
            <a:off x="2657692" y="4128885"/>
            <a:ext cx="803275" cy="0"/>
          </a:xfrm>
          <a:prstGeom prst="line">
            <a:avLst/>
          </a:prstGeom>
          <a:ln>
            <a:solidFill>
              <a:srgbClr val="EA7024"/>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B31246F-59DF-6040-8CC7-8E312D7FC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4243" y="3380121"/>
            <a:ext cx="331634" cy="331634"/>
          </a:xfrm>
          <a:prstGeom prst="rect">
            <a:avLst/>
          </a:prstGeom>
        </p:spPr>
      </p:pic>
    </p:spTree>
    <p:extLst>
      <p:ext uri="{BB962C8B-B14F-4D97-AF65-F5344CB8AC3E}">
        <p14:creationId xmlns:p14="http://schemas.microsoft.com/office/powerpoint/2010/main" val="10658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what do i ne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3420" y="1402343"/>
            <a:ext cx="6038850" cy="4372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21</a:t>
            </a:fld>
            <a:endParaRPr lang="en-US" dirty="0">
              <a:solidFill>
                <a:schemeClr val="tx1">
                  <a:lumMod val="60000"/>
                  <a:lumOff val="40000"/>
                </a:schemeClr>
              </a:solidFill>
            </a:endParaRPr>
          </a:p>
        </p:txBody>
      </p:sp>
    </p:spTree>
    <p:extLst>
      <p:ext uri="{BB962C8B-B14F-4D97-AF65-F5344CB8AC3E}">
        <p14:creationId xmlns:p14="http://schemas.microsoft.com/office/powerpoint/2010/main" val="175179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You must have a small business</a:t>
            </a:r>
          </a:p>
        </p:txBody>
      </p:sp>
      <p:sp>
        <p:nvSpPr>
          <p:cNvPr id="2" name="Content Placeholder 1"/>
          <p:cNvSpPr>
            <a:spLocks noGrp="1"/>
          </p:cNvSpPr>
          <p:nvPr>
            <p:ph idx="1"/>
          </p:nvPr>
        </p:nvSpPr>
        <p:spPr>
          <a:xfrm>
            <a:off x="934078" y="1589902"/>
            <a:ext cx="7371721" cy="2381598"/>
          </a:xfrm>
          <a:solidFill>
            <a:schemeClr val="bg2"/>
          </a:solidFill>
          <a:ln>
            <a:solidFill>
              <a:schemeClr val="bg2"/>
            </a:solidFill>
          </a:ln>
        </p:spPr>
        <p:txBody>
          <a:bodyPr>
            <a:noAutofit/>
          </a:bodyPr>
          <a:lstStyle/>
          <a:p>
            <a:pPr>
              <a:spcBef>
                <a:spcPts val="1200"/>
              </a:spcBef>
            </a:pPr>
            <a:r>
              <a:rPr lang="en-US" sz="2200" dirty="0"/>
              <a:t>For-profit </a:t>
            </a:r>
          </a:p>
          <a:p>
            <a:pPr>
              <a:spcBef>
                <a:spcPts val="1200"/>
              </a:spcBef>
            </a:pPr>
            <a:r>
              <a:rPr lang="en-US" sz="2200" dirty="0"/>
              <a:t>US-owned and controlled </a:t>
            </a:r>
          </a:p>
          <a:p>
            <a:pPr>
              <a:spcBef>
                <a:spcPts val="1200"/>
              </a:spcBef>
            </a:pPr>
            <a:r>
              <a:rPr lang="en-US" sz="2200" dirty="0"/>
              <a:t>&gt; 50% owned by U.S. citizens or permanent residents</a:t>
            </a:r>
          </a:p>
          <a:p>
            <a:pPr>
              <a:spcBef>
                <a:spcPts val="1200"/>
              </a:spcBef>
            </a:pPr>
            <a:r>
              <a:rPr lang="en-US" sz="2200" dirty="0"/>
              <a:t>&lt; 500 employees </a:t>
            </a:r>
          </a:p>
          <a:p>
            <a:pPr>
              <a:spcBef>
                <a:spcPts val="1200"/>
              </a:spcBef>
            </a:pPr>
            <a:r>
              <a:rPr lang="en-US" sz="2200" dirty="0"/>
              <a:t>Located in the U.S. </a:t>
            </a:r>
          </a:p>
          <a:p>
            <a:pPr>
              <a:spcBef>
                <a:spcPts val="1200"/>
              </a:spcBef>
            </a:pPr>
            <a:r>
              <a:rPr lang="en-US" sz="2200" dirty="0"/>
              <a:t>R&amp;D for grant project must be performed in the U.S.</a:t>
            </a:r>
          </a:p>
          <a:p>
            <a:pPr>
              <a:spcBef>
                <a:spcPts val="1200"/>
              </a:spcBef>
            </a:pPr>
            <a:r>
              <a:rPr lang="en-US" sz="2200" dirty="0"/>
              <a:t>Company-controlled research space for grant project</a:t>
            </a:r>
          </a:p>
        </p:txBody>
      </p:sp>
      <p:sp>
        <p:nvSpPr>
          <p:cNvPr id="3" name="Slide Number Placeholder 2">
            <a:extLst>
              <a:ext uri="{FF2B5EF4-FFF2-40B4-BE49-F238E27FC236}">
                <a16:creationId xmlns:a16="http://schemas.microsoft.com/office/drawing/2014/main" id="{4CD940F3-F234-AF4E-A471-CC0E4FA75C89}"/>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22</a:t>
            </a:fld>
            <a:endParaRPr lang="en-US" dirty="0">
              <a:solidFill>
                <a:schemeClr val="tx1">
                  <a:lumMod val="60000"/>
                  <a:lumOff val="40000"/>
                </a:schemeClr>
              </a:solidFill>
            </a:endParaRPr>
          </a:p>
        </p:txBody>
      </p:sp>
      <p:pic>
        <p:nvPicPr>
          <p:cNvPr id="5" name="Picture 5">
            <a:extLst>
              <a:ext uri="{FF2B5EF4-FFF2-40B4-BE49-F238E27FC236}">
                <a16:creationId xmlns:a16="http://schemas.microsoft.com/office/drawing/2014/main" id="{68571AFB-F562-EA45-B78A-28D924034D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4755" y="5181601"/>
            <a:ext cx="2106656" cy="137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7309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SBIR &amp; STTR Size Regulations</a:t>
            </a:r>
          </a:p>
        </p:txBody>
      </p:sp>
      <p:sp>
        <p:nvSpPr>
          <p:cNvPr id="3" name="Content Placeholder 2"/>
          <p:cNvSpPr>
            <a:spLocks noGrp="1"/>
          </p:cNvSpPr>
          <p:nvPr>
            <p:ph idx="4294967295"/>
          </p:nvPr>
        </p:nvSpPr>
        <p:spPr>
          <a:xfrm>
            <a:off x="1051560" y="2133600"/>
            <a:ext cx="6492240" cy="4324350"/>
          </a:xfrm>
        </p:spPr>
        <p:txBody>
          <a:bodyPr>
            <a:normAutofit lnSpcReduction="10000"/>
          </a:bodyPr>
          <a:lstStyle/>
          <a:p>
            <a:r>
              <a:rPr lang="en-US" dirty="0"/>
              <a:t>&gt;50% owned and controlled by:</a:t>
            </a:r>
          </a:p>
          <a:p>
            <a:pPr marL="971550" lvl="1" indent="-514350">
              <a:buFont typeface="+mj-lt"/>
              <a:buAutoNum type="romanLcPeriod"/>
            </a:pPr>
            <a:r>
              <a:rPr lang="en-US" b="1" dirty="0">
                <a:solidFill>
                  <a:schemeClr val="accent6">
                    <a:lumMod val="75000"/>
                  </a:schemeClr>
                </a:solidFill>
              </a:rPr>
              <a:t>US citizens</a:t>
            </a:r>
            <a:r>
              <a:rPr lang="en-US" dirty="0">
                <a:solidFill>
                  <a:schemeClr val="accent6">
                    <a:lumMod val="75000"/>
                  </a:schemeClr>
                </a:solidFill>
              </a:rPr>
              <a:t>, </a:t>
            </a:r>
            <a:r>
              <a:rPr lang="en-US" b="1" dirty="0">
                <a:solidFill>
                  <a:schemeClr val="accent6">
                    <a:lumMod val="75000"/>
                  </a:schemeClr>
                </a:solidFill>
              </a:rPr>
              <a:t>permanent resident aliens</a:t>
            </a:r>
            <a:r>
              <a:rPr lang="en-US" b="1" dirty="0">
                <a:solidFill>
                  <a:srgbClr val="A02D96"/>
                </a:solidFill>
              </a:rPr>
              <a:t> </a:t>
            </a:r>
            <a:r>
              <a:rPr lang="en-US" dirty="0"/>
              <a:t>and/or one or more </a:t>
            </a:r>
            <a:r>
              <a:rPr lang="en-US" b="1" dirty="0">
                <a:solidFill>
                  <a:schemeClr val="accent6">
                    <a:lumMod val="75000"/>
                  </a:schemeClr>
                </a:solidFill>
              </a:rPr>
              <a:t>domestic business concerns</a:t>
            </a:r>
            <a:r>
              <a:rPr lang="en-US" b="1" dirty="0">
                <a:solidFill>
                  <a:srgbClr val="A02D96"/>
                </a:solidFill>
              </a:rPr>
              <a:t> </a:t>
            </a:r>
            <a:r>
              <a:rPr lang="en-US" dirty="0"/>
              <a:t>which themselves are &gt;50% owned and controlled by US Citizens or permanent resident aliens          </a:t>
            </a:r>
          </a:p>
          <a:p>
            <a:pPr marL="457200" lvl="1" indent="0" algn="ctr">
              <a:buNone/>
            </a:pPr>
            <a:r>
              <a:rPr lang="en-US" dirty="0">
                <a:solidFill>
                  <a:srgbClr val="9E9E07"/>
                </a:solidFill>
              </a:rPr>
              <a:t>or</a:t>
            </a:r>
          </a:p>
          <a:p>
            <a:pPr marL="971550" lvl="1" indent="-514350">
              <a:buFont typeface="+mj-lt"/>
              <a:buAutoNum type="romanLcPeriod"/>
            </a:pPr>
            <a:r>
              <a:rPr lang="en-US" b="1" dirty="0">
                <a:solidFill>
                  <a:schemeClr val="accent6">
                    <a:lumMod val="75000"/>
                  </a:schemeClr>
                </a:solidFill>
              </a:rPr>
              <a:t>Multiple</a:t>
            </a:r>
            <a:r>
              <a:rPr lang="en-US" dirty="0">
                <a:solidFill>
                  <a:schemeClr val="accent6">
                    <a:lumMod val="75000"/>
                  </a:schemeClr>
                </a:solidFill>
              </a:rPr>
              <a:t> </a:t>
            </a:r>
            <a:r>
              <a:rPr lang="en-US" dirty="0"/>
              <a:t>domestic VCOCs, HFs, or PEFs, provided that no single such investor owns more than 50%  </a:t>
            </a:r>
            <a:r>
              <a:rPr lang="en-US" b="1" dirty="0">
                <a:solidFill>
                  <a:schemeClr val="accent6">
                    <a:lumMod val="75000"/>
                  </a:schemeClr>
                </a:solidFill>
              </a:rPr>
              <a:t>(SBIR ONLY)</a:t>
            </a:r>
          </a:p>
          <a:p>
            <a:pPr marL="971550" lvl="1" indent="-514350">
              <a:buFont typeface="+mj-lt"/>
              <a:buAutoNum type="romanLcPeriod"/>
            </a:pPr>
            <a:endParaRPr lang="en-US" dirty="0"/>
          </a:p>
        </p:txBody>
      </p:sp>
      <p:sp>
        <p:nvSpPr>
          <p:cNvPr id="4" name="Text Placeholder 3"/>
          <p:cNvSpPr>
            <a:spLocks noGrp="1"/>
          </p:cNvSpPr>
          <p:nvPr>
            <p:ph type="body" sz="quarter" idx="4294967295"/>
          </p:nvPr>
        </p:nvSpPr>
        <p:spPr>
          <a:xfrm>
            <a:off x="1051560" y="1600200"/>
            <a:ext cx="6492240" cy="533400"/>
          </a:xfrm>
        </p:spPr>
        <p:txBody>
          <a:bodyPr/>
          <a:lstStyle/>
          <a:p>
            <a:pPr marL="0" indent="0">
              <a:buNone/>
            </a:pPr>
            <a:r>
              <a:rPr lang="en-US" sz="2800" b="1" dirty="0">
                <a:solidFill>
                  <a:schemeClr val="accent6">
                    <a:lumMod val="75000"/>
                  </a:schemeClr>
                </a:solidFill>
              </a:rPr>
              <a:t>Ownership and Control</a:t>
            </a:r>
          </a:p>
        </p:txBody>
      </p:sp>
      <p:pic>
        <p:nvPicPr>
          <p:cNvPr id="1026" name="Picture 2" descr="C:\Users\Andrea Johanson\AppData\Local\Microsoft\Windows\Temporary Internet Files\Content.IE5\CWGQHT8A\MC90044476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228600"/>
            <a:ext cx="1647613" cy="2133600"/>
          </a:xfrm>
          <a:prstGeom prst="rect">
            <a:avLst/>
          </a:prstGeom>
        </p:spPr>
        <p:style>
          <a:lnRef idx="1">
            <a:schemeClr val="accent2"/>
          </a:lnRef>
          <a:fillRef idx="2">
            <a:schemeClr val="accent2"/>
          </a:fillRef>
          <a:effectRef idx="1">
            <a:schemeClr val="accent2"/>
          </a:effectRef>
          <a:fontRef idx="minor">
            <a:schemeClr val="dk1"/>
          </a:fontRef>
        </p:style>
      </p:pic>
      <p:sp>
        <p:nvSpPr>
          <p:cNvPr id="7" name="Slide Number Placeholder 3">
            <a:extLst>
              <a:ext uri="{FF2B5EF4-FFF2-40B4-BE49-F238E27FC236}">
                <a16:creationId xmlns:a16="http://schemas.microsoft.com/office/drawing/2014/main" id="{87FB71A0-616C-4B1B-AB68-AB2161E1FA5A}"/>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0198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88BCB7-E94F-464D-ACE9-75A4C132ECCA}"/>
              </a:ext>
            </a:extLst>
          </p:cNvPr>
          <p:cNvSpPr>
            <a:spLocks noGrp="1"/>
          </p:cNvSpPr>
          <p:nvPr>
            <p:ph type="sldNum" sz="quarter" idx="12"/>
          </p:nvPr>
        </p:nvSpPr>
        <p:spPr>
          <a:xfrm>
            <a:off x="457200" y="6492875"/>
            <a:ext cx="2133600" cy="365125"/>
          </a:xfrm>
        </p:spPr>
        <p:txBody>
          <a:bodyPr anchor="ctr">
            <a:normAutofit/>
          </a:bodyPr>
          <a:lstStyle/>
          <a:p>
            <a:pPr>
              <a:spcAft>
                <a:spcPts val="600"/>
              </a:spcAft>
            </a:pPr>
            <a:fld id="{C80208A2-13A6-4F7D-8D9A-E4DF26F50285}" type="slidenum">
              <a:rPr lang="en-US" smtClean="0"/>
              <a:pPr>
                <a:spcAft>
                  <a:spcPts val="600"/>
                </a:spcAft>
              </a:pPr>
              <a:t>24</a:t>
            </a:fld>
            <a:endParaRPr lang="en-US"/>
          </a:p>
        </p:txBody>
      </p:sp>
      <p:sp>
        <p:nvSpPr>
          <p:cNvPr id="3" name="TextBox 2">
            <a:extLst>
              <a:ext uri="{FF2B5EF4-FFF2-40B4-BE49-F238E27FC236}">
                <a16:creationId xmlns:a16="http://schemas.microsoft.com/office/drawing/2014/main" id="{0556B8EB-9A16-374E-AE87-033305903F1D}"/>
              </a:ext>
            </a:extLst>
          </p:cNvPr>
          <p:cNvSpPr txBox="1"/>
          <p:nvPr/>
        </p:nvSpPr>
        <p:spPr>
          <a:xfrm>
            <a:off x="2084062" y="5504559"/>
            <a:ext cx="4975874" cy="646331"/>
          </a:xfrm>
          <a:prstGeom prst="rect">
            <a:avLst/>
          </a:prstGeom>
          <a:noFill/>
        </p:spPr>
        <p:txBody>
          <a:bodyPr wrap="square" rtlCol="0">
            <a:spAutoFit/>
          </a:bodyPr>
          <a:lstStyle/>
          <a:p>
            <a:pPr algn="ctr"/>
            <a:r>
              <a:rPr lang="en-US" dirty="0">
                <a:solidFill>
                  <a:srgbClr val="49176D"/>
                </a:solidFill>
              </a:rPr>
              <a:t>What will make you ineligible for the SBIR/STTR Program?</a:t>
            </a:r>
          </a:p>
        </p:txBody>
      </p:sp>
      <p:pic>
        <p:nvPicPr>
          <p:cNvPr id="5" name="Picture 4" descr="A dog that is lying down and looking at the camera&#10;&#10;Description automatically generated">
            <a:extLst>
              <a:ext uri="{FF2B5EF4-FFF2-40B4-BE49-F238E27FC236}">
                <a16:creationId xmlns:a16="http://schemas.microsoft.com/office/drawing/2014/main" id="{5A88CBBE-AAE9-4D59-867E-BC31D705F6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6" t="11457" r="14182" b="27703"/>
          <a:stretch/>
        </p:blipFill>
        <p:spPr>
          <a:xfrm>
            <a:off x="4795521" y="1006040"/>
            <a:ext cx="3439492" cy="4451106"/>
          </a:xfrm>
          <a:prstGeom prst="rect">
            <a:avLst/>
          </a:prstGeom>
        </p:spPr>
      </p:pic>
      <p:pic>
        <p:nvPicPr>
          <p:cNvPr id="8" name="Picture 2" descr="Today's Poll Question - News - The Intelligencer - Doylestown, PA">
            <a:extLst>
              <a:ext uri="{FF2B5EF4-FFF2-40B4-BE49-F238E27FC236}">
                <a16:creationId xmlns:a16="http://schemas.microsoft.com/office/drawing/2014/main" id="{7701F7EB-B75E-4792-87EB-6A718A25E0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4599" y="507577"/>
            <a:ext cx="3830299" cy="2548890"/>
          </a:xfrm>
          <a:prstGeom prst="rect">
            <a:avLst/>
          </a:prstGeom>
          <a:solidFill>
            <a:srgbClr val="FFFFFF"/>
          </a:solidFill>
        </p:spPr>
      </p:pic>
    </p:spTree>
    <p:extLst>
      <p:ext uri="{BB962C8B-B14F-4D97-AF65-F5344CB8AC3E}">
        <p14:creationId xmlns:p14="http://schemas.microsoft.com/office/powerpoint/2010/main" val="1318292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Registrations</a:t>
            </a:r>
          </a:p>
        </p:txBody>
      </p:sp>
      <p:sp>
        <p:nvSpPr>
          <p:cNvPr id="4" name="Slide Number Placeholder 3"/>
          <p:cNvSpPr>
            <a:spLocks noGrp="1"/>
          </p:cNvSpPr>
          <p:nvPr>
            <p:ph type="sldNum" sz="quarter" idx="4"/>
          </p:nvPr>
        </p:nvSpPr>
        <p:spPr/>
        <p:txBody>
          <a:bodyPr/>
          <a:lstStyle/>
          <a:p>
            <a:fld id="{C80208A2-13A6-4F7D-8D9A-E4DF26F50285}" type="slidenum">
              <a:rPr lang="en-US" smtClean="0"/>
              <a:pPr/>
              <a:t>25</a:t>
            </a:fld>
            <a:endParaRPr lang="en-US" dirty="0"/>
          </a:p>
        </p:txBody>
      </p:sp>
      <p:pic>
        <p:nvPicPr>
          <p:cNvPr id="14338" name="Picture 2" descr="Image result for regi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8300" y="1695450"/>
            <a:ext cx="5791200" cy="41362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9436F7-0A5B-4226-A6C3-A303D245E23D}"/>
              </a:ext>
            </a:extLst>
          </p:cNvPr>
          <p:cNvSpPr txBox="1"/>
          <p:nvPr/>
        </p:nvSpPr>
        <p:spPr>
          <a:xfrm>
            <a:off x="930368" y="2608614"/>
            <a:ext cx="7259039" cy="1077218"/>
          </a:xfrm>
          <a:prstGeom prst="rect">
            <a:avLst/>
          </a:prstGeom>
          <a:solidFill>
            <a:schemeClr val="bg2"/>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solidFill>
                  <a:schemeClr val="bg1"/>
                </a:solidFill>
                <a:latin typeface="Arial"/>
                <a:cs typeface="Arial"/>
              </a:rPr>
              <a:t>Allow a minimum of six weeks to  complete all registrations</a:t>
            </a:r>
          </a:p>
        </p:txBody>
      </p:sp>
    </p:spTree>
    <p:extLst>
      <p:ext uri="{BB962C8B-B14F-4D97-AF65-F5344CB8AC3E}">
        <p14:creationId xmlns:p14="http://schemas.microsoft.com/office/powerpoint/2010/main" val="40440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6440" name="Rectangle 424"/>
          <p:cNvSpPr>
            <a:spLocks noGrp="1" noChangeArrowheads="1"/>
          </p:cNvSpPr>
          <p:nvPr>
            <p:ph type="title"/>
          </p:nvPr>
        </p:nvSpPr>
        <p:spPr/>
        <p:txBody>
          <a:bodyPr>
            <a:normAutofit/>
          </a:bodyPr>
          <a:lstStyle/>
          <a:p>
            <a:r>
              <a:rPr lang="en-US" dirty="0"/>
              <a:t>Registrations Required by Agency</a:t>
            </a:r>
          </a:p>
        </p:txBody>
      </p:sp>
      <p:graphicFrame>
        <p:nvGraphicFramePr>
          <p:cNvPr id="3" name="Table 2"/>
          <p:cNvGraphicFramePr>
            <a:graphicFrameLocks noGrp="1"/>
          </p:cNvGraphicFramePr>
          <p:nvPr/>
        </p:nvGraphicFramePr>
        <p:xfrm>
          <a:off x="757683" y="1363097"/>
          <a:ext cx="7579398" cy="3664125"/>
        </p:xfrm>
        <a:graphic>
          <a:graphicData uri="http://schemas.openxmlformats.org/drawingml/2006/table">
            <a:tbl>
              <a:tblPr>
                <a:tableStyleId>{08FB837D-C827-4EFA-A057-4D05807E0F7C}</a:tableStyleId>
              </a:tblPr>
              <a:tblGrid>
                <a:gridCol w="2702598">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525818">
                  <a:extLst>
                    <a:ext uri="{9D8B030D-6E8A-4147-A177-3AD203B41FA5}">
                      <a16:colId xmlns:a16="http://schemas.microsoft.com/office/drawing/2014/main" val="20010"/>
                    </a:ext>
                  </a:extLst>
                </a:gridCol>
                <a:gridCol w="388582">
                  <a:extLst>
                    <a:ext uri="{9D8B030D-6E8A-4147-A177-3AD203B41FA5}">
                      <a16:colId xmlns:a16="http://schemas.microsoft.com/office/drawing/2014/main" val="20011"/>
                    </a:ext>
                  </a:extLst>
                </a:gridCol>
              </a:tblGrid>
              <a:tr h="0">
                <a:tc>
                  <a:txBody>
                    <a:bodyPr/>
                    <a:lstStyle/>
                    <a:p>
                      <a:pPr algn="ctr" fontAlgn="b"/>
                      <a:r>
                        <a:rPr lang="en-US" sz="1400" u="none" strike="noStrike" dirty="0">
                          <a:effectLst/>
                        </a:rPr>
                        <a:t>Registration Type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ctr"/>
                </a:tc>
                <a:tc gridSpan="11">
                  <a:txBody>
                    <a:bodyPr/>
                    <a:lstStyle/>
                    <a:p>
                      <a:pPr algn="ctr" fontAlgn="b"/>
                      <a:r>
                        <a:rPr lang="en-US" sz="1400" u="none" strike="noStrike" dirty="0">
                          <a:effectLst/>
                        </a:rPr>
                        <a:t>Agency</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1637">
                <a:tc>
                  <a:txBody>
                    <a:bodyPr/>
                    <a:lstStyle/>
                    <a:p>
                      <a:pPr algn="l" fontAlgn="b"/>
                      <a:r>
                        <a:rPr lang="en-US" sz="1400" u="none" strike="noStrike" dirty="0">
                          <a:effectLst/>
                        </a:rPr>
                        <a:t> </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NIH</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DoD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NSF</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NASA</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DoE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USDA</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DoT</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EPA</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err="1">
                          <a:effectLst/>
                        </a:rPr>
                        <a:t>DoC</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err="1">
                          <a:effectLst/>
                        </a:rPr>
                        <a:t>DoEd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200" u="none" strike="noStrike" dirty="0">
                          <a:effectLst/>
                        </a:rPr>
                        <a:t>DHS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1"/>
                  </a:ext>
                </a:extLst>
              </a:tr>
              <a:tr h="232777">
                <a:tc>
                  <a:txBody>
                    <a:bodyPr/>
                    <a:lstStyle/>
                    <a:p>
                      <a:pPr algn="l" fontAlgn="b"/>
                      <a:r>
                        <a:rPr lang="en-US" sz="1400" u="none" strike="noStrike" dirty="0">
                          <a:effectLst/>
                        </a:rPr>
                        <a:t>EIN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2"/>
                  </a:ext>
                </a:extLst>
              </a:tr>
              <a:tr h="232777">
                <a:tc>
                  <a:txBody>
                    <a:bodyPr/>
                    <a:lstStyle/>
                    <a:p>
                      <a:pPr algn="l" fontAlgn="b"/>
                      <a:r>
                        <a:rPr lang="en-US" sz="1400" u="none" strike="noStrike">
                          <a:effectLst/>
                        </a:rPr>
                        <a:t>DUNS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3"/>
                  </a:ext>
                </a:extLst>
              </a:tr>
              <a:tr h="232777">
                <a:tc>
                  <a:txBody>
                    <a:bodyPr/>
                    <a:lstStyle/>
                    <a:p>
                      <a:pPr algn="l" fontAlgn="b"/>
                      <a:r>
                        <a:rPr lang="en-US" sz="1400" u="none" strike="noStrike" dirty="0">
                          <a:effectLst/>
                        </a:rPr>
                        <a:t>SBIR.gov (company registration)*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4"/>
                  </a:ext>
                </a:extLst>
              </a:tr>
              <a:tr h="232777">
                <a:tc>
                  <a:txBody>
                    <a:bodyPr/>
                    <a:lstStyle/>
                    <a:p>
                      <a:pPr algn="l" fontAlgn="b"/>
                      <a:r>
                        <a:rPr lang="en-US" sz="1400" u="none" strike="noStrike" dirty="0">
                          <a:effectLst/>
                        </a:rPr>
                        <a:t>SAM (System of Award Management)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5"/>
                  </a:ext>
                </a:extLst>
              </a:tr>
              <a:tr h="232777">
                <a:tc>
                  <a:txBody>
                    <a:bodyPr/>
                    <a:lstStyle/>
                    <a:p>
                      <a:pPr algn="l" fontAlgn="b"/>
                      <a:r>
                        <a:rPr lang="en-US" sz="1400" u="none" strike="noStrike">
                          <a:effectLst/>
                        </a:rPr>
                        <a:t>Grants.gov</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6"/>
                  </a:ext>
                </a:extLst>
              </a:tr>
              <a:tr h="232777">
                <a:tc>
                  <a:txBody>
                    <a:bodyPr/>
                    <a:lstStyle/>
                    <a:p>
                      <a:pPr algn="l" fontAlgn="b"/>
                      <a:r>
                        <a:rPr lang="en-US" sz="1400" u="none" strike="noStrike">
                          <a:effectLst/>
                        </a:rPr>
                        <a:t>eCommons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7"/>
                  </a:ext>
                </a:extLst>
              </a:tr>
              <a:tr h="232777">
                <a:tc>
                  <a:txBody>
                    <a:bodyPr/>
                    <a:lstStyle/>
                    <a:p>
                      <a:pPr algn="l" fontAlgn="b"/>
                      <a:r>
                        <a:rPr lang="en-US" sz="1400" u="none" strike="noStrike" dirty="0" err="1">
                          <a:effectLst/>
                        </a:rPr>
                        <a:t>FastLane</a:t>
                      </a:r>
                      <a:r>
                        <a:rPr lang="en-US" sz="1400" u="none" strike="noStrike" dirty="0">
                          <a:effectLst/>
                        </a:rPr>
                        <a:t> / Research.gov</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8"/>
                  </a:ext>
                </a:extLst>
              </a:tr>
              <a:tr h="232777">
                <a:tc>
                  <a:txBody>
                    <a:bodyPr/>
                    <a:lstStyle/>
                    <a:p>
                      <a:pPr marL="0" algn="l" defTabSz="914400" rtl="0" eaLnBrk="1" fontAlgn="b" latinLnBrk="0" hangingPunct="1"/>
                      <a:r>
                        <a:rPr lang="en-US" sz="1400" u="none" strike="noStrike" kern="1200" dirty="0">
                          <a:effectLst/>
                        </a:rPr>
                        <a:t>DoD’s sbir.defensebusiness.org</a:t>
                      </a:r>
                      <a:endParaRPr lang="en-US" sz="14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09"/>
                  </a:ext>
                </a:extLst>
              </a:tr>
              <a:tr h="232777">
                <a:tc>
                  <a:txBody>
                    <a:bodyPr/>
                    <a:lstStyle/>
                    <a:p>
                      <a:pPr algn="l" fontAlgn="b"/>
                      <a:r>
                        <a:rPr lang="en-US" sz="1400" u="none" strike="noStrike" dirty="0">
                          <a:effectLst/>
                        </a:rPr>
                        <a:t>PAMS (DOE Portfolio Analysis &amp; </a:t>
                      </a:r>
                      <a:r>
                        <a:rPr lang="en-US" sz="1400" u="none" strike="noStrike" dirty="0" err="1">
                          <a:effectLst/>
                        </a:rPr>
                        <a:t>Mgmt</a:t>
                      </a:r>
                      <a:r>
                        <a:rPr lang="en-US" sz="1400" u="none" strike="noStrike" dirty="0">
                          <a:effectLst/>
                        </a:rPr>
                        <a:t> System)</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10"/>
                  </a:ext>
                </a:extLst>
              </a:tr>
              <a:tr h="232777">
                <a:tc>
                  <a:txBody>
                    <a:bodyPr/>
                    <a:lstStyle/>
                    <a:p>
                      <a:pPr algn="l" fontAlgn="b"/>
                      <a:r>
                        <a:rPr lang="en-US" sz="1400" u="none" strike="noStrike">
                          <a:effectLst/>
                        </a:rPr>
                        <a:t>ASAP</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11"/>
                  </a:ext>
                </a:extLst>
              </a:tr>
              <a:tr h="232777">
                <a:tc>
                  <a:txBody>
                    <a:bodyPr/>
                    <a:lstStyle/>
                    <a:p>
                      <a:pPr algn="l" fontAlgn="b"/>
                      <a:r>
                        <a:rPr lang="en-US" sz="1400" u="none" strike="noStrike">
                          <a:effectLst/>
                        </a:rPr>
                        <a:t>FedConnect</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X</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a:effectLst/>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12"/>
                  </a:ext>
                </a:extLst>
              </a:tr>
              <a:tr h="232777">
                <a:tc>
                  <a:txBody>
                    <a:bodyPr/>
                    <a:lstStyle/>
                    <a:p>
                      <a:pPr algn="l" fontAlgn="b"/>
                      <a:r>
                        <a:rPr lang="en-US" sz="1400" u="none" strike="noStrike" dirty="0">
                          <a:effectLst/>
                        </a:rPr>
                        <a:t>EHB (Electronic Handbook)</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X</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306" marR="9306" marT="9306" marB="0" anchor="b"/>
                </a:tc>
                <a:extLst>
                  <a:ext uri="{0D108BD9-81ED-4DB2-BD59-A6C34878D82A}">
                    <a16:rowId xmlns:a16="http://schemas.microsoft.com/office/drawing/2014/main" val="10013"/>
                  </a:ext>
                </a:extLst>
              </a:tr>
            </a:tbl>
          </a:graphicData>
        </a:graphic>
      </p:graphicFrame>
      <p:sp>
        <p:nvSpPr>
          <p:cNvPr id="4" name="TextBox 3"/>
          <p:cNvSpPr txBox="1"/>
          <p:nvPr/>
        </p:nvSpPr>
        <p:spPr>
          <a:xfrm>
            <a:off x="1419974" y="5074577"/>
            <a:ext cx="8229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*SAM registration is not required to complete SBIR.gov registration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srgbClr val="727176"/>
                </a:solidFill>
                <a:effectLst/>
                <a:uLnTx/>
                <a:uFillTx/>
                <a:latin typeface="Arial" panose="020B0604020202020204" pitchFamily="34" charset="0"/>
                <a:ea typeface="+mn-ea"/>
                <a:cs typeface="Arial" panose="020B0604020202020204" pitchFamily="34" charset="0"/>
              </a:rPr>
              <a:t>DoD</a:t>
            </a:r>
            <a:r>
              <a:rPr kumimoji="0" lang="en-US" sz="12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 does not </a:t>
            </a:r>
            <a:r>
              <a:rPr kumimoji="0" lang="en-US" sz="1200" b="0" i="0" u="sng"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require</a:t>
            </a:r>
            <a:r>
              <a:rPr kumimoji="0" lang="en-US" sz="12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 SAM registration until time of award but encourages it before submission</a:t>
            </a:r>
          </a:p>
        </p:txBody>
      </p:sp>
      <p:sp>
        <p:nvSpPr>
          <p:cNvPr id="2" name="TextBox 1"/>
          <p:cNvSpPr txBox="1"/>
          <p:nvPr/>
        </p:nvSpPr>
        <p:spPr>
          <a:xfrm>
            <a:off x="1600200" y="5629870"/>
            <a:ext cx="5867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9176E"/>
                </a:solidFill>
                <a:effectLst/>
                <a:uLnTx/>
                <a:uFillTx/>
                <a:latin typeface="Arial" panose="020B0604020202020204" pitchFamily="34" charset="0"/>
                <a:ea typeface="+mn-ea"/>
                <a:cs typeface="Arial" panose="020B0604020202020204" pitchFamily="34" charset="0"/>
              </a:rPr>
              <a:t>For registration links, visit BBC’s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hlinkClick r:id="rId3"/>
              </a:rPr>
              <a:t>http://bbcetc.com/capabilities/sbir-sttr-research-grant-assistance/registration-help/</a:t>
            </a:r>
            <a:r>
              <a:rPr kumimoji="0" lang="en-US" sz="1600" b="0" i="0" u="none" strike="noStrike" kern="1200" cap="none" spc="0" normalizeH="0" baseline="0" noProof="0" dirty="0">
                <a:ln>
                  <a:noFill/>
                </a:ln>
                <a:solidFill>
                  <a:srgbClr val="727176"/>
                </a:solidFill>
                <a:effectLst/>
                <a:uLnTx/>
                <a:uFillTx/>
                <a:latin typeface="Arial" panose="020B0604020202020204" pitchFamily="34" charset="0"/>
                <a:ea typeface="+mn-ea"/>
                <a:cs typeface="Arial" panose="020B0604020202020204" pitchFamily="34" charset="0"/>
              </a:rPr>
              <a:t> </a:t>
            </a:r>
          </a:p>
        </p:txBody>
      </p:sp>
      <p:sp>
        <p:nvSpPr>
          <p:cNvPr id="7" name="Slide Number Placeholder 3">
            <a:extLst>
              <a:ext uri="{FF2B5EF4-FFF2-40B4-BE49-F238E27FC236}">
                <a16:creationId xmlns:a16="http://schemas.microsoft.com/office/drawing/2014/main" id="{C49843A0-5991-47DC-A635-C81177877DD2}"/>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3408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Registrations</a:t>
            </a:r>
          </a:p>
        </p:txBody>
      </p:sp>
      <p:sp>
        <p:nvSpPr>
          <p:cNvPr id="3" name="Content Placeholder 2"/>
          <p:cNvSpPr>
            <a:spLocks noGrp="1"/>
          </p:cNvSpPr>
          <p:nvPr>
            <p:ph idx="1"/>
          </p:nvPr>
        </p:nvSpPr>
        <p:spPr>
          <a:xfrm>
            <a:off x="944352" y="2493196"/>
            <a:ext cx="7371721" cy="4000201"/>
          </a:xfrm>
        </p:spPr>
        <p:txBody>
          <a:bodyPr>
            <a:normAutofit/>
          </a:bodyPr>
          <a:lstStyle/>
          <a:p>
            <a:pPr algn="just">
              <a:spcAft>
                <a:spcPts val="1200"/>
              </a:spcAft>
            </a:pPr>
            <a:r>
              <a:rPr lang="en-US" sz="2000" dirty="0"/>
              <a:t>EIN – Employer Identification Number (IRS)</a:t>
            </a:r>
          </a:p>
          <a:p>
            <a:pPr algn="just">
              <a:spcAft>
                <a:spcPts val="1200"/>
              </a:spcAft>
            </a:pPr>
            <a:r>
              <a:rPr lang="en-US" sz="2000" dirty="0"/>
              <a:t>DUNS – Data Universal Number (D&amp;B)</a:t>
            </a:r>
          </a:p>
          <a:p>
            <a:pPr>
              <a:spcAft>
                <a:spcPts val="1200"/>
              </a:spcAft>
            </a:pPr>
            <a:r>
              <a:rPr lang="en-US" sz="2000" dirty="0"/>
              <a:t>SAM – System for Award Management * (U.S. Gov’t)</a:t>
            </a:r>
          </a:p>
          <a:p>
            <a:pPr>
              <a:spcAft>
                <a:spcPts val="1200"/>
              </a:spcAft>
            </a:pPr>
            <a:r>
              <a:rPr lang="en-US" sz="2000" dirty="0"/>
              <a:t>SBIR.gov – Company registry specific for SBIR/STTR (SBA)</a:t>
            </a:r>
          </a:p>
          <a:p>
            <a:pPr marL="457200" lvl="1" indent="0">
              <a:buNone/>
            </a:pPr>
            <a:r>
              <a:rPr lang="en-US" sz="2000" dirty="0"/>
              <a:t>*DoD requires SAM at time of award</a:t>
            </a:r>
          </a:p>
        </p:txBody>
      </p:sp>
      <p:sp>
        <p:nvSpPr>
          <p:cNvPr id="4" name="Text Placeholder 3"/>
          <p:cNvSpPr>
            <a:spLocks noGrp="1"/>
          </p:cNvSpPr>
          <p:nvPr>
            <p:ph type="body" sz="quarter" idx="13"/>
          </p:nvPr>
        </p:nvSpPr>
        <p:spPr/>
        <p:txBody>
          <a:bodyPr>
            <a:noAutofit/>
          </a:bodyPr>
          <a:lstStyle/>
          <a:p>
            <a:r>
              <a:rPr lang="en-US" sz="2000" dirty="0">
                <a:solidFill>
                  <a:schemeClr val="accent6">
                    <a:lumMod val="75000"/>
                  </a:schemeClr>
                </a:solidFill>
              </a:rPr>
              <a:t>All organizations submitting SBIR/STTR  proposals to any Agency must have the following:</a:t>
            </a:r>
          </a:p>
          <a:p>
            <a:endParaRPr lang="en-US" sz="2000" dirty="0">
              <a:solidFill>
                <a:schemeClr val="accent6">
                  <a:lumMod val="75000"/>
                </a:schemeClr>
              </a:solidFill>
            </a:endParaRPr>
          </a:p>
        </p:txBody>
      </p:sp>
      <p:pic>
        <p:nvPicPr>
          <p:cNvPr id="8" name="Picture 2" descr="http://blogs.constantcontact.com/wp-content/uploads/2012/03/registration-button-693x378.jpg">
            <a:extLst>
              <a:ext uri="{FF2B5EF4-FFF2-40B4-BE49-F238E27FC236}">
                <a16:creationId xmlns:a16="http://schemas.microsoft.com/office/drawing/2014/main" id="{7C6A8FAB-653A-411F-8901-4FBC9E7DF5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8819" y="244491"/>
            <a:ext cx="2027646" cy="1105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C8BB0A2F-EE38-4F51-92DD-71E3F16EFF81}"/>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87274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EIN Number? </a:t>
            </a:r>
          </a:p>
        </p:txBody>
      </p:sp>
      <p:sp>
        <p:nvSpPr>
          <p:cNvPr id="3" name="Content Placeholder 2"/>
          <p:cNvSpPr>
            <a:spLocks noGrp="1"/>
          </p:cNvSpPr>
          <p:nvPr>
            <p:ph idx="1"/>
          </p:nvPr>
        </p:nvSpPr>
        <p:spPr/>
        <p:txBody>
          <a:bodyPr/>
          <a:lstStyle/>
          <a:p>
            <a:r>
              <a:rPr lang="en-US" dirty="0"/>
              <a:t>An Employer Identification Number (EIN) is also known as a Federal Tax Identification Number</a:t>
            </a:r>
          </a:p>
          <a:p>
            <a:r>
              <a:rPr lang="en-US" dirty="0"/>
              <a:t>Used to identify a business entity. </a:t>
            </a:r>
          </a:p>
          <a:p>
            <a:r>
              <a:rPr lang="en-US" b="1" dirty="0"/>
              <a:t>This is a free service offered by the Internal Revenue Service</a:t>
            </a:r>
            <a:r>
              <a:rPr lang="en-US" dirty="0"/>
              <a:t>. </a:t>
            </a:r>
          </a:p>
        </p:txBody>
      </p:sp>
      <p:sp>
        <p:nvSpPr>
          <p:cNvPr id="4" name="Text Placeholder 3"/>
          <p:cNvSpPr>
            <a:spLocks noGrp="1"/>
          </p:cNvSpPr>
          <p:nvPr>
            <p:ph type="body" sz="quarter" idx="13"/>
          </p:nvPr>
        </p:nvSpPr>
        <p:spPr>
          <a:prstGeom prst="rect">
            <a:avLst/>
          </a:prstGeom>
        </p:spPr>
        <p:txBody>
          <a:bodyPr/>
          <a:lstStyle/>
          <a:p>
            <a:r>
              <a:rPr lang="en-US" dirty="0">
                <a:solidFill>
                  <a:schemeClr val="accent6">
                    <a:lumMod val="75000"/>
                  </a:schemeClr>
                </a:solidFill>
              </a:rPr>
              <a:t>Federal Tax Identification Number</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pic>
        <p:nvPicPr>
          <p:cNvPr id="5" name="Picture 2" descr="Image result for ir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56836" y="504023"/>
            <a:ext cx="1753086" cy="1207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88FEA3-6AAA-8040-B171-4BBDA37A139A}"/>
              </a:ext>
            </a:extLst>
          </p:cNvPr>
          <p:cNvSpPr txBox="1"/>
          <p:nvPr/>
        </p:nvSpPr>
        <p:spPr>
          <a:xfrm>
            <a:off x="838201" y="4934634"/>
            <a:ext cx="75456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27176"/>
                </a:solidFill>
                <a:effectLst/>
                <a:uLnTx/>
                <a:uFillTx/>
                <a:latin typeface="Arial"/>
                <a:ea typeface="+mn-ea"/>
                <a:cs typeface="+mn-cs"/>
                <a:hlinkClick r:id="rId3"/>
              </a:rPr>
              <a:t>https://www.irs.gov/businesses/small-businesses-self-employed/apply-for-an-employer-identification-number-ein-online</a:t>
            </a:r>
            <a:endParaRPr kumimoji="0" lang="en-US" sz="1800" b="0" i="0" u="none" strike="noStrike" kern="1200" cap="none" spc="0" normalizeH="0" baseline="0" noProof="0" dirty="0">
              <a:ln>
                <a:noFill/>
              </a:ln>
              <a:solidFill>
                <a:srgbClr val="727176"/>
              </a:solidFill>
              <a:effectLst/>
              <a:uLnTx/>
              <a:uFillTx/>
              <a:latin typeface="Arial"/>
              <a:ea typeface="+mn-ea"/>
              <a:cs typeface="+mn-cs"/>
            </a:endParaRPr>
          </a:p>
        </p:txBody>
      </p:sp>
    </p:spTree>
    <p:extLst>
      <p:ext uri="{BB962C8B-B14F-4D97-AF65-F5344CB8AC3E}">
        <p14:creationId xmlns:p14="http://schemas.microsoft.com/office/powerpoint/2010/main" val="70399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Registrations – DUNS #</a:t>
            </a:r>
          </a:p>
        </p:txBody>
      </p:sp>
      <p:sp>
        <p:nvSpPr>
          <p:cNvPr id="15363" name="Content Placeholder 2"/>
          <p:cNvSpPr>
            <a:spLocks noGrp="1"/>
          </p:cNvSpPr>
          <p:nvPr>
            <p:ph idx="1"/>
          </p:nvPr>
        </p:nvSpPr>
        <p:spPr>
          <a:prstGeom prst="rect">
            <a:avLst/>
          </a:prstGeom>
        </p:spPr>
        <p:txBody>
          <a:bodyPr>
            <a:normAutofit fontScale="92500" lnSpcReduction="10000"/>
          </a:bodyPr>
          <a:lstStyle/>
          <a:p>
            <a:pPr eaLnBrk="1" hangingPunct="1"/>
            <a:r>
              <a:rPr lang="en-US" sz="2800" dirty="0"/>
              <a:t>What is it?</a:t>
            </a:r>
          </a:p>
          <a:p>
            <a:pPr lvl="1" eaLnBrk="1" hangingPunct="1"/>
            <a:r>
              <a:rPr lang="en-US" sz="2000" dirty="0"/>
              <a:t>Data Universal Number System (DUNS)</a:t>
            </a:r>
          </a:p>
          <a:p>
            <a:pPr lvl="1" eaLnBrk="1" hangingPunct="1"/>
            <a:r>
              <a:rPr lang="en-US" sz="2000" dirty="0"/>
              <a:t>FREE unique 9 digit id number for your organization</a:t>
            </a:r>
          </a:p>
          <a:p>
            <a:pPr eaLnBrk="1" hangingPunct="1"/>
            <a:r>
              <a:rPr lang="en-US" sz="2800" dirty="0"/>
              <a:t>Where do I get it? </a:t>
            </a:r>
          </a:p>
          <a:p>
            <a:pPr lvl="1"/>
            <a:r>
              <a:rPr lang="en-US" sz="2000" dirty="0"/>
              <a:t>Dun &amp; Bradstreet at </a:t>
            </a:r>
            <a:r>
              <a:rPr lang="en-US" dirty="0">
                <a:hlinkClick r:id="rId3"/>
              </a:rPr>
              <a:t>https://fedgov.dnb.com/webform/</a:t>
            </a:r>
            <a:endParaRPr lang="en-US" dirty="0"/>
          </a:p>
          <a:p>
            <a:pPr lvl="1"/>
            <a:r>
              <a:rPr lang="en-US" sz="2100" dirty="0"/>
              <a:t>Use the page for US Federal Government Contractors and Grantees</a:t>
            </a:r>
          </a:p>
          <a:p>
            <a:pPr eaLnBrk="1" hangingPunct="1"/>
            <a:r>
              <a:rPr lang="en-US" sz="2800" dirty="0"/>
              <a:t>Why?</a:t>
            </a:r>
          </a:p>
          <a:p>
            <a:pPr lvl="1" eaLnBrk="1" hangingPunct="1"/>
            <a:r>
              <a:rPr lang="en-US" sz="2000" dirty="0"/>
              <a:t>The federal government has adopted the use of DUNS numbers to track how federal grant money is allocated. </a:t>
            </a:r>
          </a:p>
          <a:p>
            <a:pPr eaLnBrk="1" hangingPunct="1"/>
            <a:r>
              <a:rPr lang="en-US" sz="2800" dirty="0"/>
              <a:t>How long will it take?</a:t>
            </a:r>
          </a:p>
          <a:p>
            <a:pPr lvl="1" eaLnBrk="1" hangingPunct="1"/>
            <a:r>
              <a:rPr lang="en-US" sz="2000" dirty="0"/>
              <a:t>Same Day. You will receive DUNS # information online.</a:t>
            </a:r>
          </a:p>
          <a:p>
            <a:pPr marL="457046" lvl="1" indent="0" eaLnBrk="1" hangingPunct="1">
              <a:buNone/>
            </a:pPr>
            <a:endParaRPr lang="en-US" sz="2000" dirty="0"/>
          </a:p>
        </p:txBody>
      </p:sp>
      <p:sp>
        <p:nvSpPr>
          <p:cNvPr id="3" name="Slide Number Placeholder 2">
            <a:extLst>
              <a:ext uri="{FF2B5EF4-FFF2-40B4-BE49-F238E27FC236}">
                <a16:creationId xmlns:a16="http://schemas.microsoft.com/office/drawing/2014/main" id="{C092587B-E6A4-4642-B7A7-F4F3597774D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pic>
        <p:nvPicPr>
          <p:cNvPr id="4098" name="Picture 2" descr="Related image">
            <a:extLst>
              <a:ext uri="{FF2B5EF4-FFF2-40B4-BE49-F238E27FC236}">
                <a16:creationId xmlns:a16="http://schemas.microsoft.com/office/drawing/2014/main" id="{54967CED-31C6-473E-9D09-D723187967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7275" y="544122"/>
            <a:ext cx="1142647" cy="112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29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381000"/>
            <a:ext cx="7543800" cy="1036638"/>
          </a:xfrm>
        </p:spPr>
        <p:txBody>
          <a:bodyPr/>
          <a:lstStyle/>
          <a:p>
            <a:r>
              <a:rPr lang="en-US" dirty="0"/>
              <a:t>About BBCetc</a:t>
            </a:r>
          </a:p>
        </p:txBody>
      </p:sp>
      <p:sp>
        <p:nvSpPr>
          <p:cNvPr id="5" name="Content Placeholder 2"/>
          <p:cNvSpPr>
            <a:spLocks noGrp="1"/>
          </p:cNvSpPr>
          <p:nvPr>
            <p:ph idx="1"/>
          </p:nvPr>
        </p:nvSpPr>
        <p:spPr>
          <a:xfrm>
            <a:off x="843148" y="1222104"/>
            <a:ext cx="7386452" cy="4571999"/>
          </a:xfrm>
        </p:spPr>
        <p:txBody>
          <a:bodyPr>
            <a:noAutofit/>
          </a:bodyPr>
          <a:lstStyle/>
          <a:p>
            <a:pPr marL="0" indent="0">
              <a:lnSpc>
                <a:spcPct val="120000"/>
              </a:lnSpc>
              <a:spcBef>
                <a:spcPts val="0"/>
              </a:spcBef>
              <a:buNone/>
            </a:pPr>
            <a:r>
              <a:rPr lang="en-US" sz="2000" dirty="0"/>
              <a:t>BBCetc works with technology-based entrepreneurs and companies on strategies to advance R&amp;D efforts to commercialization.  We are nationally recognized for our success in helping clients win federal funding through the SBIR/STTR programs and use it tactically to propel growth. Services include training courses and one-on-one counseling in:</a:t>
            </a:r>
          </a:p>
          <a:p>
            <a:pPr marL="0" indent="0">
              <a:lnSpc>
                <a:spcPct val="120000"/>
              </a:lnSpc>
              <a:spcBef>
                <a:spcPts val="0"/>
              </a:spcBef>
              <a:buNone/>
            </a:pPr>
            <a:endParaRPr lang="en-US" sz="1000" dirty="0"/>
          </a:p>
          <a:p>
            <a:pPr lvl="1">
              <a:lnSpc>
                <a:spcPct val="120000"/>
              </a:lnSpc>
              <a:spcBef>
                <a:spcPts val="0"/>
              </a:spcBef>
            </a:pPr>
            <a:r>
              <a:rPr lang="en-US" sz="2000" dirty="0">
                <a:solidFill>
                  <a:srgbClr val="EA7024"/>
                </a:solidFill>
              </a:rPr>
              <a:t>Commercialization Planning</a:t>
            </a:r>
          </a:p>
          <a:p>
            <a:pPr lvl="1">
              <a:lnSpc>
                <a:spcPct val="120000"/>
              </a:lnSpc>
              <a:spcBef>
                <a:spcPts val="0"/>
              </a:spcBef>
            </a:pPr>
            <a:r>
              <a:rPr lang="en-US" sz="2000" dirty="0">
                <a:solidFill>
                  <a:srgbClr val="EA7024"/>
                </a:solidFill>
              </a:rPr>
              <a:t>SBIR/STTR and Other Research Grant Assistance</a:t>
            </a:r>
          </a:p>
          <a:p>
            <a:pPr lvl="1">
              <a:lnSpc>
                <a:spcPct val="120000"/>
              </a:lnSpc>
              <a:spcBef>
                <a:spcPts val="0"/>
              </a:spcBef>
            </a:pPr>
            <a:r>
              <a:rPr lang="en-US" sz="2000" dirty="0">
                <a:solidFill>
                  <a:srgbClr val="EA7024"/>
                </a:solidFill>
              </a:rPr>
              <a:t>SBIR/STTR and Commercialization Training</a:t>
            </a:r>
          </a:p>
          <a:p>
            <a:pPr lvl="1">
              <a:lnSpc>
                <a:spcPct val="120000"/>
              </a:lnSpc>
              <a:spcBef>
                <a:spcPts val="0"/>
              </a:spcBef>
            </a:pPr>
            <a:r>
              <a:rPr lang="en-US" sz="2000" dirty="0">
                <a:solidFill>
                  <a:srgbClr val="EA7024"/>
                </a:solidFill>
              </a:rPr>
              <a:t>Grants/Contracts Management</a:t>
            </a:r>
          </a:p>
          <a:p>
            <a:pPr lvl="1">
              <a:lnSpc>
                <a:spcPct val="120000"/>
              </a:lnSpc>
              <a:spcBef>
                <a:spcPts val="0"/>
              </a:spcBef>
            </a:pPr>
            <a:r>
              <a:rPr lang="en-US" sz="2000" dirty="0">
                <a:solidFill>
                  <a:srgbClr val="EA7024"/>
                </a:solidFill>
              </a:rPr>
              <a:t>Tech-Based Economic Development Programs</a:t>
            </a:r>
          </a:p>
        </p:txBody>
      </p:sp>
      <p:sp>
        <p:nvSpPr>
          <p:cNvPr id="7" name="TextBox 6"/>
          <p:cNvSpPr txBox="1"/>
          <p:nvPr/>
        </p:nvSpPr>
        <p:spPr>
          <a:xfrm>
            <a:off x="1908772" y="6377048"/>
            <a:ext cx="53320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9176D"/>
                </a:solidFill>
                <a:effectLst/>
                <a:uLnTx/>
                <a:uFillTx/>
                <a:latin typeface="Arial"/>
                <a:ea typeface="+mn-ea"/>
                <a:cs typeface="Arial"/>
              </a:rPr>
              <a:t>www.bbcetc.com / 734-930-9741 / @</a:t>
            </a:r>
            <a:r>
              <a:rPr kumimoji="0" lang="en-US" sz="1800" b="1" i="0" u="none" strike="noStrike" kern="1200" cap="none" spc="0" normalizeH="0" baseline="0" noProof="0" dirty="0" err="1">
                <a:ln>
                  <a:noFill/>
                </a:ln>
                <a:solidFill>
                  <a:srgbClr val="49176D"/>
                </a:solidFill>
                <a:effectLst/>
                <a:uLnTx/>
                <a:uFillTx/>
                <a:latin typeface="Arial"/>
                <a:ea typeface="+mn-ea"/>
                <a:cs typeface="Arial"/>
              </a:rPr>
              <a:t>BBC_etc</a:t>
            </a:r>
            <a:endParaRPr kumimoji="0" lang="en-US" sz="1800" b="1" i="0" u="none" strike="noStrike" kern="1200" cap="none" spc="0" normalizeH="0" baseline="0" noProof="0" dirty="0">
              <a:ln>
                <a:noFill/>
              </a:ln>
              <a:solidFill>
                <a:srgbClr val="49176D"/>
              </a:solidFill>
              <a:effectLst/>
              <a:uLnTx/>
              <a:uFillTx/>
              <a:latin typeface="Arial"/>
              <a:ea typeface="+mn-ea"/>
              <a:cs typeface="Arial"/>
            </a:endParaRPr>
          </a:p>
        </p:txBody>
      </p:sp>
    </p:spTree>
    <p:extLst>
      <p:ext uri="{BB962C8B-B14F-4D97-AF65-F5344CB8AC3E}">
        <p14:creationId xmlns:p14="http://schemas.microsoft.com/office/powerpoint/2010/main" val="321425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6B65-D8ED-3A43-8B08-21927B1AFBEA}"/>
              </a:ext>
            </a:extLst>
          </p:cNvPr>
          <p:cNvSpPr>
            <a:spLocks noGrp="1"/>
          </p:cNvSpPr>
          <p:nvPr>
            <p:ph type="title"/>
          </p:nvPr>
        </p:nvSpPr>
        <p:spPr/>
        <p:txBody>
          <a:bodyPr/>
          <a:lstStyle/>
          <a:p>
            <a:r>
              <a:rPr lang="en-US" dirty="0"/>
              <a:t>System for Award Management</a:t>
            </a:r>
          </a:p>
        </p:txBody>
      </p:sp>
      <p:sp>
        <p:nvSpPr>
          <p:cNvPr id="3" name="Content Placeholder 2">
            <a:extLst>
              <a:ext uri="{FF2B5EF4-FFF2-40B4-BE49-F238E27FC236}">
                <a16:creationId xmlns:a16="http://schemas.microsoft.com/office/drawing/2014/main" id="{C0CA9BDF-FE51-9F46-88FD-921ECBE9A24D}"/>
              </a:ext>
            </a:extLst>
          </p:cNvPr>
          <p:cNvSpPr>
            <a:spLocks noGrp="1"/>
          </p:cNvSpPr>
          <p:nvPr>
            <p:ph idx="1"/>
          </p:nvPr>
        </p:nvSpPr>
        <p:spPr/>
        <p:txBody>
          <a:bodyPr/>
          <a:lstStyle/>
          <a:p>
            <a:r>
              <a:rPr lang="en-US" dirty="0">
                <a:hlinkClick r:id="rId2"/>
              </a:rPr>
              <a:t>https://www.sam.gov/SAM/</a:t>
            </a:r>
            <a:r>
              <a:rPr lang="en-US" dirty="0"/>
              <a:t> </a:t>
            </a:r>
          </a:p>
          <a:p>
            <a:r>
              <a:rPr lang="en-US" dirty="0"/>
              <a:t>SAM is a federal government-owned and operated free web site that combines several procurement systems and the Catalog of Federal Domestic Assistance into one common system. </a:t>
            </a:r>
          </a:p>
          <a:p>
            <a:pPr lvl="1"/>
            <a:r>
              <a:rPr lang="en-US" dirty="0"/>
              <a:t>Central Contractor Register (CCR)</a:t>
            </a:r>
          </a:p>
          <a:p>
            <a:pPr lvl="1"/>
            <a:r>
              <a:rPr lang="en-US" dirty="0"/>
              <a:t>Federal Agency Registration (</a:t>
            </a:r>
            <a:r>
              <a:rPr lang="en-US" dirty="0" err="1"/>
              <a:t>Fedreg</a:t>
            </a:r>
            <a:r>
              <a:rPr lang="en-US" dirty="0"/>
              <a:t>)</a:t>
            </a:r>
          </a:p>
          <a:p>
            <a:pPr lvl="1"/>
            <a:r>
              <a:rPr lang="en-US" dirty="0"/>
              <a:t>Online Representation and Certifications Application (ORCA)</a:t>
            </a:r>
          </a:p>
          <a:p>
            <a:pPr lvl="1"/>
            <a:r>
              <a:rPr lang="en-US" dirty="0"/>
              <a:t>Excluded Parties List System (EPLS)</a:t>
            </a:r>
          </a:p>
        </p:txBody>
      </p:sp>
      <p:sp>
        <p:nvSpPr>
          <p:cNvPr id="4" name="Text Placeholder 3">
            <a:extLst>
              <a:ext uri="{FF2B5EF4-FFF2-40B4-BE49-F238E27FC236}">
                <a16:creationId xmlns:a16="http://schemas.microsoft.com/office/drawing/2014/main" id="{996B6D79-08BE-1A46-BA19-C8F1B8CD466D}"/>
              </a:ext>
            </a:extLst>
          </p:cNvPr>
          <p:cNvSpPr>
            <a:spLocks noGrp="1"/>
          </p:cNvSpPr>
          <p:nvPr>
            <p:ph type="body" sz="quarter" idx="13"/>
          </p:nvPr>
        </p:nvSpPr>
        <p:spPr/>
        <p:txBody>
          <a:bodyPr/>
          <a:lstStyle/>
          <a:p>
            <a:r>
              <a:rPr lang="en-US" dirty="0"/>
              <a:t>What is SAM?</a:t>
            </a:r>
          </a:p>
        </p:txBody>
      </p:sp>
      <p:sp>
        <p:nvSpPr>
          <p:cNvPr id="5" name="Slide Number Placeholder 4">
            <a:extLst>
              <a:ext uri="{FF2B5EF4-FFF2-40B4-BE49-F238E27FC236}">
                <a16:creationId xmlns:a16="http://schemas.microsoft.com/office/drawing/2014/main" id="{5EC043F6-414A-AD4F-8718-990FBF4C684B}"/>
              </a:ext>
            </a:extLst>
          </p:cNvPr>
          <p:cNvSpPr>
            <a:spLocks noGrp="1"/>
          </p:cNvSpPr>
          <p:nvPr>
            <p:ph type="sldNum" sz="quarter" idx="4"/>
          </p:nvPr>
        </p:nvSpPr>
        <p:spPr/>
        <p:txBody>
          <a:bodyPr/>
          <a:lstStyle/>
          <a:p>
            <a:fld id="{C80208A2-13A6-4F7D-8D9A-E4DF26F50285}" type="slidenum">
              <a:rPr lang="en-US" smtClean="0"/>
              <a:pPr/>
              <a:t>30</a:t>
            </a:fld>
            <a:endParaRPr lang="en-US" dirty="0"/>
          </a:p>
        </p:txBody>
      </p:sp>
    </p:spTree>
    <p:extLst>
      <p:ext uri="{BB962C8B-B14F-4D97-AF65-F5344CB8AC3E}">
        <p14:creationId xmlns:p14="http://schemas.microsoft.com/office/powerpoint/2010/main" val="1222489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 Registration </a:t>
            </a:r>
          </a:p>
        </p:txBody>
      </p:sp>
      <p:sp>
        <p:nvSpPr>
          <p:cNvPr id="3" name="Content Placeholder 2"/>
          <p:cNvSpPr>
            <a:spLocks noGrp="1"/>
          </p:cNvSpPr>
          <p:nvPr>
            <p:ph idx="1"/>
          </p:nvPr>
        </p:nvSpPr>
        <p:spPr/>
        <p:txBody>
          <a:bodyPr/>
          <a:lstStyle/>
          <a:p>
            <a:pPr marL="0" indent="0">
              <a:buNone/>
            </a:pPr>
            <a:r>
              <a:rPr lang="en-US" sz="2400" b="1" dirty="0">
                <a:solidFill>
                  <a:schemeClr val="accent6">
                    <a:lumMod val="75000"/>
                  </a:schemeClr>
                </a:solidFill>
              </a:rPr>
              <a:t>What do I need?</a:t>
            </a:r>
          </a:p>
          <a:p>
            <a:pPr marL="0" indent="0">
              <a:buNone/>
            </a:pPr>
            <a:endParaRPr lang="en-US" sz="800" dirty="0"/>
          </a:p>
          <a:p>
            <a:pPr>
              <a:buBlip>
                <a:blip r:embed="rId3"/>
              </a:buBlip>
            </a:pPr>
            <a:r>
              <a:rPr lang="en-US" dirty="0"/>
              <a:t>You need an EIN and DUNS number to register at SAM</a:t>
            </a:r>
          </a:p>
          <a:p>
            <a:pPr>
              <a:buBlip>
                <a:blip r:embed="rId3"/>
              </a:buBlip>
            </a:pPr>
            <a:r>
              <a:rPr lang="en-US" dirty="0"/>
              <a:t>Company name, address, entity	</a:t>
            </a:r>
          </a:p>
          <a:p>
            <a:pPr>
              <a:buBlip>
                <a:blip r:embed="rId3"/>
              </a:buBlip>
            </a:pPr>
            <a:r>
              <a:rPr lang="en-US" dirty="0"/>
              <a:t>Name, address, phone, email of POC</a:t>
            </a:r>
          </a:p>
          <a:p>
            <a:pPr>
              <a:buBlip>
                <a:blip r:embed="rId3"/>
              </a:buBlip>
            </a:pPr>
            <a:r>
              <a:rPr lang="en-US" dirty="0"/>
              <a:t>Checking account and bank information</a:t>
            </a:r>
          </a:p>
          <a:p>
            <a:pPr lvl="3">
              <a:buSzPct val="80000"/>
              <a:buBlip>
                <a:blip r:embed="rId4"/>
              </a:buBlip>
            </a:pPr>
            <a:r>
              <a:rPr lang="en-US" dirty="0"/>
              <a:t>	Commercial account</a:t>
            </a:r>
          </a:p>
          <a:p>
            <a:pPr lvl="3">
              <a:buSzPct val="80000"/>
              <a:buBlip>
                <a:blip r:embed="rId4"/>
              </a:buBlip>
            </a:pPr>
            <a:r>
              <a:rPr lang="en-US" dirty="0"/>
              <a:t>   EFT contact person/email</a:t>
            </a:r>
          </a:p>
          <a:p>
            <a:pPr>
              <a:buBlip>
                <a:blip r:embed="rId3"/>
              </a:buBlip>
            </a:pPr>
            <a:r>
              <a:rPr lang="en-US" dirty="0"/>
              <a:t>Company annual revenue – </a:t>
            </a:r>
            <a:r>
              <a:rPr lang="en-US" i="1" dirty="0"/>
              <a:t>estimates</a:t>
            </a:r>
          </a:p>
          <a:p>
            <a:pPr>
              <a:buBlip>
                <a:blip r:embed="rId3"/>
              </a:buBlip>
            </a:pPr>
            <a:r>
              <a:rPr lang="en-US" b="1" dirty="0"/>
              <a:t>NEW in 2018:  Notarized Letter</a:t>
            </a:r>
            <a:endParaRPr lang="en-US" i="1" dirty="0"/>
          </a:p>
          <a:p>
            <a:pPr marL="0" indent="0">
              <a:buNone/>
            </a:pPr>
            <a:endParaRPr lang="en-US" dirty="0"/>
          </a:p>
        </p:txBody>
      </p:sp>
      <p:sp>
        <p:nvSpPr>
          <p:cNvPr id="4" name="Slide Number Placeholder 3">
            <a:extLst>
              <a:ext uri="{FF2B5EF4-FFF2-40B4-BE49-F238E27FC236}">
                <a16:creationId xmlns:a16="http://schemas.microsoft.com/office/drawing/2014/main" id="{8961368F-D8B3-244B-B073-C6EFC1334F82}"/>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31</a:t>
            </a:fld>
            <a:endParaRPr lang="en-US" dirty="0">
              <a:solidFill>
                <a:schemeClr val="tx1">
                  <a:lumMod val="60000"/>
                  <a:lumOff val="40000"/>
                </a:schemeClr>
              </a:solidFill>
            </a:endParaRPr>
          </a:p>
        </p:txBody>
      </p:sp>
      <p:pic>
        <p:nvPicPr>
          <p:cNvPr id="7172" name="Picture 4" descr="https://uscontractorregistration.com/wp-content/themes/usfcr-main/img/sam-verified-vendor-seal.png">
            <a:extLst>
              <a:ext uri="{FF2B5EF4-FFF2-40B4-BE49-F238E27FC236}">
                <a16:creationId xmlns:a16="http://schemas.microsoft.com/office/drawing/2014/main" id="{2CC89A0A-8099-40FC-9B7E-338A4B5819B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34553" y="608127"/>
            <a:ext cx="1269717" cy="126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9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SAM – Notarized letter	</a:t>
            </a:r>
          </a:p>
        </p:txBody>
      </p:sp>
      <p:sp>
        <p:nvSpPr>
          <p:cNvPr id="16387" name="Content Placeholder 2"/>
          <p:cNvSpPr>
            <a:spLocks noGrp="1"/>
          </p:cNvSpPr>
          <p:nvPr>
            <p:ph idx="1"/>
          </p:nvPr>
        </p:nvSpPr>
        <p:spPr/>
        <p:txBody>
          <a:bodyPr/>
          <a:lstStyle/>
          <a:p>
            <a:r>
              <a:rPr lang="en-US" b="1" dirty="0"/>
              <a:t>An original signed notarized letter must be provided if:</a:t>
            </a:r>
          </a:p>
          <a:p>
            <a:pPr lvl="1"/>
            <a:r>
              <a:rPr lang="en-US" dirty="0"/>
              <a:t>The entity is registering for the first time</a:t>
            </a:r>
          </a:p>
          <a:p>
            <a:pPr lvl="1"/>
            <a:r>
              <a:rPr lang="en-US" dirty="0"/>
              <a:t>The entity is renewing the registration </a:t>
            </a:r>
          </a:p>
          <a:p>
            <a:r>
              <a:rPr lang="en-US" b="1" dirty="0"/>
              <a:t>The letter must be:</a:t>
            </a:r>
          </a:p>
          <a:p>
            <a:pPr lvl="1"/>
            <a:r>
              <a:rPr lang="en-US" dirty="0"/>
              <a:t>on the entity’s letterhead</a:t>
            </a:r>
          </a:p>
          <a:p>
            <a:pPr lvl="1"/>
            <a:r>
              <a:rPr lang="en-US" dirty="0"/>
              <a:t>must state that the organizational official registering the organization is the authorized Entity Administrator</a:t>
            </a:r>
          </a:p>
          <a:p>
            <a:pPr lvl="1"/>
            <a:r>
              <a:rPr lang="en-US" dirty="0"/>
              <a:t>Must be submitted within 30 days of registering</a:t>
            </a:r>
          </a:p>
        </p:txBody>
      </p:sp>
      <p:sp>
        <p:nvSpPr>
          <p:cNvPr id="3" name="Slide Number Placeholder 2"/>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32</a:t>
            </a:fld>
            <a:endParaRPr lang="en-US" dirty="0">
              <a:solidFill>
                <a:schemeClr val="tx1">
                  <a:lumMod val="60000"/>
                  <a:lumOff val="40000"/>
                </a:schemeClr>
              </a:solidFill>
            </a:endParaRPr>
          </a:p>
        </p:txBody>
      </p:sp>
      <p:pic>
        <p:nvPicPr>
          <p:cNvPr id="1026" name="Picture 2" descr="Image result for notarized">
            <a:extLst>
              <a:ext uri="{FF2B5EF4-FFF2-40B4-BE49-F238E27FC236}">
                <a16:creationId xmlns:a16="http://schemas.microsoft.com/office/drawing/2014/main" id="{3284F1F3-72A2-42ED-B28E-E239778095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6622" y="5238199"/>
            <a:ext cx="1846729" cy="134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22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822BDC-3F76-7046-A5F2-42A99CA75DC4}"/>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33</a:t>
            </a:fld>
            <a:endParaRPr lang="en-US" dirty="0">
              <a:solidFill>
                <a:schemeClr val="tx1">
                  <a:lumMod val="60000"/>
                  <a:lumOff val="40000"/>
                </a:schemeClr>
              </a:solidFill>
            </a:endParaRPr>
          </a:p>
        </p:txBody>
      </p:sp>
      <p:sp>
        <p:nvSpPr>
          <p:cNvPr id="2" name="Title 1"/>
          <p:cNvSpPr>
            <a:spLocks noGrp="1"/>
          </p:cNvSpPr>
          <p:nvPr>
            <p:ph type="title" idx="4294967295"/>
          </p:nvPr>
        </p:nvSpPr>
        <p:spPr>
          <a:xfrm>
            <a:off x="1910862" y="721213"/>
            <a:ext cx="7233138" cy="1036638"/>
          </a:xfrm>
        </p:spPr>
        <p:txBody>
          <a:bodyPr/>
          <a:lstStyle/>
          <a:p>
            <a:r>
              <a:rPr lang="en-US" dirty="0" err="1">
                <a:ea typeface="ＭＳ Ｐゴシック" pitchFamily="34" charset="-128"/>
              </a:rPr>
              <a:t>SBIR.gov</a:t>
            </a:r>
            <a:endParaRPr lang="en-US" dirty="0"/>
          </a:p>
        </p:txBody>
      </p:sp>
      <p:sp>
        <p:nvSpPr>
          <p:cNvPr id="4" name="TextBox 3">
            <a:extLst>
              <a:ext uri="{FF2B5EF4-FFF2-40B4-BE49-F238E27FC236}">
                <a16:creationId xmlns:a16="http://schemas.microsoft.com/office/drawing/2014/main" id="{90BF90DA-D0AC-4F70-BE77-CA5095F992BD}"/>
              </a:ext>
            </a:extLst>
          </p:cNvPr>
          <p:cNvSpPr txBox="1"/>
          <p:nvPr/>
        </p:nvSpPr>
        <p:spPr>
          <a:xfrm>
            <a:off x="1499822" y="1548651"/>
            <a:ext cx="2844800" cy="46166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solidFill>
                  <a:schemeClr val="bg1"/>
                </a:solidFill>
                <a:latin typeface="Arial"/>
                <a:cs typeface="Arial"/>
              </a:rPr>
              <a:t>www.sbir.gov</a:t>
            </a:r>
          </a:p>
        </p:txBody>
      </p:sp>
      <p:pic>
        <p:nvPicPr>
          <p:cNvPr id="6" name="Picture 5">
            <a:extLst>
              <a:ext uri="{FF2B5EF4-FFF2-40B4-BE49-F238E27FC236}">
                <a16:creationId xmlns:a16="http://schemas.microsoft.com/office/drawing/2014/main" id="{306A0FB3-843E-1B47-9329-F21D2B3CADB3}"/>
              </a:ext>
            </a:extLst>
          </p:cNvPr>
          <p:cNvPicPr>
            <a:picLocks noChangeAspect="1"/>
          </p:cNvPicPr>
          <p:nvPr/>
        </p:nvPicPr>
        <p:blipFill>
          <a:blip r:embed="rId3"/>
          <a:stretch>
            <a:fillRect/>
          </a:stretch>
        </p:blipFill>
        <p:spPr>
          <a:xfrm rot="5400000">
            <a:off x="1233575" y="1485211"/>
            <a:ext cx="3973929" cy="5142732"/>
          </a:xfrm>
          <a:prstGeom prst="rect">
            <a:avLst/>
          </a:prstGeom>
        </p:spPr>
      </p:pic>
      <p:sp>
        <p:nvSpPr>
          <p:cNvPr id="11" name="Oval 10">
            <a:extLst>
              <a:ext uri="{FF2B5EF4-FFF2-40B4-BE49-F238E27FC236}">
                <a16:creationId xmlns:a16="http://schemas.microsoft.com/office/drawing/2014/main" id="{94E321FC-C57D-524B-9753-DFEB9291B2AD}"/>
              </a:ext>
            </a:extLst>
          </p:cNvPr>
          <p:cNvSpPr/>
          <p:nvPr/>
        </p:nvSpPr>
        <p:spPr>
          <a:xfrm>
            <a:off x="3743898" y="2122288"/>
            <a:ext cx="927690" cy="17263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710DC5-F8D9-594E-B806-AB42330D947D}"/>
              </a:ext>
            </a:extLst>
          </p:cNvPr>
          <p:cNvPicPr>
            <a:picLocks noChangeAspect="1"/>
          </p:cNvPicPr>
          <p:nvPr/>
        </p:nvPicPr>
        <p:blipFill>
          <a:blip r:embed="rId4"/>
          <a:stretch>
            <a:fillRect/>
          </a:stretch>
        </p:blipFill>
        <p:spPr>
          <a:xfrm rot="5400000">
            <a:off x="4422757" y="1798800"/>
            <a:ext cx="3579926" cy="4632845"/>
          </a:xfrm>
          <a:prstGeom prst="rect">
            <a:avLst/>
          </a:prstGeom>
        </p:spPr>
      </p:pic>
      <p:sp>
        <p:nvSpPr>
          <p:cNvPr id="12" name="Oval 11">
            <a:extLst>
              <a:ext uri="{FF2B5EF4-FFF2-40B4-BE49-F238E27FC236}">
                <a16:creationId xmlns:a16="http://schemas.microsoft.com/office/drawing/2014/main" id="{EB3050C0-E3C1-2F43-9C38-BB3C6718F7A8}"/>
              </a:ext>
            </a:extLst>
          </p:cNvPr>
          <p:cNvSpPr/>
          <p:nvPr/>
        </p:nvSpPr>
        <p:spPr>
          <a:xfrm>
            <a:off x="4834551" y="3278867"/>
            <a:ext cx="755674" cy="31535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25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C3685C-3FA6-B84C-B894-DCCE56E385DF}"/>
              </a:ext>
            </a:extLst>
          </p:cNvPr>
          <p:cNvSpPr>
            <a:spLocks noGrp="1"/>
          </p:cNvSpPr>
          <p:nvPr>
            <p:ph type="sldNum" sz="quarter" idx="4"/>
          </p:nvPr>
        </p:nvSpPr>
        <p:spPr/>
        <p:txBody>
          <a:bodyPr/>
          <a:lstStyle/>
          <a:p>
            <a:fld id="{C80208A2-13A6-4F7D-8D9A-E4DF26F50285}" type="slidenum">
              <a:rPr lang="en-US" smtClean="0"/>
              <a:pPr/>
              <a:t>34</a:t>
            </a:fld>
            <a:endParaRPr lang="en-US" dirty="0"/>
          </a:p>
        </p:txBody>
      </p:sp>
      <p:pic>
        <p:nvPicPr>
          <p:cNvPr id="3" name="Content Placeholder 2"/>
          <p:cNvPicPr>
            <a:picLocks noGrp="1" noChangeAspect="1"/>
          </p:cNvPicPr>
          <p:nvPr>
            <p:ph idx="4294967295"/>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952896" y="1262440"/>
            <a:ext cx="6682024" cy="5257800"/>
          </a:xfrm>
          <a:prstGeom prst="rect">
            <a:avLst/>
          </a:prstGeom>
          <a:ln>
            <a:solidFill>
              <a:schemeClr val="bg1"/>
            </a:solidFill>
          </a:ln>
        </p:spPr>
      </p:pic>
      <p:sp>
        <p:nvSpPr>
          <p:cNvPr id="6" name="Oval 5"/>
          <p:cNvSpPr/>
          <p:nvPr/>
        </p:nvSpPr>
        <p:spPr>
          <a:xfrm>
            <a:off x="3890854" y="2585007"/>
            <a:ext cx="3944630" cy="1119883"/>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952896" y="708442"/>
            <a:ext cx="7238208" cy="553998"/>
          </a:xfrm>
          <a:prstGeom prst="rect">
            <a:avLst/>
          </a:prstGeom>
          <a:noFill/>
        </p:spPr>
        <p:txBody>
          <a:bodyPr wrap="square" rtlCol="0">
            <a:spAutoFit/>
          </a:bodyPr>
          <a:lstStyle/>
          <a:p>
            <a:r>
              <a:rPr lang="en-US" sz="3000" dirty="0">
                <a:solidFill>
                  <a:schemeClr val="accent2"/>
                </a:solidFill>
                <a:latin typeface="Arial" panose="020B0604020202020204" pitchFamily="34" charset="0"/>
                <a:cs typeface="Arial" panose="020B0604020202020204" pitchFamily="34" charset="0"/>
              </a:rPr>
              <a:t>5. Registration Finished</a:t>
            </a:r>
          </a:p>
        </p:txBody>
      </p:sp>
      <p:pic>
        <p:nvPicPr>
          <p:cNvPr id="8" name="Picture 7">
            <a:extLst>
              <a:ext uri="{FF2B5EF4-FFF2-40B4-BE49-F238E27FC236}">
                <a16:creationId xmlns:a16="http://schemas.microsoft.com/office/drawing/2014/main" id="{F83E8401-FB7C-4A2F-AA38-17638053CB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0355" y="516906"/>
            <a:ext cx="950259" cy="478972"/>
          </a:xfrm>
          <a:prstGeom prst="rect">
            <a:avLst/>
          </a:prstGeom>
        </p:spPr>
      </p:pic>
    </p:spTree>
    <p:extLst>
      <p:ext uri="{BB962C8B-B14F-4D97-AF65-F5344CB8AC3E}">
        <p14:creationId xmlns:p14="http://schemas.microsoft.com/office/powerpoint/2010/main" val="1571906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dirty="0"/>
              <a:t>Registration—Tips for Success</a:t>
            </a:r>
          </a:p>
        </p:txBody>
      </p:sp>
      <p:sp>
        <p:nvSpPr>
          <p:cNvPr id="2" name="Content Placeholder 1"/>
          <p:cNvSpPr>
            <a:spLocks noGrp="1"/>
          </p:cNvSpPr>
          <p:nvPr>
            <p:ph idx="1"/>
          </p:nvPr>
        </p:nvSpPr>
        <p:spPr>
          <a:xfrm>
            <a:off x="934078" y="1589901"/>
            <a:ext cx="7371721" cy="4923612"/>
          </a:xfrm>
        </p:spPr>
        <p:txBody>
          <a:bodyPr>
            <a:normAutofit/>
          </a:bodyPr>
          <a:lstStyle/>
          <a:p>
            <a:r>
              <a:rPr lang="en-US" sz="2400" dirty="0"/>
              <a:t>Begin at  least 6 weeks </a:t>
            </a:r>
            <a:r>
              <a:rPr lang="en-US" sz="3200" b="1" dirty="0">
                <a:solidFill>
                  <a:schemeClr val="accent6">
                    <a:lumMod val="75000"/>
                  </a:schemeClr>
                </a:solidFill>
              </a:rPr>
              <a:t>before the deadline</a:t>
            </a:r>
          </a:p>
          <a:p>
            <a:r>
              <a:rPr lang="en-US" sz="2400" dirty="0"/>
              <a:t>Log in to accounts prior to deadline to check your access</a:t>
            </a:r>
          </a:p>
          <a:p>
            <a:r>
              <a:rPr lang="en-US" sz="2400" dirty="0"/>
              <a:t>Update System for Award Management (SAM) information annually</a:t>
            </a:r>
          </a:p>
          <a:p>
            <a:r>
              <a:rPr lang="en-US" sz="2400" dirty="0"/>
              <a:t>Maintain a centralized record of all logins, passwords and emails associated with each registration</a:t>
            </a:r>
          </a:p>
          <a:p>
            <a:endParaRPr lang="en-US" sz="2400" dirty="0"/>
          </a:p>
          <a:p>
            <a:r>
              <a:rPr lang="en-US" sz="2400" b="1" dirty="0">
                <a:solidFill>
                  <a:srgbClr val="FF0000"/>
                </a:solidFill>
              </a:rPr>
              <a:t>DO NOT PAY FOR ANY REGISTRATION!</a:t>
            </a:r>
          </a:p>
          <a:p>
            <a:pPr marL="0" indent="0">
              <a:buNone/>
            </a:pPr>
            <a:endParaRPr lang="en-US" dirty="0"/>
          </a:p>
        </p:txBody>
      </p:sp>
      <p:pic>
        <p:nvPicPr>
          <p:cNvPr id="6" name="Picture 2" descr="http://blogs.constantcontact.com/wp-content/uploads/2012/03/registration-button-693x378.jpg">
            <a:extLst>
              <a:ext uri="{FF2B5EF4-FFF2-40B4-BE49-F238E27FC236}">
                <a16:creationId xmlns:a16="http://schemas.microsoft.com/office/drawing/2014/main" id="{2DDAE9A2-3E68-4786-9ECC-9483AA7B53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8819" y="244491"/>
            <a:ext cx="2027646" cy="1105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71E4F752-FA78-4954-9EF6-3BD72DCCDE79}"/>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1148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order to </a:t>
            </a:r>
            <a:r>
              <a:rPr lang="en-US" b="1" i="1" dirty="0"/>
              <a:t>apply</a:t>
            </a:r>
            <a:r>
              <a:rPr lang="en-US" dirty="0"/>
              <a:t> for an SBIR you need…</a:t>
            </a:r>
          </a:p>
        </p:txBody>
      </p:sp>
      <p:sp>
        <p:nvSpPr>
          <p:cNvPr id="3" name="Content Placeholder 2"/>
          <p:cNvSpPr>
            <a:spLocks noGrp="1"/>
          </p:cNvSpPr>
          <p:nvPr>
            <p:ph idx="4294967295"/>
          </p:nvPr>
        </p:nvSpPr>
        <p:spPr>
          <a:xfrm>
            <a:off x="1577340" y="1600200"/>
            <a:ext cx="5966460" cy="4267200"/>
          </a:xfrm>
        </p:spPr>
        <p:txBody>
          <a:bodyPr/>
          <a:lstStyle/>
          <a:p>
            <a:r>
              <a:rPr lang="en-US" sz="2800" dirty="0"/>
              <a:t>A small business</a:t>
            </a:r>
          </a:p>
          <a:p>
            <a:r>
              <a:rPr lang="en-US" sz="2800" dirty="0"/>
              <a:t>An address</a:t>
            </a:r>
          </a:p>
          <a:p>
            <a:r>
              <a:rPr lang="en-US" sz="2800" dirty="0"/>
              <a:t>A company bank account</a:t>
            </a:r>
          </a:p>
        </p:txBody>
      </p:sp>
      <p:pic>
        <p:nvPicPr>
          <p:cNvPr id="2052" name="Picture 4" descr="https://lh5.ggpht.com/OR4-kVsGb1B101ykuCa1oz6ES58vWmomMLPCzXv8vdldFsXhbWzLBz3IQ0x_atz-qjJB=w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2857500" cy="28575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http://www.pishgiri.com/pishgiri_images/adres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3512386"/>
            <a:ext cx="1828800" cy="254812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374801E7-A3AF-42B4-81F7-AD8A0186AE57}"/>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09327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order to </a:t>
            </a:r>
            <a:r>
              <a:rPr lang="en-US" b="1" i="1" dirty="0"/>
              <a:t>receive</a:t>
            </a:r>
            <a:r>
              <a:rPr lang="en-US" dirty="0"/>
              <a:t> an SBIR/STTR Award…</a:t>
            </a:r>
          </a:p>
        </p:txBody>
      </p:sp>
      <p:sp>
        <p:nvSpPr>
          <p:cNvPr id="3" name="Content Placeholder 2"/>
          <p:cNvSpPr>
            <a:spLocks noGrp="1"/>
          </p:cNvSpPr>
          <p:nvPr>
            <p:ph idx="4294967295"/>
          </p:nvPr>
        </p:nvSpPr>
        <p:spPr>
          <a:xfrm>
            <a:off x="1451610" y="1600200"/>
            <a:ext cx="6092190" cy="4267200"/>
          </a:xfrm>
        </p:spPr>
        <p:txBody>
          <a:bodyPr/>
          <a:lstStyle/>
          <a:p>
            <a:r>
              <a:rPr lang="en-US" sz="2800" dirty="0"/>
              <a:t>People</a:t>
            </a:r>
          </a:p>
          <a:p>
            <a:r>
              <a:rPr lang="en-US" sz="2800" dirty="0"/>
              <a:t>Facilities</a:t>
            </a:r>
          </a:p>
          <a:p>
            <a:r>
              <a:rPr lang="en-US" sz="2800" dirty="0"/>
              <a:t>Other Resources</a:t>
            </a:r>
          </a:p>
          <a:p>
            <a:endParaRPr lang="en-US" dirty="0"/>
          </a:p>
        </p:txBody>
      </p:sp>
      <p:pic>
        <p:nvPicPr>
          <p:cNvPr id="3074" name="Picture 2" descr="http://healthaction.biz/wp/wp-content/uploads/2010/11/several-employ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3250" y="1695450"/>
            <a:ext cx="2381250" cy="2381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http://millerhvac.com/wp-content/uploads/2014/02/NJ-Commercial-Air-Conditioning-Company-MillerHVA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980" y="4566898"/>
            <a:ext cx="2680230" cy="20101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http://www.cfavermont.com/wp-content/uploads/new_board_image_ssk_80721766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3565" y="3615690"/>
            <a:ext cx="2282825" cy="15112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EB8594A4-2F9B-4E3E-B232-FE428EFAC801}"/>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2911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62">
            <a:extLst>
              <a:ext uri="{FF2B5EF4-FFF2-40B4-BE49-F238E27FC236}">
                <a16:creationId xmlns:a16="http://schemas.microsoft.com/office/drawing/2014/main" id="{628300BA-998C-1540-A9CD-16366D7CAA9B}"/>
              </a:ext>
            </a:extLst>
          </p:cNvPr>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Project Team</a:t>
            </a:r>
            <a:endParaRPr dirty="0"/>
          </a:p>
        </p:txBody>
      </p:sp>
      <p:sp>
        <p:nvSpPr>
          <p:cNvPr id="17" name="Content Placeholder 2"/>
          <p:cNvSpPr>
            <a:spLocks noGrp="1"/>
          </p:cNvSpPr>
          <p:nvPr>
            <p:ph idx="1"/>
          </p:nvPr>
        </p:nvSpPr>
        <p:spPr>
          <a:xfrm>
            <a:off x="934147" y="1639961"/>
            <a:ext cx="7371721" cy="3733800"/>
          </a:xfrm>
        </p:spPr>
        <p:txBody>
          <a:bodyPr>
            <a:normAutofit/>
          </a:bodyPr>
          <a:lstStyle/>
          <a:p>
            <a:pPr>
              <a:spcBef>
                <a:spcPts val="1200"/>
              </a:spcBef>
            </a:pPr>
            <a:r>
              <a:rPr lang="en-US" dirty="0"/>
              <a:t>All the expertise required for project success</a:t>
            </a:r>
          </a:p>
          <a:p>
            <a:pPr>
              <a:spcBef>
                <a:spcPts val="1200"/>
              </a:spcBef>
            </a:pPr>
            <a:r>
              <a:rPr lang="en-US" dirty="0"/>
              <a:t>Well-defined roles</a:t>
            </a:r>
          </a:p>
          <a:p>
            <a:pPr>
              <a:spcBef>
                <a:spcPts val="1200"/>
              </a:spcBef>
            </a:pPr>
            <a:r>
              <a:rPr lang="en-US" dirty="0"/>
              <a:t>Well-defined scope</a:t>
            </a:r>
          </a:p>
          <a:p>
            <a:pPr>
              <a:spcBef>
                <a:spcPts val="1200"/>
              </a:spcBef>
            </a:pPr>
            <a:r>
              <a:rPr lang="en-US" dirty="0"/>
              <a:t>Complementary skills</a:t>
            </a:r>
          </a:p>
          <a:p>
            <a:pPr marL="0" indent="0">
              <a:buNone/>
            </a:pPr>
            <a:endParaRPr lang="en-US" dirty="0"/>
          </a:p>
        </p:txBody>
      </p:sp>
      <p:sp>
        <p:nvSpPr>
          <p:cNvPr id="4" name="Slide Number Placeholder 3">
            <a:extLst>
              <a:ext uri="{FF2B5EF4-FFF2-40B4-BE49-F238E27FC236}">
                <a16:creationId xmlns:a16="http://schemas.microsoft.com/office/drawing/2014/main" id="{5F5B10E2-EBBA-FC4A-953C-3F78DE616EBA}"/>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38</a:t>
            </a:fld>
            <a:endParaRPr lang="en-US" dirty="0">
              <a:solidFill>
                <a:schemeClr val="tx1">
                  <a:lumMod val="60000"/>
                  <a:lumOff val="40000"/>
                </a:schemeClr>
              </a:solidFill>
            </a:endParaRPr>
          </a:p>
        </p:txBody>
      </p:sp>
      <p:grpSp>
        <p:nvGrpSpPr>
          <p:cNvPr id="7" name="Shape 465">
            <a:extLst>
              <a:ext uri="{FF2B5EF4-FFF2-40B4-BE49-F238E27FC236}">
                <a16:creationId xmlns:a16="http://schemas.microsoft.com/office/drawing/2014/main" id="{824974A0-7BEB-7F40-89F9-0B7171B365E8}"/>
              </a:ext>
            </a:extLst>
          </p:cNvPr>
          <p:cNvGrpSpPr/>
          <p:nvPr/>
        </p:nvGrpSpPr>
        <p:grpSpPr>
          <a:xfrm>
            <a:off x="3705312" y="2493605"/>
            <a:ext cx="4119300" cy="3722862"/>
            <a:chOff x="4323775" y="1711213"/>
            <a:chExt cx="4119300" cy="3722862"/>
          </a:xfrm>
        </p:grpSpPr>
        <p:sp>
          <p:nvSpPr>
            <p:cNvPr id="8" name="Shape 466">
              <a:extLst>
                <a:ext uri="{FF2B5EF4-FFF2-40B4-BE49-F238E27FC236}">
                  <a16:creationId xmlns:a16="http://schemas.microsoft.com/office/drawing/2014/main" id="{730ED84A-71FD-EA43-AF6E-FD59DCB48CF2}"/>
                </a:ext>
              </a:extLst>
            </p:cNvPr>
            <p:cNvSpPr/>
            <p:nvPr/>
          </p:nvSpPr>
          <p:spPr>
            <a:xfrm>
              <a:off x="5775925" y="1711213"/>
              <a:ext cx="1215000" cy="1227900"/>
            </a:xfrm>
            <a:prstGeom prst="ellipse">
              <a:avLst/>
            </a:prstGeom>
            <a:solidFill>
              <a:srgbClr val="EA702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dirty="0">
                  <a:solidFill>
                    <a:srgbClr val="FFFFFF"/>
                  </a:solidFill>
                </a:rPr>
                <a:t>Other employees</a:t>
              </a:r>
              <a:endParaRPr sz="1100" dirty="0">
                <a:solidFill>
                  <a:srgbClr val="FFFFFF"/>
                </a:solidFill>
              </a:endParaRPr>
            </a:p>
          </p:txBody>
        </p:sp>
        <p:sp>
          <p:nvSpPr>
            <p:cNvPr id="9" name="Shape 467">
              <a:extLst>
                <a:ext uri="{FF2B5EF4-FFF2-40B4-BE49-F238E27FC236}">
                  <a16:creationId xmlns:a16="http://schemas.microsoft.com/office/drawing/2014/main" id="{803825AC-2D8B-BF4D-949D-AEE768F7A426}"/>
                </a:ext>
              </a:extLst>
            </p:cNvPr>
            <p:cNvSpPr/>
            <p:nvPr/>
          </p:nvSpPr>
          <p:spPr>
            <a:xfrm>
              <a:off x="4323775" y="2958700"/>
              <a:ext cx="1215000" cy="1227900"/>
            </a:xfrm>
            <a:prstGeom prst="ellipse">
              <a:avLst/>
            </a:prstGeom>
            <a:solidFill>
              <a:srgbClr val="EA702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dirty="0">
                  <a:solidFill>
                    <a:srgbClr val="FFFFFF"/>
                  </a:solidFill>
                </a:rPr>
                <a:t>Advisors</a:t>
              </a:r>
              <a:endParaRPr sz="1100" dirty="0">
                <a:solidFill>
                  <a:srgbClr val="FFFFFF"/>
                </a:solidFill>
              </a:endParaRPr>
            </a:p>
          </p:txBody>
        </p:sp>
        <p:sp>
          <p:nvSpPr>
            <p:cNvPr id="10" name="Shape 468">
              <a:extLst>
                <a:ext uri="{FF2B5EF4-FFF2-40B4-BE49-F238E27FC236}">
                  <a16:creationId xmlns:a16="http://schemas.microsoft.com/office/drawing/2014/main" id="{A1D50387-7EB6-1C45-A973-58192E66D24A}"/>
                </a:ext>
              </a:extLst>
            </p:cNvPr>
            <p:cNvSpPr/>
            <p:nvPr/>
          </p:nvSpPr>
          <p:spPr>
            <a:xfrm>
              <a:off x="5775925" y="4206175"/>
              <a:ext cx="1215000" cy="1227900"/>
            </a:xfrm>
            <a:prstGeom prst="ellipse">
              <a:avLst/>
            </a:prstGeom>
            <a:solidFill>
              <a:srgbClr val="EA702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dirty="0">
                  <a:solidFill>
                    <a:srgbClr val="FFFFFF"/>
                  </a:solidFill>
                </a:rPr>
                <a:t>Sub- contractor</a:t>
              </a:r>
              <a:endParaRPr sz="1100" dirty="0">
                <a:solidFill>
                  <a:srgbClr val="FFFFFF"/>
                </a:solidFill>
              </a:endParaRPr>
            </a:p>
          </p:txBody>
        </p:sp>
        <p:sp>
          <p:nvSpPr>
            <p:cNvPr id="11" name="Shape 469">
              <a:extLst>
                <a:ext uri="{FF2B5EF4-FFF2-40B4-BE49-F238E27FC236}">
                  <a16:creationId xmlns:a16="http://schemas.microsoft.com/office/drawing/2014/main" id="{33C7D847-BFAB-3048-94D1-671D3C079588}"/>
                </a:ext>
              </a:extLst>
            </p:cNvPr>
            <p:cNvSpPr/>
            <p:nvPr/>
          </p:nvSpPr>
          <p:spPr>
            <a:xfrm>
              <a:off x="7228075" y="2958700"/>
              <a:ext cx="1215000" cy="1227900"/>
            </a:xfrm>
            <a:prstGeom prst="ellipse">
              <a:avLst/>
            </a:prstGeom>
            <a:solidFill>
              <a:srgbClr val="EA702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solidFill>
                    <a:srgbClr val="FFFFFF"/>
                  </a:solidFill>
                </a:rPr>
                <a:t>Consultant</a:t>
              </a:r>
              <a:endParaRPr sz="1100">
                <a:solidFill>
                  <a:srgbClr val="FFFFFF"/>
                </a:solidFill>
              </a:endParaRPr>
            </a:p>
          </p:txBody>
        </p:sp>
        <p:sp>
          <p:nvSpPr>
            <p:cNvPr id="12" name="Shape 470">
              <a:extLst>
                <a:ext uri="{FF2B5EF4-FFF2-40B4-BE49-F238E27FC236}">
                  <a16:creationId xmlns:a16="http://schemas.microsoft.com/office/drawing/2014/main" id="{B3403FBB-8255-9245-B106-65B43F2FBB9E}"/>
                </a:ext>
              </a:extLst>
            </p:cNvPr>
            <p:cNvSpPr/>
            <p:nvPr/>
          </p:nvSpPr>
          <p:spPr>
            <a:xfrm>
              <a:off x="5812975" y="3161200"/>
              <a:ext cx="1140900" cy="822900"/>
            </a:xfrm>
            <a:prstGeom prst="rect">
              <a:avLst/>
            </a:prstGeom>
            <a:solidFill>
              <a:srgbClr val="9E9E0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solidFill>
                    <a:srgbClr val="FFFFFF"/>
                  </a:solidFill>
                </a:rPr>
                <a:t>Principal Investigator</a:t>
              </a:r>
              <a:endParaRPr sz="1400" dirty="0">
                <a:solidFill>
                  <a:srgbClr val="FFFFFF"/>
                </a:solidFill>
              </a:endParaRPr>
            </a:p>
          </p:txBody>
        </p:sp>
        <p:cxnSp>
          <p:nvCxnSpPr>
            <p:cNvPr id="13" name="Shape 471">
              <a:extLst>
                <a:ext uri="{FF2B5EF4-FFF2-40B4-BE49-F238E27FC236}">
                  <a16:creationId xmlns:a16="http://schemas.microsoft.com/office/drawing/2014/main" id="{BDC4DC02-E51C-7F40-ADA1-3DA24F5413E5}"/>
                </a:ext>
              </a:extLst>
            </p:cNvPr>
            <p:cNvCxnSpPr>
              <a:cxnSpLocks/>
              <a:stCxn id="8" idx="4"/>
              <a:endCxn id="12" idx="0"/>
            </p:cNvCxnSpPr>
            <p:nvPr/>
          </p:nvCxnSpPr>
          <p:spPr>
            <a:xfrm>
              <a:off x="6383425" y="2939113"/>
              <a:ext cx="0" cy="222000"/>
            </a:xfrm>
            <a:prstGeom prst="straightConnector1">
              <a:avLst/>
            </a:prstGeom>
            <a:noFill/>
            <a:ln w="19050" cap="flat" cmpd="sng">
              <a:solidFill>
                <a:srgbClr val="49176E"/>
              </a:solidFill>
              <a:prstDash val="solid"/>
              <a:round/>
              <a:headEnd type="none" w="med" len="med"/>
              <a:tailEnd type="none" w="med" len="med"/>
            </a:ln>
          </p:spPr>
        </p:cxnSp>
        <p:cxnSp>
          <p:nvCxnSpPr>
            <p:cNvPr id="14" name="Shape 472">
              <a:extLst>
                <a:ext uri="{FF2B5EF4-FFF2-40B4-BE49-F238E27FC236}">
                  <a16:creationId xmlns:a16="http://schemas.microsoft.com/office/drawing/2014/main" id="{4B6C9076-E603-A14C-8180-C2082FD7F8F4}"/>
                </a:ext>
              </a:extLst>
            </p:cNvPr>
            <p:cNvCxnSpPr>
              <a:cxnSpLocks/>
              <a:stCxn id="9" idx="6"/>
              <a:endCxn id="12" idx="1"/>
            </p:cNvCxnSpPr>
            <p:nvPr/>
          </p:nvCxnSpPr>
          <p:spPr>
            <a:xfrm>
              <a:off x="5538775" y="3572650"/>
              <a:ext cx="274200" cy="0"/>
            </a:xfrm>
            <a:prstGeom prst="straightConnector1">
              <a:avLst/>
            </a:prstGeom>
            <a:noFill/>
            <a:ln w="19050" cap="flat" cmpd="sng">
              <a:solidFill>
                <a:srgbClr val="49176E"/>
              </a:solidFill>
              <a:prstDash val="solid"/>
              <a:round/>
              <a:headEnd type="none" w="med" len="med"/>
              <a:tailEnd type="none" w="med" len="med"/>
            </a:ln>
          </p:spPr>
        </p:cxnSp>
        <p:cxnSp>
          <p:nvCxnSpPr>
            <p:cNvPr id="15" name="Shape 473">
              <a:extLst>
                <a:ext uri="{FF2B5EF4-FFF2-40B4-BE49-F238E27FC236}">
                  <a16:creationId xmlns:a16="http://schemas.microsoft.com/office/drawing/2014/main" id="{63EE6CC5-7CF5-7047-9356-CE195433CF3E}"/>
                </a:ext>
              </a:extLst>
            </p:cNvPr>
            <p:cNvCxnSpPr>
              <a:cxnSpLocks/>
              <a:stCxn id="12" idx="2"/>
              <a:endCxn id="10" idx="0"/>
            </p:cNvCxnSpPr>
            <p:nvPr/>
          </p:nvCxnSpPr>
          <p:spPr>
            <a:xfrm>
              <a:off x="6383425" y="3984100"/>
              <a:ext cx="0" cy="222000"/>
            </a:xfrm>
            <a:prstGeom prst="straightConnector1">
              <a:avLst/>
            </a:prstGeom>
            <a:noFill/>
            <a:ln w="19050" cap="flat" cmpd="sng">
              <a:solidFill>
                <a:srgbClr val="49176E"/>
              </a:solidFill>
              <a:prstDash val="solid"/>
              <a:round/>
              <a:headEnd type="none" w="med" len="med"/>
              <a:tailEnd type="none" w="med" len="med"/>
            </a:ln>
          </p:spPr>
        </p:cxnSp>
        <p:cxnSp>
          <p:nvCxnSpPr>
            <p:cNvPr id="16" name="Shape 474">
              <a:extLst>
                <a:ext uri="{FF2B5EF4-FFF2-40B4-BE49-F238E27FC236}">
                  <a16:creationId xmlns:a16="http://schemas.microsoft.com/office/drawing/2014/main" id="{40F5063E-6DC2-0347-9605-9199B0568110}"/>
                </a:ext>
              </a:extLst>
            </p:cNvPr>
            <p:cNvCxnSpPr>
              <a:cxnSpLocks/>
              <a:stCxn id="12" idx="3"/>
              <a:endCxn id="11" idx="2"/>
            </p:cNvCxnSpPr>
            <p:nvPr/>
          </p:nvCxnSpPr>
          <p:spPr>
            <a:xfrm>
              <a:off x="6953875" y="3572650"/>
              <a:ext cx="274200" cy="0"/>
            </a:xfrm>
            <a:prstGeom prst="straightConnector1">
              <a:avLst/>
            </a:prstGeom>
            <a:noFill/>
            <a:ln w="19050" cap="flat" cmpd="sng">
              <a:solidFill>
                <a:srgbClr val="49176E"/>
              </a:solidFill>
              <a:prstDash val="solid"/>
              <a:round/>
              <a:headEnd type="none" w="med" len="med"/>
              <a:tailEnd type="none" w="med" len="med"/>
            </a:ln>
          </p:spPr>
        </p:cxnSp>
      </p:grpSp>
    </p:spTree>
    <p:extLst>
      <p:ext uri="{BB962C8B-B14F-4D97-AF65-F5344CB8AC3E}">
        <p14:creationId xmlns:p14="http://schemas.microsoft.com/office/powerpoint/2010/main" val="1545852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You Need a Project Team</a:t>
            </a:r>
          </a:p>
        </p:txBody>
      </p:sp>
      <p:sp>
        <p:nvSpPr>
          <p:cNvPr id="2" name="Content Placeholder 1"/>
          <p:cNvSpPr>
            <a:spLocks noGrp="1"/>
          </p:cNvSpPr>
          <p:nvPr>
            <p:ph idx="1"/>
          </p:nvPr>
        </p:nvSpPr>
        <p:spPr>
          <a:xfrm>
            <a:off x="930368" y="1642945"/>
            <a:ext cx="7371721" cy="4722831"/>
          </a:xfrm>
        </p:spPr>
        <p:txBody>
          <a:bodyPr>
            <a:normAutofit lnSpcReduction="10000"/>
          </a:bodyPr>
          <a:lstStyle/>
          <a:p>
            <a:r>
              <a:rPr lang="en-US" sz="2100" b="1" dirty="0">
                <a:solidFill>
                  <a:srgbClr val="4C1D5E"/>
                </a:solidFill>
              </a:rPr>
              <a:t>Company Employees*</a:t>
            </a:r>
          </a:p>
          <a:p>
            <a:pPr lvl="1"/>
            <a:r>
              <a:rPr lang="en-US" sz="2100" dirty="0">
                <a:solidFill>
                  <a:srgbClr val="4C1D5E"/>
                </a:solidFill>
              </a:rPr>
              <a:t>Domain expertise</a:t>
            </a:r>
          </a:p>
          <a:p>
            <a:pPr lvl="1"/>
            <a:r>
              <a:rPr lang="en-US" sz="2100" dirty="0">
                <a:solidFill>
                  <a:srgbClr val="4C1D5E"/>
                </a:solidFill>
              </a:rPr>
              <a:t>Senior personnel</a:t>
            </a:r>
          </a:p>
          <a:p>
            <a:pPr lvl="1"/>
            <a:r>
              <a:rPr lang="en-US" sz="2100" dirty="0">
                <a:solidFill>
                  <a:srgbClr val="4C1D5E"/>
                </a:solidFill>
              </a:rPr>
              <a:t>Other personnel</a:t>
            </a:r>
          </a:p>
          <a:p>
            <a:r>
              <a:rPr lang="en-US" sz="2100" b="1" dirty="0">
                <a:solidFill>
                  <a:srgbClr val="4C1D5E"/>
                </a:solidFill>
              </a:rPr>
              <a:t>Independent Consultants</a:t>
            </a:r>
          </a:p>
          <a:p>
            <a:pPr lvl="1"/>
            <a:r>
              <a:rPr lang="en-US" sz="2100" dirty="0">
                <a:solidFill>
                  <a:srgbClr val="4C1D5E"/>
                </a:solidFill>
              </a:rPr>
              <a:t>Specialized expertise</a:t>
            </a:r>
          </a:p>
          <a:p>
            <a:r>
              <a:rPr lang="en-US" sz="2100" b="1" dirty="0">
                <a:solidFill>
                  <a:srgbClr val="4C1D5E"/>
                </a:solidFill>
              </a:rPr>
              <a:t>Subcontractors</a:t>
            </a:r>
          </a:p>
          <a:p>
            <a:pPr lvl="1"/>
            <a:r>
              <a:rPr lang="en-US" sz="2100" dirty="0">
                <a:solidFill>
                  <a:srgbClr val="4C1D5E"/>
                </a:solidFill>
              </a:rPr>
              <a:t>Employees of another company/institution</a:t>
            </a:r>
          </a:p>
          <a:p>
            <a:r>
              <a:rPr lang="en-US" sz="2100" b="1" dirty="0">
                <a:solidFill>
                  <a:srgbClr val="4C1D5E"/>
                </a:solidFill>
              </a:rPr>
              <a:t>Advisors</a:t>
            </a:r>
          </a:p>
          <a:p>
            <a:pPr lvl="1"/>
            <a:r>
              <a:rPr lang="en-US" sz="2100" dirty="0">
                <a:solidFill>
                  <a:srgbClr val="4C1D5E"/>
                </a:solidFill>
              </a:rPr>
              <a:t>May or may not be compensated</a:t>
            </a:r>
          </a:p>
          <a:p>
            <a:pPr lvl="1"/>
            <a:r>
              <a:rPr lang="en-US" sz="2100" dirty="0">
                <a:solidFill>
                  <a:srgbClr val="4C1D5E"/>
                </a:solidFill>
              </a:rPr>
              <a:t>Available “as needed”</a:t>
            </a:r>
          </a:p>
          <a:p>
            <a:pPr lvl="1"/>
            <a:endParaRPr lang="en-US" sz="2100" dirty="0">
              <a:solidFill>
                <a:srgbClr val="4C1D5E"/>
              </a:solidFill>
            </a:endParaRPr>
          </a:p>
          <a:p>
            <a:pPr marL="457200" lvl="1" indent="0">
              <a:buNone/>
            </a:pPr>
            <a:r>
              <a:rPr lang="en-US" sz="1900" dirty="0"/>
              <a:t>* A Just in Time (JIT) requirement</a:t>
            </a:r>
          </a:p>
          <a:p>
            <a:pPr marL="457200" lvl="1" indent="0">
              <a:buNone/>
            </a:pPr>
            <a:endParaRPr lang="en-US" dirty="0">
              <a:solidFill>
                <a:srgbClr val="4C1D5E"/>
              </a:solidFill>
            </a:endParaRPr>
          </a:p>
        </p:txBody>
      </p:sp>
      <p:pic>
        <p:nvPicPr>
          <p:cNvPr id="4098" name="Picture 2" descr="Image result for team">
            <a:extLst>
              <a:ext uri="{FF2B5EF4-FFF2-40B4-BE49-F238E27FC236}">
                <a16:creationId xmlns:a16="http://schemas.microsoft.com/office/drawing/2014/main" id="{BE2EBF20-BCB2-446E-B0BA-8C7D63E84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91" y="1642946"/>
            <a:ext cx="3181028" cy="153749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BFE6ED5F-1D1C-4187-B147-BA9C80EA77D2}"/>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6513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5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a Principal Investigator</a:t>
            </a:r>
          </a:p>
        </p:txBody>
      </p:sp>
      <p:pic>
        <p:nvPicPr>
          <p:cNvPr id="2050" name="Picture 2" descr="http://www.lcie.be/files/avatars/researchers.jpg"/>
          <p:cNvPicPr>
            <a:picLocks noGrp="1" noChangeAspect="1" noChangeArrowheads="1"/>
          </p:cNvPicPr>
          <p:nvPr>
            <p:ph type="chart" sz="quarter" idx="10"/>
          </p:nvPr>
        </p:nvPicPr>
        <p:blipFill rotWithShape="1">
          <a:blip r:embed="rId2" cstate="print">
            <a:extLst>
              <a:ext uri="{28A0092B-C50C-407E-A947-70E740481C1C}">
                <a14:useLocalDpi xmlns:a14="http://schemas.microsoft.com/office/drawing/2010/main" val="0"/>
              </a:ext>
            </a:extLst>
          </a:blip>
          <a:stretch/>
        </p:blipFill>
        <p:spPr bwMode="auto">
          <a:xfrm>
            <a:off x="930275" y="1508515"/>
            <a:ext cx="7375525" cy="36504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1937" y="5249863"/>
            <a:ext cx="6172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9176E"/>
                </a:solidFill>
                <a:effectLst/>
                <a:uLnTx/>
                <a:uFillTx/>
                <a:latin typeface="Arial" panose="020B0604020202020204" pitchFamily="34" charset="0"/>
                <a:ea typeface="+mn-ea"/>
                <a:cs typeface="Arial" panose="020B0604020202020204" pitchFamily="34" charset="0"/>
              </a:rPr>
              <a:t>For an SBIR the PI MUST be employed by the small business and  have 50% of their professional effort at the small business.</a:t>
            </a:r>
          </a:p>
        </p:txBody>
      </p:sp>
      <p:sp>
        <p:nvSpPr>
          <p:cNvPr id="6" name="Slide Number Placeholder 3">
            <a:extLst>
              <a:ext uri="{FF2B5EF4-FFF2-40B4-BE49-F238E27FC236}">
                <a16:creationId xmlns:a16="http://schemas.microsoft.com/office/drawing/2014/main" id="{7B8C4F3A-2631-45A0-8428-9F7BB2E52FF3}"/>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83984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7756" name="Rectangle 12"/>
          <p:cNvSpPr>
            <a:spLocks noGrp="1" noChangeArrowheads="1"/>
          </p:cNvSpPr>
          <p:nvPr>
            <p:ph type="title"/>
          </p:nvPr>
        </p:nvSpPr>
        <p:spPr>
          <a:prstGeom prst="rect">
            <a:avLst/>
          </a:prstGeom>
        </p:spPr>
        <p:txBody>
          <a:bodyPr>
            <a:normAutofit/>
          </a:bodyPr>
          <a:lstStyle/>
          <a:p>
            <a:r>
              <a:rPr lang="en-US" dirty="0"/>
              <a:t>You Need Company Facilities*</a:t>
            </a:r>
          </a:p>
        </p:txBody>
      </p:sp>
      <p:sp>
        <p:nvSpPr>
          <p:cNvPr id="2" name="Content Placeholder 1"/>
          <p:cNvSpPr>
            <a:spLocks noGrp="1"/>
          </p:cNvSpPr>
          <p:nvPr>
            <p:ph idx="1"/>
          </p:nvPr>
        </p:nvSpPr>
        <p:spPr>
          <a:ln>
            <a:solidFill>
              <a:schemeClr val="bg2"/>
            </a:solidFill>
          </a:ln>
        </p:spPr>
        <p:txBody>
          <a:bodyPr>
            <a:normAutofit/>
          </a:bodyPr>
          <a:lstStyle/>
          <a:p>
            <a:pPr>
              <a:spcBef>
                <a:spcPts val="1200"/>
              </a:spcBef>
            </a:pPr>
            <a:r>
              <a:rPr lang="en-US" dirty="0"/>
              <a:t>The research work to be performed by the awardee is to be conducted in: </a:t>
            </a:r>
          </a:p>
          <a:p>
            <a:pPr lvl="1">
              <a:spcBef>
                <a:spcPts val="1200"/>
              </a:spcBef>
            </a:pPr>
            <a:r>
              <a:rPr lang="en-US" b="1" dirty="0"/>
              <a:t>Company-controlled</a:t>
            </a:r>
          </a:p>
          <a:p>
            <a:pPr lvl="1">
              <a:spcBef>
                <a:spcPts val="1200"/>
              </a:spcBef>
            </a:pPr>
            <a:r>
              <a:rPr lang="en-US" b="1" dirty="0"/>
              <a:t>Research space</a:t>
            </a:r>
          </a:p>
          <a:p>
            <a:pPr lvl="1">
              <a:spcBef>
                <a:spcPts val="1200"/>
              </a:spcBef>
            </a:pPr>
            <a:r>
              <a:rPr lang="en-US" dirty="0"/>
              <a:t>Suitable to do the work proposed</a:t>
            </a:r>
          </a:p>
          <a:p>
            <a:pPr>
              <a:spcBef>
                <a:spcPts val="1200"/>
              </a:spcBef>
            </a:pPr>
            <a:r>
              <a:rPr lang="en-US" i="1" dirty="0"/>
              <a:t>Some</a:t>
            </a:r>
            <a:r>
              <a:rPr lang="en-US" dirty="0"/>
              <a:t> work may be done in other facilities</a:t>
            </a:r>
          </a:p>
          <a:p>
            <a:pPr marL="0" indent="0">
              <a:buNone/>
            </a:pPr>
            <a:r>
              <a:rPr lang="en-US" dirty="0"/>
              <a:t>* A Just in Time (JIT) requirement</a:t>
            </a:r>
          </a:p>
          <a:p>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B1679969-8529-2A41-BC1A-1D8F13016E9C}"/>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41</a:t>
            </a:fld>
            <a:endParaRPr lang="en-US" dirty="0">
              <a:solidFill>
                <a:schemeClr val="tx1">
                  <a:lumMod val="60000"/>
                  <a:lumOff val="40000"/>
                </a:schemeClr>
              </a:solidFill>
            </a:endParaRPr>
          </a:p>
        </p:txBody>
      </p:sp>
      <p:sp>
        <p:nvSpPr>
          <p:cNvPr id="6" name="AutoShape 4" descr="data:image/jpeg;base64,/9j/4AAQSkZJRgABAQAAAQABAAD/2wCEAAkGBxMTEhUUERMWFhQXFhgbGBUXGBgYFxkYHB0WGBgYFxgYHSggHxomHBwXITMiJSkrLi4uGB8zODMsNygtLisBCgoKDg0OGxAQGy8kICQvNCw0LiwvNywsNy8sLS8rLCwsLC80LCwsLCwvLzQ0LCwsLCwsLCwsLDQsLCwsLCwsLf/AABEIALEBHAMBIgACEQEDEQH/xAAcAAEAAgMBAQEAAAAAAAAAAAAABQYDBAcCAQj/xABREAACAQMCAwQEBwsJBgUFAAABAgMABBESIQUGMRMiQVEHMmFxFCNCUoGSoVNUYoKRk7HBwtLTFRYXJDNyc6LRQ0RjlKOkdIOzw+M1VcTi8f/EABoBAQACAwEAAAAAAAAAAAAAAAABAwIEBQb/xAAyEQACAQIDBAkEAwEBAQAAAAAAAQIDEQQSIRMxQVEFFFJhcYGR0fAiI6GxMsHhQvEV/9oADAMBAAIRAxEAPwDuNKUoBSlKAUpSgFKUoBSlKAUpSgFKUoBSlKAUpSgFK1eKcRit4nmncJGgyzH8gAA3JJIAA3JIA3Ncc5m5jnvmOrVFbfJtwcFgQN7jBIc9e56oz8ojNUV8RCjG8jbwmDqYqeWHm+COovzhw8MVN7bgjIPxqYUjOQzZwD7CalZryNAC8iKG6EsAD7sneuBrFgYAwPIVo8PtEOo6QSsjqCRkgBmwoJ6KMkADbFaK6UVm3H8nXl0BaSSqb+7/AE/Rlvco4zG6sB4qwb9FZa/PkNsEbWg0P89Mo/1lwftqak514lDbvHE4lbHckkAaVB46fkyHHTWM5ySW6VbR6RpVHllp47vU1sT0JWpRzQeZd2/0O00r82Hnm8n0R3VzIUyRlT2RyxH9p2WnUB0welTvDONXVsQYZ5AB8h2aSMgeBRycD+6VPtraxVZYaooVE9db8DVwfR88XSdSlJaaW4ndqVAcoczJexE40SpgSx5zgnoynxQ4OD7CDgg1P1bGSkro0pwlCTjJWaFKUqTEUpSgFKUoBSlKAUpSgFKUoBSlKAUqucpcKuYGn+EOGV31L8Y7lnLSF5cMAIlYFMRLkLpO5zVjoBSlKAUpSgFKUoBSlKAVV5ed4dZWGGedVYq0sQj7MMDhgDJIpfB6lAw8NztWxz/dPFw66eMlWELAMMArq7pfJI9UEttvttk4FU+9lNrEvZRKYYk7/f0FY0A9RQp1NjJwSBt13qitVcLJb2X0aSndvcjR505iW+mEcLE20BBYFSuu4/CDAH4tT0+cx8VFQ4irc5ji03cfZIzGWORpVQZPxfZhZMZ697Scbnu+Vavat0ENwT5dhKP8zKF+2uBjVWqVc1m1wPU9HVKFGhkuk+N/nIxzsqKzscKoJJ9g3rQ5bjYwAuMOXlLDxDdo+Qfd0+irFw3gUkjrJcgIikMsGQxLDcNKRtsdwgyMjJJ6DSkiMVxNEdgXaWM/OSQ6mx5lZC4PsK+dVzoyhQbe+6flr7lsMXGpiUlus0u96P8ASPnZ187Os2KYrQzHRuUzmzh2lhIPVk7rDyfB3+kA/SPbUvw9i0MTNuWjUk+ZIGTWzzJbB7aTIzpXXgZGSnfxkb74x9NZuyAUBRhQBgeQ8B+SurUxzq4WnTlvi2r92lkc/DYRUcXUqR3SSdu/XX5zPPCeKm0nS5GcR5EgHyoTjtF6HPQMB5otd7RwQCDkEZB8x4V+fZFrrfozu+04dCPGLXDjyETMiA7/ADAh+muh0bVvFw5anL6fw6Uo1Vx0fluLTSlK6h50UpSgFKUoBSlKAUpSgIrjvH4bQw9tqAmlEakDIUkFtTnwXbr4Z8skStUH0uqxhg0euGlK5+cIZNP24q8Wc+uNHxjUqtjyyAcUAuLpIxmR1QebMFH5TVWvLOye+S9N5GJEVFx2keNK9r3Qc5Ct2hyBsdK+VRfpJ5YklnhvLaNZJokKshWORigJKlYpSEde/ICMq3fUhsrg6vLPMsDSG3vYLSB1VirBREpK41I8Uyh4pMMrAHIYEkE4oC4fz04b/wDcLT/mIv3qkuG8TguFL280cyA6S0bq6hsA4JUkZwQce0VyzjXMkV081tG9ukALo6xND8ImRTof4yVkhhQkkA5ZyMkAVZeW+OWkAlmuru0hkuHVuxE8TCJERI0j1A4ZgBkkbZbAyACQLzStXh3EYp0EkEqSxkkB0YMuRsRkbVtUApSlAKV8JrELuM7B1+sKAzUr4TWK0u45V1ROki5I1IwYZHUZBxQEBz7fmO3ESojG5fsMyAtGqsjsxcAgnKqVAyMlhVHjkkheGCaQTxyhkBZAJMqjMS+nCsmkY9XOWGSc11a+s45o2jmRXjYYZGGQR7Qa5dw/hEUN5fBFOqOYIup3kZYmigkCguxIUsWP/wDBjRxNKo6kZ5vpW9W/Nzdwko3y21fH/DNY8OjiYsmosQFy7u+FBJCrrJwuTnA9nkKkkaoI6xdhZJO60bvHGoKgaSitqOe+e/0Ow8ts1nuZJHmEEb9mAgkkcAF9JYqqJkYBJVssc4A2G+QqRTR0G4paImaj+McIS4C6iyOhJSRcakJ2PXYqR1Ugg+8Aj1fxTZDwuDpjcCFsBZHOnQWfqAMHYdc1uRMSBqwGwNQByAcbgHA2+gVqWMb6lLuRLAdNyAAThZlz2TeWrxjb2Nt5May1bptOlteNODqz0043znwxXO7C4xIURSIGBaAHOpYwVGls9PWDKDuAcHpXOxOFilnjp3ex18Hi5yeSevf7mzxqXTBKfEoVH95u6o+liBWdYsKB5AD8la1/ZJcJKjnCRR9o++MszCOBD7Wc5A8ezx41vGtecHClBvjd/pG3TqKdaaX/ADZeer9jSlSr76IJfibqMn1bnUB5K8cR+1w9UmRakeSOKi1vgZCFiuEETsTgLIpLQsxO2DqkT3utb/RlVRq2fHQ1emaTqYVtf8u/9f2dkpSlejPGClKUApSlAKUpQClKUBR/Sep/qW2xuHUn2mCcj9Bqp8B5Iu7mzgLNbmKSGJj2stxMSdKsNURCqDnwDYU+eKufpNgLRWzAjEd2jNnyMc8e3ty4+jNSnI0gNhb4bViPTn2oShH0EY+igKKnomfI71go8xZlzn8aUbVAXXLT2/EFthJbqCbdTLHaRxsRN24GNTt0aJR131eyu7Vy3nVweKA+KfyUg9rtdyvt5/F6/toCP4dwKR+IyWj3LiNGIDLHCHPxMMy7lCM99vDolWlPR3vvezafDTHbhvZljGQfyD6Kh7xxDxOaeQ6VivLR2Y9FhmtJLXWT0CiU7k7AAk9K6grAjIOQehFARnLvA0tIzGjySanLs8hUsWIUdFVVAwo2AHiepJr5zBzDb2aBp3wWzojUF5ZCNyI0Xdj09gzuRUFzHxi6eeS3tHWFIlTtZ9IeTW41CONW7owmklmDeuAAME1AQ8FbtGllkkmmYAGWTRqCr0RdCqAucnAHUkmradJy37jGUrG5dc63spIt4IrdPB5yZZfpijIRT+O3+mjJDdzY7a+uTvnEbi3X/oBWI9hY1LW/DqpnNnMMkd32CBxDEF7QRuIpHZlDd2Qo2FAI2GMknvDFW1HRpK7K7viyS4hwCzjUSXSGTfC9qZbhyzb6UDlmLHHQVm4ZwThsocfBIUKadaywIjKGzpPeHqnBAIOMgjqDWly9crcztIhuTBCo0pcvG5WdgwYoyZbAjx6zH+1PSty5sIp709ogcRwJlWGU1M8mklTsWAVsZ6avbWjPGpSslpY3KeFzwUr7yQk5KtdBREZEYEMkUsscbA4yGRHCsDgZyN6iOM8L7KaCC1Jh7c/GrF3A0MOl8nTghtQjTUMHS7Dyx74ZbSF7qGKZ4oYpAsKRnSI3aKKRiMdVDNkIe6NTbHIx74NxVJry3muGEZewjWPO0bTyOWnRH9XWCiDTnO+wq6niIz0tyK6lGUN/ebtncXlqdUEjzID3reZy4I8RFK+WRsdASV8MDrWTj93DNEeK2zaWiUJdwyHS3ZqSSjqT3Z0LEr84NgZDKasrWQ8qqHFuHxNxIBo1JS1DNkbMWkKx6h4lQj48tZpiXDI5WIoKWdJM98YtWkjWS3IMqEPET6rbboT810JX2ZB8BWsZu3WO6tN3XKtG3dLLkdpC+fVkVgCM9CCOjE165ZfQJLU5zbtpTPUwNvCR5gDuZ84zXyfg8hmeaJ1hkOO+oLLKBnaeI4BI2w6sDuemN+Re2jOs7tXMiczWuPjZRA3jHP8AFOPMYfAPvUkeRrBwyftLiWaNWWJkjQMwK9qylzrVTvpAYLqI73uAJy/D7tdpbQSeTQSppPt0zFCvuy3vr7Y3M7ySCaHs1AQpvqJzr1ZYd3IwNh0yPOrKcVf/AEyhrJX/AEZeMR9pbzR/PidfyqRVWtuH3bwrMkcLq8auqLKwchlDAd+MLnfzFWTjXEEt4WkcgbYUEganOyqM7ZJ/JuTsK+cA5ejt44QB8YkaqzqzYchQDkZwRnJAPTascRSptLMi9VqlKf23bnu8t6feZrbhcQ4HcvqLyH42dgrIySQsriMq24WMIo36jLfLqvg1deUrft5OIod7aRY422GlptEiT48yE7BT1GVx1BFUa3idC0Uv9rExjk8O8vyseTDDD2MK1Olaf24TSslp7FvQ1X7tSEndvXx5nvr0rWuIgQQQCCMEHcEeRFY7KzMXbMuTGG1yDf4tXyRKPwNQdWx6mEJGGYjcda5c6bpNPg9U/nLiduhXVS64p2a+cHwNnhXNd7bII45Q6Dos6tKVHzQ4dWx/eJxsBgDFTfJ/NF5c8QjSaQFOzlYxxpoTbQAxyWbYsBu2N6p9yQoLMQABkk7ADzNX/wBF3LxRWvJVKvKumJT1WDIbUR1DOcMR4BU6HNdnAVq1WWr0XzecbpahhKFJuMUpvd/btuL/AEpSuyeYFKUoBSlKAUpSgKr6SGxap/4iH7WxWX0dD+oR/wCJcf8ArzVr+kxsWqY++YB+VwD+mo3lvijW/Bbidd2ha/ZQemVmnKg+zNAZudedGhZoLX+0BCvIEMpV2GpYYIgR2twRg4yFUEFjuAYjgXAjAX4jxEuoQmRIWYyyB2GgzTlNnmIOlY1GmMHCjJNaHALyytL6UXs6iS1jjSMyZLNNMvbXdwQM992ZV1eS4q33HNvC5Y3WS7tWjIwyO6YYeRR9yPopqTY9XHC4b+OO8t5HilKYjnTIbTk5SWJu66atQKODjvYx1qBsOIz2RZRHoeJS81kmTDPCMBp+HZ3Qr1MPTO2ASGMvw/n/AITGojjuYkRRhVVHVFA2AXugY91Vnnnnzh8qE28jtdQN2lvKkTlRIPk6yACjjKMOhB9lSoSe5E5W+BbJJ1a81Ahorq3jeBx6rFNesZ6ZKPEw8wG+bUj8FFV3k+zS6tJrckp2FwHt3T14FkjjuYShxjuCZowOhVdJ2OKluH8YZZRbXgEdyc6CNorgDq8BPjjBaMnUvtGGMqTRhYlI7GqzzbyLFeMJFcwzhdPaABlYDJAkQ9cEnBBBGevhV1EoxWv2gLEZGrqVyMgHxx1xWMvqVmLHM+SrPsrdlYgt284dgMAlJGizg+xB1rPy5lxNPnInmZk/wlCxRkexlTX+PVjvOToHdz2k6JIxZ4Uk0xsW3fw1KGOSQrAEknqTUPNyleRRmC0lh7HDCN5dYlgU9FAVSsgXwJK7AA5xmtGeHlrbj+jfp4iCSXJGny5ODDJO2AHmnkz07gdlRvzaIc1V+BScFnt4or62eGURoHnQMEkbG7MYD1zk5kXbzqZllLx/yckRSXslRtDo8UcJ7jSLIpPgGCqQGJxkAZNQ55HmluJIuHya0iOmRrgBVR8BljR07znBX5GBn1j0rOnTqxvJLjxKMVUvlUdbF14DZzqgHDOJQXUC7CO4+MdfZ20JDYHgGXb9EYFeHijxXFwZp5bON2OlURdMs2I4lA2UA5wxJO5yfDn/ABXhMltMFuERZcErJHIr5041aXXDqRqGxAPvrf5U4xBIZ1vL0I+I5be4lkaR0kiLqEZiSzIyucoT0ZgKyc3UTptWZRRq5ZptF/4nwwSlZEYxzJnRKBnAOMqynZkOBkH3jB3qC4rf3yusMUkLy9ZBHEQyR/OJkkKIx6KCDk+wGs1vxxZsiTiFhbJ4tHMJZT56RKqBPxgxHl41JWnEeFQIUhvLbc5ZmnRndj1Z3Zss3tNRh8M2/ubjcr4lW+3vM0M1gyAtfXVo4B1C4Ma97bq00bRE/wCGcbny2l+H8BiuU1wcSeSPJGuH4Mw1DqNXZsM7jb3VU7vmCw3xdwfQ4NQvLHHdQY298YpJpXk7JHjz4ImY5FYFuzRCRiug8JTb+mxprEVFvbLG3Lj208xlgmuGZ5DFKFefMLHKxA7iPAwpB0gkZyRU3yvyDD8GHwqOVHZpGMS3VwiojOzRx6YpQgKoVUhRjI8etT3I1/NPYwy3BBkbXvgAlQ7hCwXYMUCkgY3zsOlT1aFPCQp1JVE23Lm9PIulXlKKjy+amCytI4Y1jiRUjQYVFGFA8gBVa5w5S+EN29uQtwFwQxISVRnCuQDpYZOHAPiCCMYtlacfFIWne3DjtkRZGTxCMWAb27qenTIz1GbqlONSLjJXTMKdSVOSnB2aOXWEN7azJL8EnymoSQhNYkibIZQyakLZAZd+qgHAY1bDyFZyBXgM1urDVoQgL3sEDs5lbs8fNUKBk7Vk4nzzHBdvbvFIwVcKY1LM8wEbNGBsqgJIh1MwGdYJGmoy65qvSGkb4PbRKGJBDTtpAJ1M+UVSPIK3vrnSnhMLDZ1JXV9E9fRW5m9KricRU2kVZ21a09dSY4VyHZwyLKQ80qHKvM+oKckgrGoEYYeDBcjA3q0VD8r3lzLDqu4hG2TpwcFk8GaPJ7Mn5upvbg7CYrpQUUvpVl6GhOUpO8nd+opSlZGIpSlAKUpQClKUBVPSWP6kOm1xbZ8/7aMbeR6fRkeNRHBbFrjgt3FH68pvVA3Pe1yIABnbJA6eJJ8anfSLGTYSYONLwOfck0Tn7FNYvRy39VdcY0XEw9+o9rn/AD0BxHnKftLxpx6lzFBOn91okQj6HjdfeKhM9cnBGnSMMS2SQxBA0gKN+8RnO2a7FztyOpLHDCBnd45I1Z3tZJN5Q8YyXtXfvnTgoxJ9UkrzDiPALmHdo9cZGVngzLA481kUYHubBrr4TExdNU27NHSw1eLgoN2aI3PsxsAe9qyfFh3RgH5u+PM18aJnwkYy7kIg83chVH5SKWhMraIVaSTf4uNS77HB7q+Ht6VfOSuVplnBXQ16o7q+vDZAjBluWXZrgg4SJTtkk7ZIur4mFKnaLu/Utq14U4WTuzovo5tQhvSrZQXCQqfP4PBBCx+urD8U1Z+K8MiuIzFOgdDjY5BBG4ZWGCrA7hgQR4VXric8NitrW2jR9WodpcSmJGfYnXII21TyMzMBjcht+gOyOMX2cfAEA8/hS4+yPP2VwjkGKXlKQnC8RvFi6FNURbHkJjH2g9+on216j5A4co2txrznttbifUerduG7TJ/vVja84sx7sVjGMfKlnlIbzwIkBHTbI9/locZ4nxG1t5bi4ubRUiXUeytZXY7jugPcgbnA+nqOtAS6cpIOl1e/8y5+1sn8ta9/ydZlXe8eaaNQWYTzytEoXLFjGGCbddx4VOcDkna3ia7RI7goDIiHKq/iAcn9J956mrekm8MnZWC/7c65yM7W8ZBK5Hz30p45XXUpXdkG7ENyZZqQ1wIUh7Y5WJEVAkK5EKYUddJ1EnfLnyAGdoOx4jJC5ZYOJwFQ6kgrcxqUIUj1WaIgg+aVO8NjrFznwhri0PZbTwss8B8pYu8o2+cMr+NVtSy0MI8yF4RyvaXMJsrmFFlspQrGEdj2qsuUkOjfTIhOoZ9ZX32zVF4TMbDiw0jSsd5LEwXYCGZyB+KA8T4/AFXW35mGu5voEB7ThMNxoJ21RPchkJHlnT+LXLeMX0l5NNMxiDTY1KgbC4RY8jLE5IUH31pVnlSfeKjtZn6Smt1b1lU+8A/pqpfy1Ct/LZ3McSMFWSCQgBXjZSWViwwHBWTx3CnyNUO39KHEtA2tcgYOYpc5Gxz8cN8ioKfmu5aSd50tpzOEDLNCzKqISURFEgAUEk53OT1q+k87tEh1IczpMI/lGZXjBFhA2VYjAuZlPdZR17FDuD8pgPKo6SzNzfXAlJMVo0PZx7aTIydoZH2ySMgAZwMZ61WYfSlfrpGi10LpGhYnUaRgaVxJtt7Nq6BweD+v8V8u2tx/26ZrZcZ02lNEJxktByxxb4HOIJNraeQ6G+5TuclT+BIckeTnHyhjolc34/w9HjdZQNDAhs7DB9vhU16PuZRcI0EkqvcQYBYMD2sZ9SXb5RAIb8JSdgRWNaC/kuJlB8GW6ud89AW92J5JDEkiL2c4OkpMmoFM9DrQqQhBDdm+QdhUL6Yudj3rC2PUAXDqcnf/AGC431H5XsYL4nFN4BxyS3uI4+ICUpGuIxLqJt9W+tVPyT0zuVAwMDUK52KiqkHC7T5rfdG7Qg01LTz5Fws+Kp2ra5ZpZbiQMBJA0THCJGSB2aLoCopJAA+kjMpfWokQoSy5wQynDAghlIztkEA7gjzBrHxHhsc+mXU50xsF7KQoGV9DEBkIO5Rdwa0OU4I1h1RsSzkGQFnYo+BmMhyWUr0we9tvmvJ9IYbZPbqTvfzvzurJeh1qMr/baVv6J624/fw7s8d0g+QUEMp/uyKdBPkCgzgd4bmrzw+8SaNJYzlHUMp9h8/IjoR4GqFW9yVxVIWktZvi9czNbk50OrgOyBs4EnaGQ6NsgjAODjp9DdJ1K03SrO74Pd5d/wD6aWNwkYRUoLxLvSlK9GcwUpSgFKUoBSlKAgefGxw29I6i1mP5Eao70cOTHcg9BcDHTbMMBP25rW9MN3jh7wAkNPlcgZIRFaVzv0B0Bc/hj3iH9GfEXW+mgY5jlt4pQfASLhG282Uqf/L9lAdQqh+kJ0s4+0tdcM8rszNCQF0quZZpYiCjkLpGdOonTvjNXyqb6Tj2cEU4UuyyrHo2w6TlY2UknA30Nnf1cbBiRVWc1TeRXdtDOnlzrNuKj6OeH2k0sltIkkiFDImZJeykKkRT6kDhHOpoySynvM+/l1iwsIoEEcESRIM4SNVRQTucKoArnHo5w19vEYRDZ6YY8q3dZ07QsVzgqUjA3OdTGun1hhM+xjtN/fv7r+RZiZRlVbju7txB88W5fh14qglvg8pQDrrCMyYx4hgpHtqvcpcxTTuokftEZMh0sbqBdWAd5pWKEdfLJIxV04nGWhlVRkmNwB5kqQK576MTdPDA8pu+y+DppMr2hhY6VHcWNO1A8RqPhvk1sFBfqrnpHi1cLvR/wHP1e9+qrIKgOfzjhl7n72m+1CBUElqJx1rlPDrs3M8122/bPiL2W6ZWID+93pPfJVt9JV+Y7F41OHuCIF88SbSMPasQkb8WqjwoBQqqMAAADyA2Arbw1O95FNSXAuXD+lS8dQ3DW2qYiNU1d5nE5JxHhUlrPxaIgdg/DLmS3x8lGYvImPACR328iPOqFbTZHraunQYArtnM1r2l+kZ6TcNvogPMk2+cfQfsrgtlM2hSxzlR4YxtvnfeqJYd1tEVV9yN9iBmtSRqPJWJmrp4HBOGrNRsxTNgE+Qr9Ccvb3/FR4dtbnPtNvHn9VfnqSIviNRlpCEUDqWYhQB7d6/QvALiOOTik7sFiW5AaQnu4hggR/yMGHvBFZdJaTiu42cNuZWuIwC/vpll71pasI1iz3ZJwA0juPELnSAcjqaw80W9ta2zSpBEki7QsiCNlkbZSjx4ZSPWypBwtYrfjXZzzGO2maO6laaFO4JjqVe0doy3diLDIZiMawCK0ucOE394sYEUcaoWOnttTEtgBiCgUMq6ttRHe6156pKUqt29PE7VKMVTtbXwIr0d8JEk3bzanwGaIsGbW4bDyuxGNQbpk5J1HGwNWvnTgAuocqAJ4wTG3n4mM/gn7Dg1ltOKpDGqSQTWyIoUF1DRgAeMkRZVGPFiBWrzdzCtvCdDKZZBiMAg9flkD5IG+fE4HjWKTlK5fFRyv587jn/AuZri2UCFwYzuI3XUgzuSuCCpOfPHsqXi55ftxK1uoyhWTs39foUYqy9VOoDvdHPsrU5G5fW4lDSpqt4huGHdd8YC+0Abn26am+EcFtI0AksGmnbU04EWVi3OQmrC6R8lUyzAZGaVaUJwamrpmF5Rs18/ZIWnPlo3r9pFv8tMj35jLAD34qxSRpLHghXjcD2qR1BB/IQageL8iWzxt8HTspcEoVLac+AZCcYPTYAiov0X8QZklhOcJpdc/J1ltS4/vKT72Neex3R1OlTdai3pvXsbdOtJyyT4nUeUONPrNpcPqcKXhkOS0kS6Qwc4wZELKCerBlO51GrZVE5A4LEw7cvM0kM9wqlnYocsw2yTkKjBMZxmM7ZFXuvU4NzdCLqO7tv/AF52395xK2XaPKrIUpStkqFKUoBWlPxa3Q6XniU+TSID5dCa3a4nzLNBbXl0kzLGTMXUvhdayBZNSnA1AMzLn8EjwqylBTlZuxjKVlcl+fOLw3N2YlljKx25UEMpBac97G++FjT6xqA4HI8E8dw+kMslsmlX1fFgtHI2ceKzSbY6AdDWtLxezyVeWIEHBV8AgjYghvEEfZXgT2Pzrb8sVbHVV20YbXuOp8/8xfB4FENzFFI0iqWJjZkQhssqucZyAMkEbnauc8W4o1zGUm4jcyISpIRYcZQqyleyt8ghgDtWGLiNovqSwL7mQfoNH49bDrcRZ9jgn7KyWFhxmvnmRtXyNXh9ysLs0N3xEsy6GxG5JXJOAxg23JOVIqe4HzPNDcRuTfSw4cSI5DZBXu4WZhg6tO4x41Efzitfuy/kb/SvL8yWoGe1yPwVdv0LWawlPtEbWXI6U3pDjxtaXJPkfg4/96q1w3maa2fs7a2zZ4JSKWRUkhYkkojJrBi8gRkZwDgAVVTzXa+DufdFJ+taxtzbBjIEh9gUA/5iKyWDp97+eBjtZF7fnu78LOD6blz/APj1Ccf5gvrsJHJDbrb6wZo0mfVMqkMsZdoTpTUBqAXLDbIqstzlH8mGU+/sx+2a8HnNfuEn1o/3qnqdPk/R+w2suaLZzPzBeXZhzbwIsRdsdvI2XI0hs9iMYUuOh9fw8dO2v7hPWgjP92Y/tRiq23OR8Lf/AKv/AOleDzk/hAo98p/VHV0aGVZYp+n+GDnd3di/2vNk6f7mD/56/uVvLz5OP9xH/ML/AA65iOcZPGBPzh/cr4ecJPuKH8dh+yawlg096ZKrW5F643zJcTSW80dqkc1vIWVjOWVkcaZYyBGDhlx4jBUHetDi8VhOxZ+FSo7blre5RNzuSV1KmfbpOaqg5wk+4p9c/p019POMn3FPrkfs1CwSW5SJ23gb383LUnaLiCjyaez+zTG321uW3B+Hqe9w++l/vXUIB+pIn6KhP54y/cE/ON+5X084yfcE/ON/DrJ4Z7ryI2i5ItvwxLdGPDeFww3GkhJ5JRI6EjGoEgkn6cHxzWK5vpzw/wCAx20YU6SZJLlnZ2Eiyu0qiHva2B1DV8o71Vv54y/cE/ON+5X0c4yfcE/ON/DrDqUeKZO2fcWew42EMpdAb+aQJHGNRXTpHZBXKjEI7zMdt9e2alZUFnGZ5ZJZ5yAoBdgryNjCRxA6FGfHGQAST1qgXHNbOuDAQQQVZJsFWByrKSnUHz+mvA5pkLq8yvMy50F5UATIwSqpEoyRtkjOPea51TomW0+m+Xjo7+G43oY9KGu/hy8TpXC+NGWQRvCUYozZ1K64UopGRg/KHh51UeZuU4zdg2qMQRruYoFBaNBt2qqOmfm7k4JUHetvk64u76Y/BoliQIUkuGOsR6ijd1dIDSYGy9N1J22PW+CcGitYykQOWOp5GOqSR/F3bxP2DoABtWtUw0adZqP8fn9lscU3TV/5FJ4NDEsSC309ljuFTkEeefEk9Sd89ay8O4vFImrUEIJV0cqrow2KuM7H7CMEZBr5zm0FncxPDlWlLPcxqCYxCO6bpwPUYOUBbo2o56ZGlzbaRNA79lE0zBY4naNXYPKRGhBIPiwP0VrVo/UovibscRnhdaW4C74g11qgsiSD3Zblc9nGvyuzfo8vgNOQp3J2xWpBydDBq0doGbGXEjITjONoiqjGT0A610e04UkMSQxjCRqFUewDFal5Z10MPSpQVmr+Jyq1Wc3e9iI5B4sYHSwl3QhjbyYAJIy7xSEdXxlg2MsA2dxlug1y/jFg2AY20SIyvG+M6XU5UkeI8CPEEirvytx0XcOsjRKh0TRZBKSDGR7VIwynxVgdtwLK1NRd47iuEr7yZpSlUmYpSlAKUpQH5j9IEQTid4FGB2xP0sFZj9LEn6agMmrT6UlA4teY278W3vggJP0kk1WbZQZI9QBXtI8ggEY1rqyD4YzXpaErYdStuX6OdNfca7zGz46n7aBs+Oa6QbS3iBYxxIo6sVRQPDc42rHFbWsw1KkMgz6wVGGfeB1rHrEr7l6k7NHPDXnUPOukrwmAdIIvqL/pXscOh+4x/UX/AEqesT5L1IyI5h26fPX6wrKikgFVZgehVGYf5Qa6gkSjooHuAFe81G2qd3zzJyROYi0lPSGb81J+7WReGXB/3eX6uP0mulUqNrU5r0GWJzleDXJ6W7/SUH6WFZ/5uXXhGPpdB+gmr/Sm0nz/AEMseRQ15Yuj8lB73/0BrIOU7nziH47n9gVeKjOMccjt8Bss53CL1x01EnYD39fDNYupPtP8exKiuRXhyjP90iH1j9mBUHdW7RyPGxBKNjKggHZW6EnzroHCOLJcKSmQVxqVuoznB22IODv7DVN5lTF1N7ShH5uMfpBrKnKTmrtkSSsalnZySsViXUQMkalG2QNsnfrW0eA3X3BvrRfv1n5QOLoe2OQH8qEfoqz3/MEEL6HYlh1CqW0+IyR448Ou/Sk6k1Nq/wCuVxGKstCo/wAg3X3BvrRfv19XgF0f9iR73jH6GNX+GVXUMpBVgCCOhB3BqL4jzFDC/ZnWzDGrSM6cjIySQCcY2GTvWO1n2vwvYnKuRUL7hE8KhpFUKTjZsnOCdwBjG3nU1yLyZJxGQnUY7eNgJJR6xOA3ZxgjGrBBJOwBHUnFZ+brpXtomTdXkXB9hSRvH3Vqci81vw+41HJt3IE6DfbwkUfPX7RkeWMakq0qMsj1/NrcLExUFNXP0DwjhcVtEsMCBI0GwH2kk7lidyTuawcwcaS0i7RwzszBY4k3klkPqxoPEn7ACa+8U45BBb/CHfMZC6NA1NIW9RY1HrM22AKi+A8Hlkn+HXygT4KwQZytrEeo8jM3ym/FG1cA3jPy3wJ0Es14VkubnHbY3jVACEgQH/ZqCR+ESSetVWx5ThW7eyuJLjSAJrEpM6KsSMuY8LsZIn0kFtR0lTtiul1Bc18KkmSKS20i5glWSIscAj1ZY2ODhHQsD9HlUWJTZt8HsZokKTzmfvHQ7IqPo8FkKnSzDfvALnyrPPHW4ah7rjMYultAHaUx9o2lcpGm4UyMSMaiCABk/RvWSepiyL4nF1qu23E/gd0lx0iYiO48uyJ7kh/w3Oc+CtJVq4otU7icQYFWAKkEEHoQdiD7K6FOOeDiyiTyu510GlUr0c8d1J8Dmb42Ffiyc5kgGFViT1ddlb8VvlVda0JRcXZl6d9RSlKgkUpSgPz56aLfTxRzgDXDC+3U+vHlvb3APcBVFd9I1eW/5N66D6cf/qa/+Ei/9S4rnk6ZVgPEEV6HCXeFXg/7NCrpVL3zjau8I0ZIRwzKMnIwR0HXBIP0Z8KheSlczFlB7MoQzfJJyNIz0JG/Tpv51unnMfcH+suf9Ptr2Ock8YZfoMZ/brH6rWt+GTp8ZZqVWTzlH4Qy/SYx+0awSc5n5Nvt+FLg/kCH9NNeT9GC20qmvzhL4Qx/TIx/YFeTzhP9xi+s5+zTS0uT9BpzLpSqSebbj5sX1X/frw3Ndz4CEfiOf26nLPssi65l5pVFPNV1/wAE/iMP26fzquv+F+bY/wDuUyz7L/HuLrmXqqvzPwOSSTtYRqJUBkyAds4ILHGMHpt08c1G/wA6bnzi/Nt/Ep/Om584vzbfxKZaid0n+BePMmuVuDyQ63lwGYABAc4AycsRtnfwzjHXfaC5tP8AWm/w4/2q9NzRdH5UY90Zz9rkfZUZeXTyuXkOWIA6AbDONh7zWdOE86bX65EScbWRvcsyYuovbrH+Rz+qpnjHLDyTGSJ1Ac5YNnIOAMrjr0G23v8AKqxSsrBkOllOQdjg+47VJLzHdD/aA+9F/VU1ITztxXpbwIi1azLvw+1EUaRgk6RjJ6k+J+k5NQnGOWDLIZI5QmrGoFdW+AMruPADY1Djmi6+dF+bP79eTzNdH5aD3IP1k1Xs6nCL9V7mWaPMl+arMR2kap6sciddye66b+0lqqDNgZ8t63L3itxKpSSUlTjICIOhBHyT0IFajDOx6VfQhKKaasYTadju3D+R3hgtJ7d2aW3jRltJWDwZKDtliJ3SVmJKvqIU7AaTirfwfiaXEQkjyNyrI2NcbqcPG4GcOpyCP1Vl5ZlL2dszHLNBESfMlFJO3tqN43w6SGRry0Us509vbjAE6DbUuelwo6NnvABT8kr5c6RN0rW4dfRzxpLEwaNxlWHl7R4EHYg7ggitmoB8kcKCWOAAST5Abk1VeQoC0El3J/aXshmyRuIvVt09wiCn8Y1t+kK4KcMvGXqYHUY65cdmMe3LVM2NsI4o4x0RFX6oA/VUgjuIQ5FVHiVtvV6vsKrMeigk4GTgDJwB1qt3zRscA5OrA2PXSH6+WCN+mSB1rcoTsVTjcp1xC2VeNiksbB45B1Vh7PFSMqy+KkjxrpfKHMYvIjqAS4jwJogc6Sc6WUnrGwBIPvB3UgUG5lTwz4fJPjuB+StaGaSGVLi3OJUyMEkJIucNFJj5J6g76SAd+h2K9HaLMt5XCWV2e47NSo/gPGI7uBJojs2QVPrI4OHRh4MrAj6PKpCuYbIpSlAcH9OsDLfpIwxG1sgDn1crJNqGfMa0+sK57oPzW+qf9K/VF605fTGo0dzLEAjGrv8AVt9gNseJ3zgVoxTXwYakBB6gBcA4JHy8hc+JLVv0cfOlBQSWhROgpSvc/NsfDZ2AK287KejLDKwPuIXBretuVL+Q4Syuc4z3oXjH1pAoz7M1+jHlvAp7iFsHAAGx0qQMGQAjUWBORsvto7XmTjQQS+AVGAAilB64O75Gff02xm+lKvJfPMjq0TgiejripAIsn385bcH8hlzWe39GHFWzm2CYxjXNFv7tDN9vnXdXa71DAUJrfbALFQMpvrxudungOnWpK1LFRrGG3yPpOOhO+MeJqv8A+jX5r0J6vA4HD6I+Jt1FunsaZt/dpjNbEHod4gT33tlHmJJG+zsh+mu80rHr+I7X4RlsIcjh/wDQxd/d4P8AqfuV5PoXvfC4t/8Aqfu13KlR17Edr8IbCHI4hB6Fronv3UCjzVHY59xK/prP/QlN9/R/mG/i12ilR12v2idjDkcX/oSm+/o/zDfxaf0JTff0f5hv4tdopUdcr9pjZQ5HF/6Epvv6P8w38Wn9CU339H+Yb+LXaKU65X7TGyhyOL/0JTff0f5hv4tZYfQk/wAu+T8W3P65q7HSnXK/aY2UORx/+hA/f/8A24/i19HoRP3/AP8Ab/8Ay11+lR1ut2mNlDkcfPoQP3//ANv/APLXqP0IjPev2I39WAKem2CZCOuPCuvUp1qt2mNlDkYLG1WKJIk9WNFRfHZQFH2Cs9KVrlhW7rgM8ckklhNHGJSWeGaNni7Q9ZE0OrIzH1uoJ3xnJNZ42Lu3lLcQ4jcJblFKSWduoRXyQ6SDs5XHySrE4OSNiN+lUoDkl3d2bhBc8U4g9uXRjHNayKkhUiRAZBar3cqDsd8VbX5/4d43I+iOU/oSrdSgKg/O/DXBBuVwQQQUlGR0PVKj/wCX7FxmGG5lGSQYrO6YdckqezwNx1HlV/pUptbiLHNLiVdIb4DeKpIK/wBXdj4kdyMs69T6wG533qDn4nAGEarOHbOmP4Lchj1J0qY8nx6V2elXRxE4mLppnLeQuJSQ3phMNysNwCxElvOgSZQMPl0ACuoIO/VFPiTXUqUqqUszuZJWVhSlKxJFKUoBSlKAUpSgFKUoBSlKAUpSgFKUoBSlKAUpSgFKUoBSlKAUpSgFKUoBSlKAUpSgFKUoBSlK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MTEhUUERMWFhQXFhgbGBUXGBgYFxkYHB0WGBgYFxgYHSggHxomHBwXITMiJSkrLi4uGB8zODMsNygtLisBCgoKDg0OGxAQGy8kICQvNCw0LiwvNywsNy8sLS8rLCwsLC80LCwsLCwvLzQ0LCwsLCwsLCwsLDQsLCwsLCwsLf/AABEIALEBHAMBIgACEQEDEQH/xAAcAAEAAgMBAQEAAAAAAAAAAAAABQYDBAcCAQj/xABREAACAQMCAwQEBwsJBgUFAAABAgMABBESIQUGMRMiQVEHMmFxFCNCUoGSoVNUYoKRk7HBwtLTFRYXJDNyc6LRQ0RjlKOkdIOzw+M1VcTi8f/EABoBAQACAwEAAAAAAAAAAAAAAAABAwIEBQb/xAAyEQACAQIDBAkEAwEBAQAAAAAAAQIDEQQSIRMxQVEFFFJhcYGR0fAiI6GxMsHhQvEV/9oADAMBAAIRAxEAPwDuNKUoBSlKAUpSgFKUoBSlKAUpSgFKUoBSlKAUpSgFK1eKcRit4nmncJGgyzH8gAA3JJIAA3JIA3Ncc5m5jnvmOrVFbfJtwcFgQN7jBIc9e56oz8ojNUV8RCjG8jbwmDqYqeWHm+COovzhw8MVN7bgjIPxqYUjOQzZwD7CalZryNAC8iKG6EsAD7sneuBrFgYAwPIVo8PtEOo6QSsjqCRkgBmwoJ6KMkADbFaK6UVm3H8nXl0BaSSqb+7/AE/Rlvco4zG6sB4qwb9FZa/PkNsEbWg0P89Mo/1lwftqak514lDbvHE4lbHckkAaVB46fkyHHTWM5ySW6VbR6RpVHllp47vU1sT0JWpRzQeZd2/0O00r82Hnm8n0R3VzIUyRlT2RyxH9p2WnUB0welTvDONXVsQYZ5AB8h2aSMgeBRycD+6VPtraxVZYaooVE9db8DVwfR88XSdSlJaaW4ndqVAcoczJexE40SpgSx5zgnoynxQ4OD7CDgg1P1bGSkro0pwlCTjJWaFKUqTEUpSgFKUoBSlKAUpSgFKUoBSlKAUqucpcKuYGn+EOGV31L8Y7lnLSF5cMAIlYFMRLkLpO5zVjoBSlKAUpSgFKUoBSlKAVV5ed4dZWGGedVYq0sQj7MMDhgDJIpfB6lAw8NztWxz/dPFw66eMlWELAMMArq7pfJI9UEttvttk4FU+9lNrEvZRKYYk7/f0FY0A9RQp1NjJwSBt13qitVcLJb2X0aSndvcjR505iW+mEcLE20BBYFSuu4/CDAH4tT0+cx8VFQ4irc5ji03cfZIzGWORpVQZPxfZhZMZ697Scbnu+Vavat0ENwT5dhKP8zKF+2uBjVWqVc1m1wPU9HVKFGhkuk+N/nIxzsqKzscKoJJ9g3rQ5bjYwAuMOXlLDxDdo+Qfd0+irFw3gUkjrJcgIikMsGQxLDcNKRtsdwgyMjJJ6DSkiMVxNEdgXaWM/OSQ6mx5lZC4PsK+dVzoyhQbe+6flr7lsMXGpiUlus0u96P8ASPnZ187Os2KYrQzHRuUzmzh2lhIPVk7rDyfB3+kA/SPbUvw9i0MTNuWjUk+ZIGTWzzJbB7aTIzpXXgZGSnfxkb74x9NZuyAUBRhQBgeQ8B+SurUxzq4WnTlvi2r92lkc/DYRUcXUqR3SSdu/XX5zPPCeKm0nS5GcR5EgHyoTjtF6HPQMB5otd7RwQCDkEZB8x4V+fZFrrfozu+04dCPGLXDjyETMiA7/ADAh+muh0bVvFw5anL6fw6Uo1Vx0fluLTSlK6h50UpSgFKUoBSlKAUpSgIrjvH4bQw9tqAmlEakDIUkFtTnwXbr4Z8skStUH0uqxhg0euGlK5+cIZNP24q8Wc+uNHxjUqtjyyAcUAuLpIxmR1QebMFH5TVWvLOye+S9N5GJEVFx2keNK9r3Qc5Ct2hyBsdK+VRfpJ5YklnhvLaNZJokKshWORigJKlYpSEde/ICMq3fUhsrg6vLPMsDSG3vYLSB1VirBREpK41I8Uyh4pMMrAHIYEkE4oC4fz04b/wDcLT/mIv3qkuG8TguFL280cyA6S0bq6hsA4JUkZwQce0VyzjXMkV081tG9ukALo6xND8ImRTof4yVkhhQkkA5ZyMkAVZeW+OWkAlmuru0hkuHVuxE8TCJERI0j1A4ZgBkkbZbAyACQLzStXh3EYp0EkEqSxkkB0YMuRsRkbVtUApSlAKV8JrELuM7B1+sKAzUr4TWK0u45V1ROki5I1IwYZHUZBxQEBz7fmO3ESojG5fsMyAtGqsjsxcAgnKqVAyMlhVHjkkheGCaQTxyhkBZAJMqjMS+nCsmkY9XOWGSc11a+s45o2jmRXjYYZGGQR7Qa5dw/hEUN5fBFOqOYIup3kZYmigkCguxIUsWP/wDBjRxNKo6kZ5vpW9W/Nzdwko3y21fH/DNY8OjiYsmosQFy7u+FBJCrrJwuTnA9nkKkkaoI6xdhZJO60bvHGoKgaSitqOe+e/0Ow8ts1nuZJHmEEb9mAgkkcAF9JYqqJkYBJVssc4A2G+QqRTR0G4paImaj+McIS4C6iyOhJSRcakJ2PXYqR1Ugg+8Aj1fxTZDwuDpjcCFsBZHOnQWfqAMHYdc1uRMSBqwGwNQByAcbgHA2+gVqWMb6lLuRLAdNyAAThZlz2TeWrxjb2Nt5May1bptOlteNODqz0043znwxXO7C4xIURSIGBaAHOpYwVGls9PWDKDuAcHpXOxOFilnjp3ex18Hi5yeSevf7mzxqXTBKfEoVH95u6o+liBWdYsKB5AD8la1/ZJcJKjnCRR9o++MszCOBD7Wc5A8ezx41vGtecHClBvjd/pG3TqKdaaX/ADZeer9jSlSr76IJfibqMn1bnUB5K8cR+1w9UmRakeSOKi1vgZCFiuEETsTgLIpLQsxO2DqkT3utb/RlVRq2fHQ1emaTqYVtf8u/9f2dkpSlejPGClKUApSlAKUpQClKUBR/Sep/qW2xuHUn2mCcj9Bqp8B5Iu7mzgLNbmKSGJj2stxMSdKsNURCqDnwDYU+eKufpNgLRWzAjEd2jNnyMc8e3ty4+jNSnI0gNhb4bViPTn2oShH0EY+igKKnomfI71go8xZlzn8aUbVAXXLT2/EFthJbqCbdTLHaRxsRN24GNTt0aJR131eyu7Vy3nVweKA+KfyUg9rtdyvt5/F6/toCP4dwKR+IyWj3LiNGIDLHCHPxMMy7lCM99vDolWlPR3vvezafDTHbhvZljGQfyD6Kh7xxDxOaeQ6VivLR2Y9FhmtJLXWT0CiU7k7AAk9K6grAjIOQehFARnLvA0tIzGjySanLs8hUsWIUdFVVAwo2AHiepJr5zBzDb2aBp3wWzojUF5ZCNyI0Xdj09gzuRUFzHxi6eeS3tHWFIlTtZ9IeTW41CONW7owmklmDeuAAME1AQ8FbtGllkkmmYAGWTRqCr0RdCqAucnAHUkmradJy37jGUrG5dc63spIt4IrdPB5yZZfpijIRT+O3+mjJDdzY7a+uTvnEbi3X/oBWI9hY1LW/DqpnNnMMkd32CBxDEF7QRuIpHZlDd2Qo2FAI2GMknvDFW1HRpK7K7viyS4hwCzjUSXSGTfC9qZbhyzb6UDlmLHHQVm4ZwThsocfBIUKadaywIjKGzpPeHqnBAIOMgjqDWly9crcztIhuTBCo0pcvG5WdgwYoyZbAjx6zH+1PSty5sIp709ogcRwJlWGU1M8mklTsWAVsZ6avbWjPGpSslpY3KeFzwUr7yQk5KtdBREZEYEMkUsscbA4yGRHCsDgZyN6iOM8L7KaCC1Jh7c/GrF3A0MOl8nTghtQjTUMHS7Dyx74ZbSF7qGKZ4oYpAsKRnSI3aKKRiMdVDNkIe6NTbHIx74NxVJry3muGEZewjWPO0bTyOWnRH9XWCiDTnO+wq6niIz0tyK6lGUN/ebtncXlqdUEjzID3reZy4I8RFK+WRsdASV8MDrWTj93DNEeK2zaWiUJdwyHS3ZqSSjqT3Z0LEr84NgZDKasrWQ8qqHFuHxNxIBo1JS1DNkbMWkKx6h4lQj48tZpiXDI5WIoKWdJM98YtWkjWS3IMqEPET6rbboT810JX2ZB8BWsZu3WO6tN3XKtG3dLLkdpC+fVkVgCM9CCOjE165ZfQJLU5zbtpTPUwNvCR5gDuZ84zXyfg8hmeaJ1hkOO+oLLKBnaeI4BI2w6sDuemN+Re2jOs7tXMiczWuPjZRA3jHP8AFOPMYfAPvUkeRrBwyftLiWaNWWJkjQMwK9qylzrVTvpAYLqI73uAJy/D7tdpbQSeTQSppPt0zFCvuy3vr7Y3M7ySCaHs1AQpvqJzr1ZYd3IwNh0yPOrKcVf/AEyhrJX/AEZeMR9pbzR/PidfyqRVWtuH3bwrMkcLq8auqLKwchlDAd+MLnfzFWTjXEEt4WkcgbYUEganOyqM7ZJ/JuTsK+cA5ejt44QB8YkaqzqzYchQDkZwRnJAPTascRSptLMi9VqlKf23bnu8t6feZrbhcQ4HcvqLyH42dgrIySQsriMq24WMIo36jLfLqvg1deUrft5OIod7aRY422GlptEiT48yE7BT1GVx1BFUa3idC0Uv9rExjk8O8vyseTDDD2MK1Olaf24TSslp7FvQ1X7tSEndvXx5nvr0rWuIgQQQCCMEHcEeRFY7KzMXbMuTGG1yDf4tXyRKPwNQdWx6mEJGGYjcda5c6bpNPg9U/nLiduhXVS64p2a+cHwNnhXNd7bII45Q6Dos6tKVHzQ4dWx/eJxsBgDFTfJ/NF5c8QjSaQFOzlYxxpoTbQAxyWbYsBu2N6p9yQoLMQABkk7ADzNX/wBF3LxRWvJVKvKumJT1WDIbUR1DOcMR4BU6HNdnAVq1WWr0XzecbpahhKFJuMUpvd/btuL/AEpSuyeYFKUoBSlKAUpSgKr6SGxap/4iH7WxWX0dD+oR/wCJcf8ArzVr+kxsWqY++YB+VwD+mo3lvijW/Bbidd2ha/ZQemVmnKg+zNAZudedGhZoLX+0BCvIEMpV2GpYYIgR2twRg4yFUEFjuAYjgXAjAX4jxEuoQmRIWYyyB2GgzTlNnmIOlY1GmMHCjJNaHALyytL6UXs6iS1jjSMyZLNNMvbXdwQM992ZV1eS4q33HNvC5Y3WS7tWjIwyO6YYeRR9yPopqTY9XHC4b+OO8t5HilKYjnTIbTk5SWJu66atQKODjvYx1qBsOIz2RZRHoeJS81kmTDPCMBp+HZ3Qr1MPTO2ASGMvw/n/AITGojjuYkRRhVVHVFA2AXugY91Vnnnnzh8qE28jtdQN2lvKkTlRIPk6yACjjKMOhB9lSoSe5E5W+BbJJ1a81Ahorq3jeBx6rFNesZ6ZKPEw8wG+bUj8FFV3k+zS6tJrckp2FwHt3T14FkjjuYShxjuCZowOhVdJ2OKluH8YZZRbXgEdyc6CNorgDq8BPjjBaMnUvtGGMqTRhYlI7GqzzbyLFeMJFcwzhdPaABlYDJAkQ9cEnBBBGevhV1EoxWv2gLEZGrqVyMgHxx1xWMvqVmLHM+SrPsrdlYgt284dgMAlJGizg+xB1rPy5lxNPnInmZk/wlCxRkexlTX+PVjvOToHdz2k6JIxZ4Uk0xsW3fw1KGOSQrAEknqTUPNyleRRmC0lh7HDCN5dYlgU9FAVSsgXwJK7AA5xmtGeHlrbj+jfp4iCSXJGny5ODDJO2AHmnkz07gdlRvzaIc1V+BScFnt4or62eGURoHnQMEkbG7MYD1zk5kXbzqZllLx/yckRSXslRtDo8UcJ7jSLIpPgGCqQGJxkAZNQ55HmluJIuHya0iOmRrgBVR8BljR07znBX5GBn1j0rOnTqxvJLjxKMVUvlUdbF14DZzqgHDOJQXUC7CO4+MdfZ20JDYHgGXb9EYFeHijxXFwZp5bON2OlURdMs2I4lA2UA5wxJO5yfDn/ABXhMltMFuERZcErJHIr5041aXXDqRqGxAPvrf5U4xBIZ1vL0I+I5be4lkaR0kiLqEZiSzIyucoT0ZgKyc3UTptWZRRq5ZptF/4nwwSlZEYxzJnRKBnAOMqynZkOBkH3jB3qC4rf3yusMUkLy9ZBHEQyR/OJkkKIx6KCDk+wGs1vxxZsiTiFhbJ4tHMJZT56RKqBPxgxHl41JWnEeFQIUhvLbc5ZmnRndj1Z3Zss3tNRh8M2/ubjcr4lW+3vM0M1gyAtfXVo4B1C4Ma97bq00bRE/wCGcbny2l+H8BiuU1wcSeSPJGuH4Mw1DqNXZsM7jb3VU7vmCw3xdwfQ4NQvLHHdQY298YpJpXk7JHjz4ImY5FYFuzRCRiug8JTb+mxprEVFvbLG3Lj208xlgmuGZ5DFKFefMLHKxA7iPAwpB0gkZyRU3yvyDD8GHwqOVHZpGMS3VwiojOzRx6YpQgKoVUhRjI8etT3I1/NPYwy3BBkbXvgAlQ7hCwXYMUCkgY3zsOlT1aFPCQp1JVE23Lm9PIulXlKKjy+amCytI4Y1jiRUjQYVFGFA8gBVa5w5S+EN29uQtwFwQxISVRnCuQDpYZOHAPiCCMYtlacfFIWne3DjtkRZGTxCMWAb27qenTIz1GbqlONSLjJXTMKdSVOSnB2aOXWEN7azJL8EnymoSQhNYkibIZQyakLZAZd+qgHAY1bDyFZyBXgM1urDVoQgL3sEDs5lbs8fNUKBk7Vk4nzzHBdvbvFIwVcKY1LM8wEbNGBsqgJIh1MwGdYJGmoy65qvSGkb4PbRKGJBDTtpAJ1M+UVSPIK3vrnSnhMLDZ1JXV9E9fRW5m9KricRU2kVZ21a09dSY4VyHZwyLKQ80qHKvM+oKckgrGoEYYeDBcjA3q0VD8r3lzLDqu4hG2TpwcFk8GaPJ7Mn5upvbg7CYrpQUUvpVl6GhOUpO8nd+opSlZGIpSlAKUpQClKUBVPSWP6kOm1xbZ8/7aMbeR6fRkeNRHBbFrjgt3FH68pvVA3Pe1yIABnbJA6eJJ8anfSLGTYSYONLwOfck0Tn7FNYvRy39VdcY0XEw9+o9rn/AD0BxHnKftLxpx6lzFBOn91okQj6HjdfeKhM9cnBGnSMMS2SQxBA0gKN+8RnO2a7FztyOpLHDCBnd45I1Z3tZJN5Q8YyXtXfvnTgoxJ9UkrzDiPALmHdo9cZGVngzLA481kUYHubBrr4TExdNU27NHSw1eLgoN2aI3PsxsAe9qyfFh3RgH5u+PM18aJnwkYy7kIg83chVH5SKWhMraIVaSTf4uNS77HB7q+Ht6VfOSuVplnBXQ16o7q+vDZAjBluWXZrgg4SJTtkk7ZIur4mFKnaLu/Utq14U4WTuzovo5tQhvSrZQXCQqfP4PBBCx+urD8U1Z+K8MiuIzFOgdDjY5BBG4ZWGCrA7hgQR4VXric8NitrW2jR9WodpcSmJGfYnXII21TyMzMBjcht+gOyOMX2cfAEA8/hS4+yPP2VwjkGKXlKQnC8RvFi6FNURbHkJjH2g9+on216j5A4co2txrznttbifUerduG7TJ/vVja84sx7sVjGMfKlnlIbzwIkBHTbI9/locZ4nxG1t5bi4ubRUiXUeytZXY7jugPcgbnA+nqOtAS6cpIOl1e/8y5+1sn8ta9/ydZlXe8eaaNQWYTzytEoXLFjGGCbddx4VOcDkna3ia7RI7goDIiHKq/iAcn9J956mrekm8MnZWC/7c65yM7W8ZBK5Hz30p45XXUpXdkG7ENyZZqQ1wIUh7Y5WJEVAkK5EKYUddJ1EnfLnyAGdoOx4jJC5ZYOJwFQ6kgrcxqUIUj1WaIgg+aVO8NjrFznwhri0PZbTwss8B8pYu8o2+cMr+NVtSy0MI8yF4RyvaXMJsrmFFlspQrGEdj2qsuUkOjfTIhOoZ9ZX32zVF4TMbDiw0jSsd5LEwXYCGZyB+KA8T4/AFXW35mGu5voEB7ThMNxoJ21RPchkJHlnT+LXLeMX0l5NNMxiDTY1KgbC4RY8jLE5IUH31pVnlSfeKjtZn6Smt1b1lU+8A/pqpfy1Ct/LZ3McSMFWSCQgBXjZSWViwwHBWTx3CnyNUO39KHEtA2tcgYOYpc5Gxz8cN8ioKfmu5aSd50tpzOEDLNCzKqISURFEgAUEk53OT1q+k87tEh1IczpMI/lGZXjBFhA2VYjAuZlPdZR17FDuD8pgPKo6SzNzfXAlJMVo0PZx7aTIydoZH2ySMgAZwMZ61WYfSlfrpGi10LpGhYnUaRgaVxJtt7Nq6BweD+v8V8u2tx/26ZrZcZ02lNEJxktByxxb4HOIJNraeQ6G+5TuclT+BIckeTnHyhjolc34/w9HjdZQNDAhs7DB9vhU16PuZRcI0EkqvcQYBYMD2sZ9SXb5RAIb8JSdgRWNaC/kuJlB8GW6ud89AW92J5JDEkiL2c4OkpMmoFM9DrQqQhBDdm+QdhUL6Yudj3rC2PUAXDqcnf/AGC431H5XsYL4nFN4BxyS3uI4+ICUpGuIxLqJt9W+tVPyT0zuVAwMDUK52KiqkHC7T5rfdG7Qg01LTz5Fws+Kp2ra5ZpZbiQMBJA0THCJGSB2aLoCopJAA+kjMpfWokQoSy5wQynDAghlIztkEA7gjzBrHxHhsc+mXU50xsF7KQoGV9DEBkIO5Rdwa0OU4I1h1RsSzkGQFnYo+BmMhyWUr0we9tvmvJ9IYbZPbqTvfzvzurJeh1qMr/baVv6J624/fw7s8d0g+QUEMp/uyKdBPkCgzgd4bmrzw+8SaNJYzlHUMp9h8/IjoR4GqFW9yVxVIWktZvi9czNbk50OrgOyBs4EnaGQ6NsgjAODjp9DdJ1K03SrO74Pd5d/wD6aWNwkYRUoLxLvSlK9GcwUpSgFKUoBSlKAgefGxw29I6i1mP5Eao70cOTHcg9BcDHTbMMBP25rW9MN3jh7wAkNPlcgZIRFaVzv0B0Bc/hj3iH9GfEXW+mgY5jlt4pQfASLhG282Uqf/L9lAdQqh+kJ0s4+0tdcM8rszNCQF0quZZpYiCjkLpGdOonTvjNXyqb6Tj2cEU4UuyyrHo2w6TlY2UknA30Nnf1cbBiRVWc1TeRXdtDOnlzrNuKj6OeH2k0sltIkkiFDImZJeykKkRT6kDhHOpoySynvM+/l1iwsIoEEcESRIM4SNVRQTucKoArnHo5w19vEYRDZ6YY8q3dZ07QsVzgqUjA3OdTGun1hhM+xjtN/fv7r+RZiZRlVbju7txB88W5fh14qglvg8pQDrrCMyYx4hgpHtqvcpcxTTuokftEZMh0sbqBdWAd5pWKEdfLJIxV04nGWhlVRkmNwB5kqQK576MTdPDA8pu+y+DppMr2hhY6VHcWNO1A8RqPhvk1sFBfqrnpHi1cLvR/wHP1e9+qrIKgOfzjhl7n72m+1CBUElqJx1rlPDrs3M8122/bPiL2W6ZWID+93pPfJVt9JV+Y7F41OHuCIF88SbSMPasQkb8WqjwoBQqqMAAADyA2Arbw1O95FNSXAuXD+lS8dQ3DW2qYiNU1d5nE5JxHhUlrPxaIgdg/DLmS3x8lGYvImPACR328iPOqFbTZHraunQYArtnM1r2l+kZ6TcNvogPMk2+cfQfsrgtlM2hSxzlR4YxtvnfeqJYd1tEVV9yN9iBmtSRqPJWJmrp4HBOGrNRsxTNgE+Qr9Ccvb3/FR4dtbnPtNvHn9VfnqSIviNRlpCEUDqWYhQB7d6/QvALiOOTik7sFiW5AaQnu4hggR/yMGHvBFZdJaTiu42cNuZWuIwC/vpll71pasI1iz3ZJwA0juPELnSAcjqaw80W9ta2zSpBEki7QsiCNlkbZSjx4ZSPWypBwtYrfjXZzzGO2maO6laaFO4JjqVe0doy3diLDIZiMawCK0ucOE394sYEUcaoWOnttTEtgBiCgUMq6ttRHe6156pKUqt29PE7VKMVTtbXwIr0d8JEk3bzanwGaIsGbW4bDyuxGNQbpk5J1HGwNWvnTgAuocqAJ4wTG3n4mM/gn7Dg1ltOKpDGqSQTWyIoUF1DRgAeMkRZVGPFiBWrzdzCtvCdDKZZBiMAg9flkD5IG+fE4HjWKTlK5fFRyv587jn/AuZri2UCFwYzuI3XUgzuSuCCpOfPHsqXi55ftxK1uoyhWTs39foUYqy9VOoDvdHPsrU5G5fW4lDSpqt4huGHdd8YC+0Abn26am+EcFtI0AksGmnbU04EWVi3OQmrC6R8lUyzAZGaVaUJwamrpmF5Rs18/ZIWnPlo3r9pFv8tMj35jLAD34qxSRpLHghXjcD2qR1BB/IQageL8iWzxt8HTspcEoVLac+AZCcYPTYAiov0X8QZklhOcJpdc/J1ltS4/vKT72Neex3R1OlTdai3pvXsbdOtJyyT4nUeUONPrNpcPqcKXhkOS0kS6Qwc4wZELKCerBlO51GrZVE5A4LEw7cvM0kM9wqlnYocsw2yTkKjBMZxmM7ZFXuvU4NzdCLqO7tv/AF52395xK2XaPKrIUpStkqFKUoBWlPxa3Q6XniU+TSID5dCa3a4nzLNBbXl0kzLGTMXUvhdayBZNSnA1AMzLn8EjwqylBTlZuxjKVlcl+fOLw3N2YlljKx25UEMpBac97G++FjT6xqA4HI8E8dw+kMslsmlX1fFgtHI2ceKzSbY6AdDWtLxezyVeWIEHBV8AgjYghvEEfZXgT2Pzrb8sVbHVV20YbXuOp8/8xfB4FENzFFI0iqWJjZkQhssqucZyAMkEbnauc8W4o1zGUm4jcyISpIRYcZQqyleyt8ghgDtWGLiNovqSwL7mQfoNH49bDrcRZ9jgn7KyWFhxmvnmRtXyNXh9ysLs0N3xEsy6GxG5JXJOAxg23JOVIqe4HzPNDcRuTfSw4cSI5DZBXu4WZhg6tO4x41Efzitfuy/kb/SvL8yWoGe1yPwVdv0LWawlPtEbWXI6U3pDjxtaXJPkfg4/96q1w3maa2fs7a2zZ4JSKWRUkhYkkojJrBi8gRkZwDgAVVTzXa+DufdFJ+taxtzbBjIEh9gUA/5iKyWDp97+eBjtZF7fnu78LOD6blz/APj1Ccf5gvrsJHJDbrb6wZo0mfVMqkMsZdoTpTUBqAXLDbIqstzlH8mGU+/sx+2a8HnNfuEn1o/3qnqdPk/R+w2suaLZzPzBeXZhzbwIsRdsdvI2XI0hs9iMYUuOh9fw8dO2v7hPWgjP92Y/tRiq23OR8Lf/AKv/AOleDzk/hAo98p/VHV0aGVZYp+n+GDnd3di/2vNk6f7mD/56/uVvLz5OP9xH/ML/AA65iOcZPGBPzh/cr4ecJPuKH8dh+yawlg096ZKrW5F643zJcTSW80dqkc1vIWVjOWVkcaZYyBGDhlx4jBUHetDi8VhOxZ+FSo7blre5RNzuSV1KmfbpOaqg5wk+4p9c/p019POMn3FPrkfs1CwSW5SJ23gb383LUnaLiCjyaez+zTG321uW3B+Hqe9w++l/vXUIB+pIn6KhP54y/cE/ON+5X084yfcE/ON/DrJ4Z7ryI2i5ItvwxLdGPDeFww3GkhJ5JRI6EjGoEgkn6cHxzWK5vpzw/wCAx20YU6SZJLlnZ2Eiyu0qiHva2B1DV8o71Vv54y/cE/ON+5X0c4yfcE/ON/DrDqUeKZO2fcWew42EMpdAb+aQJHGNRXTpHZBXKjEI7zMdt9e2alZUFnGZ5ZJZ5yAoBdgryNjCRxA6FGfHGQAST1qgXHNbOuDAQQQVZJsFWByrKSnUHz+mvA5pkLq8yvMy50F5UATIwSqpEoyRtkjOPea51TomW0+m+Xjo7+G43oY9KGu/hy8TpXC+NGWQRvCUYozZ1K64UopGRg/KHh51UeZuU4zdg2qMQRruYoFBaNBt2qqOmfm7k4JUHetvk64u76Y/BoliQIUkuGOsR6ijd1dIDSYGy9N1J22PW+CcGitYykQOWOp5GOqSR/F3bxP2DoABtWtUw0adZqP8fn9lscU3TV/5FJ4NDEsSC309ljuFTkEeefEk9Sd89ay8O4vFImrUEIJV0cqrow2KuM7H7CMEZBr5zm0FncxPDlWlLPcxqCYxCO6bpwPUYOUBbo2o56ZGlzbaRNA79lE0zBY4naNXYPKRGhBIPiwP0VrVo/UovibscRnhdaW4C74g11qgsiSD3Zblc9nGvyuzfo8vgNOQp3J2xWpBydDBq0doGbGXEjITjONoiqjGT0A610e04UkMSQxjCRqFUewDFal5Z10MPSpQVmr+Jyq1Wc3e9iI5B4sYHSwl3QhjbyYAJIy7xSEdXxlg2MsA2dxlug1y/jFg2AY20SIyvG+M6XU5UkeI8CPEEirvytx0XcOsjRKh0TRZBKSDGR7VIwynxVgdtwLK1NRd47iuEr7yZpSlUmYpSlAKUpQH5j9IEQTid4FGB2xP0sFZj9LEn6agMmrT6UlA4teY278W3vggJP0kk1WbZQZI9QBXtI8ggEY1rqyD4YzXpaErYdStuX6OdNfca7zGz46n7aBs+Oa6QbS3iBYxxIo6sVRQPDc42rHFbWsw1KkMgz6wVGGfeB1rHrEr7l6k7NHPDXnUPOukrwmAdIIvqL/pXscOh+4x/UX/AEqesT5L1IyI5h26fPX6wrKikgFVZgehVGYf5Qa6gkSjooHuAFe81G2qd3zzJyROYi0lPSGb81J+7WReGXB/3eX6uP0mulUqNrU5r0GWJzleDXJ6W7/SUH6WFZ/5uXXhGPpdB+gmr/Sm0nz/AEMseRQ15Yuj8lB73/0BrIOU7nziH47n9gVeKjOMccjt8Bss53CL1x01EnYD39fDNYupPtP8exKiuRXhyjP90iH1j9mBUHdW7RyPGxBKNjKggHZW6EnzroHCOLJcKSmQVxqVuoznB22IODv7DVN5lTF1N7ShH5uMfpBrKnKTmrtkSSsalnZySsViXUQMkalG2QNsnfrW0eA3X3BvrRfv1n5QOLoe2OQH8qEfoqz3/MEEL6HYlh1CqW0+IyR448Ou/Sk6k1Nq/wCuVxGKstCo/wAg3X3BvrRfv19XgF0f9iR73jH6GNX+GVXUMpBVgCCOhB3BqL4jzFDC/ZnWzDGrSM6cjIySQCcY2GTvWO1n2vwvYnKuRUL7hE8KhpFUKTjZsnOCdwBjG3nU1yLyZJxGQnUY7eNgJJR6xOA3ZxgjGrBBJOwBHUnFZ+brpXtomTdXkXB9hSRvH3Vqci81vw+41HJt3IE6DfbwkUfPX7RkeWMakq0qMsj1/NrcLExUFNXP0DwjhcVtEsMCBI0GwH2kk7lidyTuawcwcaS0i7RwzszBY4k3klkPqxoPEn7ACa+8U45BBb/CHfMZC6NA1NIW9RY1HrM22AKi+A8Hlkn+HXygT4KwQZytrEeo8jM3ym/FG1cA3jPy3wJ0Es14VkubnHbY3jVACEgQH/ZqCR+ESSetVWx5ThW7eyuJLjSAJrEpM6KsSMuY8LsZIn0kFtR0lTtiul1Bc18KkmSKS20i5glWSIscAj1ZY2ODhHQsD9HlUWJTZt8HsZokKTzmfvHQ7IqPo8FkKnSzDfvALnyrPPHW4ah7rjMYultAHaUx9o2lcpGm4UyMSMaiCABk/RvWSepiyL4nF1qu23E/gd0lx0iYiO48uyJ7kh/w3Oc+CtJVq4otU7icQYFWAKkEEHoQdiD7K6FOOeDiyiTyu510GlUr0c8d1J8Dmb42Ffiyc5kgGFViT1ddlb8VvlVda0JRcXZl6d9RSlKgkUpSgPz56aLfTxRzgDXDC+3U+vHlvb3APcBVFd9I1eW/5N66D6cf/qa/+Ei/9S4rnk6ZVgPEEV6HCXeFXg/7NCrpVL3zjau8I0ZIRwzKMnIwR0HXBIP0Z8KheSlczFlB7MoQzfJJyNIz0JG/Tpv51unnMfcH+suf9Ptr2Ock8YZfoMZ/brH6rWt+GTp8ZZqVWTzlH4Qy/SYx+0awSc5n5Nvt+FLg/kCH9NNeT9GC20qmvzhL4Qx/TIx/YFeTzhP9xi+s5+zTS0uT9BpzLpSqSebbj5sX1X/frw3Ndz4CEfiOf26nLPssi65l5pVFPNV1/wAE/iMP26fzquv+F+bY/wDuUyz7L/HuLrmXqqvzPwOSSTtYRqJUBkyAds4ILHGMHpt08c1G/wA6bnzi/Nt/Ep/Om584vzbfxKZaid0n+BePMmuVuDyQ63lwGYABAc4AycsRtnfwzjHXfaC5tP8AWm/w4/2q9NzRdH5UY90Zz9rkfZUZeXTyuXkOWIA6AbDONh7zWdOE86bX65EScbWRvcsyYuovbrH+Rz+qpnjHLDyTGSJ1Ac5YNnIOAMrjr0G23v8AKqxSsrBkOllOQdjg+47VJLzHdD/aA+9F/VU1ITztxXpbwIi1azLvw+1EUaRgk6RjJ6k+J+k5NQnGOWDLIZI5QmrGoFdW+AMruPADY1Djmi6+dF+bP79eTzNdH5aD3IP1k1Xs6nCL9V7mWaPMl+arMR2kap6sciddye66b+0lqqDNgZ8t63L3itxKpSSUlTjICIOhBHyT0IFajDOx6VfQhKKaasYTadju3D+R3hgtJ7d2aW3jRltJWDwZKDtliJ3SVmJKvqIU7AaTirfwfiaXEQkjyNyrI2NcbqcPG4GcOpyCP1Vl5ZlL2dszHLNBESfMlFJO3tqN43w6SGRry0Us509vbjAE6DbUuelwo6NnvABT8kr5c6RN0rW4dfRzxpLEwaNxlWHl7R4EHYg7ggitmoB8kcKCWOAAST5Abk1VeQoC0El3J/aXshmyRuIvVt09wiCn8Y1t+kK4KcMvGXqYHUY65cdmMe3LVM2NsI4o4x0RFX6oA/VUgjuIQ5FVHiVtvV6vsKrMeigk4GTgDJwB1qt3zRscA5OrA2PXSH6+WCN+mSB1rcoTsVTjcp1xC2VeNiksbB45B1Vh7PFSMqy+KkjxrpfKHMYvIjqAS4jwJogc6Sc6WUnrGwBIPvB3UgUG5lTwz4fJPjuB+StaGaSGVLi3OJUyMEkJIucNFJj5J6g76SAd+h2K9HaLMt5XCWV2e47NSo/gPGI7uBJojs2QVPrI4OHRh4MrAj6PKpCuYbIpSlAcH9OsDLfpIwxG1sgDn1crJNqGfMa0+sK57oPzW+qf9K/VF605fTGo0dzLEAjGrv8AVt9gNseJ3zgVoxTXwYakBB6gBcA4JHy8hc+JLVv0cfOlBQSWhROgpSvc/NsfDZ2AK287KejLDKwPuIXBretuVL+Q4Syuc4z3oXjH1pAoz7M1+jHlvAp7iFsHAAGx0qQMGQAjUWBORsvto7XmTjQQS+AVGAAilB64O75Gff02xm+lKvJfPMjq0TgiejripAIsn385bcH8hlzWe39GHFWzm2CYxjXNFv7tDN9vnXdXa71DAUJrfbALFQMpvrxudungOnWpK1LFRrGG3yPpOOhO+MeJqv8A+jX5r0J6vA4HD6I+Jt1FunsaZt/dpjNbEHod4gT33tlHmJJG+zsh+mu80rHr+I7X4RlsIcjh/wDQxd/d4P8AqfuV5PoXvfC4t/8Aqfu13KlR17Edr8IbCHI4hB6Fronv3UCjzVHY59xK/prP/QlN9/R/mG/i12ilR12v2idjDkcX/oSm+/o/zDfxaf0JTff0f5hv4tdopUdcr9pjZQ5HF/6Epvv6P8w38Wn9CU339H+Yb+LXaKU65X7TGyhyOL/0JTff0f5hv4tZYfQk/wAu+T8W3P65q7HSnXK/aY2UORx/+hA/f/8A24/i19HoRP3/AP8Ab/8Ay11+lR1ut2mNlDkcfPoQP3//ANv/APLXqP0IjPev2I39WAKem2CZCOuPCuvUp1qt2mNlDkYLG1WKJIk9WNFRfHZQFH2Cs9KVrlhW7rgM8ckklhNHGJSWeGaNni7Q9ZE0OrIzH1uoJ3xnJNZ42Lu3lLcQ4jcJblFKSWduoRXyQ6SDs5XHySrE4OSNiN+lUoDkl3d2bhBc8U4g9uXRjHNayKkhUiRAZBar3cqDsd8VbX5/4d43I+iOU/oSrdSgKg/O/DXBBuVwQQQUlGR0PVKj/wCX7FxmGG5lGSQYrO6YdckqezwNx1HlV/pUptbiLHNLiVdIb4DeKpIK/wBXdj4kdyMs69T6wG533qDn4nAGEarOHbOmP4Lchj1J0qY8nx6V2elXRxE4mLppnLeQuJSQ3phMNysNwCxElvOgSZQMPl0ACuoIO/VFPiTXUqUqqUszuZJWVhSlKxJFKUoBSlKAUpSgFKUoBSlKAUpSgFKUoBSlKAUpSgFKUoBSlKAUpSgFKUoBSlKAUpSgFKUoBSlK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Image result for for lease">
            <a:extLst>
              <a:ext uri="{FF2B5EF4-FFF2-40B4-BE49-F238E27FC236}">
                <a16:creationId xmlns:a16="http://schemas.microsoft.com/office/drawing/2014/main" id="{06AF7B46-6718-4BE4-99C3-33C740FC7B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0691" y="5117030"/>
            <a:ext cx="2862618" cy="143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2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Virtual Companies!</a:t>
            </a:r>
          </a:p>
        </p:txBody>
      </p:sp>
      <p:pic>
        <p:nvPicPr>
          <p:cNvPr id="1026" name="Picture 2" descr="http://www.jacksonriver.com/sites/default/files/smallerchairs_0.png"/>
          <p:cNvPicPr>
            <a:picLocks noGrp="1" noChangeAspect="1" noChangeArrowheads="1"/>
          </p:cNvPicPr>
          <p:nvPr>
            <p:ph type="chart" sz="quarter" idx="10"/>
          </p:nvPr>
        </p:nvPicPr>
        <p:blipFill>
          <a:blip r:embed="rId2">
            <a:extLst>
              <a:ext uri="{28A0092B-C50C-407E-A947-70E740481C1C}">
                <a14:useLocalDpi xmlns:a14="http://schemas.microsoft.com/office/drawing/2010/main" val="0"/>
              </a:ext>
            </a:extLst>
          </a:blip>
          <a:stretch>
            <a:fillRect/>
          </a:stretch>
        </p:blipFill>
        <p:spPr bwMode="auto">
          <a:xfrm>
            <a:off x="851897" y="1759713"/>
            <a:ext cx="7375525" cy="39481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33C2815E-A4D3-48A7-9D55-BE0A9ED049B2}"/>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8017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Other Resources</a:t>
            </a:r>
          </a:p>
        </p:txBody>
      </p:sp>
      <p:sp>
        <p:nvSpPr>
          <p:cNvPr id="5" name="Content Placeholder 4"/>
          <p:cNvSpPr>
            <a:spLocks noGrp="1"/>
          </p:cNvSpPr>
          <p:nvPr>
            <p:ph idx="4294967295"/>
          </p:nvPr>
        </p:nvSpPr>
        <p:spPr>
          <a:xfrm>
            <a:off x="1097280" y="1676400"/>
            <a:ext cx="6446520" cy="4701540"/>
          </a:xfrm>
        </p:spPr>
        <p:txBody>
          <a:bodyPr>
            <a:normAutofit lnSpcReduction="10000"/>
          </a:bodyPr>
          <a:lstStyle/>
          <a:p>
            <a:pPr>
              <a:lnSpc>
                <a:spcPct val="120000"/>
              </a:lnSpc>
            </a:pPr>
            <a:r>
              <a:rPr lang="en-US" sz="2600" dirty="0"/>
              <a:t>Other R&amp;D Resources</a:t>
            </a:r>
          </a:p>
          <a:p>
            <a:pPr lvl="1">
              <a:lnSpc>
                <a:spcPct val="120000"/>
              </a:lnSpc>
            </a:pPr>
            <a:r>
              <a:rPr lang="en-US" sz="2600" dirty="0">
                <a:solidFill>
                  <a:schemeClr val="accent6">
                    <a:lumMod val="75000"/>
                  </a:schemeClr>
                </a:solidFill>
              </a:rPr>
              <a:t>Scientific Advisory Board</a:t>
            </a:r>
          </a:p>
          <a:p>
            <a:pPr>
              <a:lnSpc>
                <a:spcPct val="120000"/>
              </a:lnSpc>
            </a:pPr>
            <a:r>
              <a:rPr lang="en-US" sz="2600" dirty="0"/>
              <a:t>Commercialization/Business Resources</a:t>
            </a:r>
          </a:p>
          <a:p>
            <a:pPr lvl="1">
              <a:lnSpc>
                <a:spcPct val="120000"/>
              </a:lnSpc>
            </a:pPr>
            <a:r>
              <a:rPr lang="en-US" sz="2600" dirty="0">
                <a:solidFill>
                  <a:schemeClr val="accent6">
                    <a:lumMod val="75000"/>
                  </a:schemeClr>
                </a:solidFill>
              </a:rPr>
              <a:t>Company Management</a:t>
            </a:r>
          </a:p>
          <a:p>
            <a:pPr lvl="1">
              <a:lnSpc>
                <a:spcPct val="120000"/>
              </a:lnSpc>
            </a:pPr>
            <a:r>
              <a:rPr lang="en-US" sz="2600" dirty="0">
                <a:solidFill>
                  <a:schemeClr val="accent6">
                    <a:lumMod val="75000"/>
                  </a:schemeClr>
                </a:solidFill>
              </a:rPr>
              <a:t>Strategic Partners</a:t>
            </a:r>
          </a:p>
          <a:p>
            <a:pPr lvl="1">
              <a:lnSpc>
                <a:spcPct val="120000"/>
              </a:lnSpc>
            </a:pPr>
            <a:r>
              <a:rPr lang="en-US" sz="2600" dirty="0">
                <a:solidFill>
                  <a:schemeClr val="accent6">
                    <a:lumMod val="75000"/>
                  </a:schemeClr>
                </a:solidFill>
              </a:rPr>
              <a:t>Other funding/investors</a:t>
            </a:r>
          </a:p>
          <a:p>
            <a:pPr lvl="1">
              <a:lnSpc>
                <a:spcPct val="120000"/>
              </a:lnSpc>
            </a:pPr>
            <a:r>
              <a:rPr lang="en-US" sz="2600" dirty="0">
                <a:solidFill>
                  <a:schemeClr val="accent6">
                    <a:lumMod val="75000"/>
                  </a:schemeClr>
                </a:solidFill>
              </a:rPr>
              <a:t>Regulatory/Reimbursement guidance</a:t>
            </a:r>
          </a:p>
          <a:p>
            <a:pPr lvl="1">
              <a:lnSpc>
                <a:spcPct val="120000"/>
              </a:lnSpc>
            </a:pPr>
            <a:r>
              <a:rPr lang="en-US" sz="2600" dirty="0">
                <a:solidFill>
                  <a:schemeClr val="accent6">
                    <a:lumMod val="75000"/>
                  </a:schemeClr>
                </a:solidFill>
              </a:rPr>
              <a:t>Company Management Team</a:t>
            </a:r>
          </a:p>
          <a:p>
            <a:pPr lvl="1">
              <a:lnSpc>
                <a:spcPct val="120000"/>
              </a:lnSpc>
            </a:pPr>
            <a:r>
              <a:rPr lang="en-US" sz="2600" dirty="0">
                <a:solidFill>
                  <a:schemeClr val="accent6">
                    <a:lumMod val="75000"/>
                  </a:schemeClr>
                </a:solidFill>
              </a:rPr>
              <a:t>Community Support</a:t>
            </a:r>
          </a:p>
          <a:p>
            <a:pPr>
              <a:lnSpc>
                <a:spcPct val="120000"/>
              </a:lnSpc>
            </a:pPr>
            <a:endParaRPr lang="en-US" dirty="0"/>
          </a:p>
        </p:txBody>
      </p:sp>
      <p:sp>
        <p:nvSpPr>
          <p:cNvPr id="6" name="Slide Number Placeholder 3">
            <a:extLst>
              <a:ext uri="{FF2B5EF4-FFF2-40B4-BE49-F238E27FC236}">
                <a16:creationId xmlns:a16="http://schemas.microsoft.com/office/drawing/2014/main" id="{AE549026-1BD0-4727-95DD-32F63769A985}"/>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905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must have a Project</a:t>
            </a:r>
          </a:p>
        </p:txBody>
      </p:sp>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068" y="2032279"/>
            <a:ext cx="6519863" cy="391191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3AEDE873-9054-4E80-B8D2-2457165C9206}"/>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44216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 Project</a:t>
            </a:r>
          </a:p>
        </p:txBody>
      </p:sp>
      <p:sp>
        <p:nvSpPr>
          <p:cNvPr id="2" name="Content Placeholder 1"/>
          <p:cNvSpPr>
            <a:spLocks noGrp="1"/>
          </p:cNvSpPr>
          <p:nvPr>
            <p:ph idx="1"/>
          </p:nvPr>
        </p:nvSpPr>
        <p:spPr/>
        <p:txBody>
          <a:bodyPr/>
          <a:lstStyle/>
          <a:p>
            <a:pPr>
              <a:spcBef>
                <a:spcPts val="1200"/>
              </a:spcBef>
            </a:pPr>
            <a:r>
              <a:rPr lang="en-US" dirty="0"/>
              <a:t>Product Development</a:t>
            </a:r>
          </a:p>
          <a:p>
            <a:pPr>
              <a:spcBef>
                <a:spcPts val="1200"/>
              </a:spcBef>
            </a:pPr>
            <a:r>
              <a:rPr lang="en-US" dirty="0"/>
              <a:t>Based on </a:t>
            </a:r>
            <a:r>
              <a:rPr lang="en-US" b="1" dirty="0"/>
              <a:t>Technological Innovation</a:t>
            </a:r>
          </a:p>
          <a:p>
            <a:pPr>
              <a:spcBef>
                <a:spcPts val="1200"/>
              </a:spcBef>
            </a:pPr>
            <a:r>
              <a:rPr lang="en-US" dirty="0"/>
              <a:t>Credible </a:t>
            </a:r>
            <a:r>
              <a:rPr lang="en-US" b="1" dirty="0"/>
              <a:t>Commercialization Strategy</a:t>
            </a:r>
          </a:p>
        </p:txBody>
      </p:sp>
      <p:sp>
        <p:nvSpPr>
          <p:cNvPr id="8" name="Text Placeholder 7"/>
          <p:cNvSpPr>
            <a:spLocks noGrp="1"/>
          </p:cNvSpPr>
          <p:nvPr>
            <p:ph type="body" sz="quarter" idx="13"/>
          </p:nvPr>
        </p:nvSpPr>
        <p:spPr>
          <a:prstGeom prst="rect">
            <a:avLst/>
          </a:prstGeom>
        </p:spPr>
        <p:txBody>
          <a:bodyPr>
            <a:normAutofit/>
          </a:bodyPr>
          <a:lstStyle/>
          <a:p>
            <a:r>
              <a:rPr lang="en-US" sz="2400" i="1" dirty="0">
                <a:solidFill>
                  <a:srgbClr val="EA7024"/>
                </a:solidFill>
              </a:rPr>
              <a:t>What Does SBIR/STTR Fund?</a:t>
            </a:r>
          </a:p>
        </p:txBody>
      </p:sp>
      <p:sp>
        <p:nvSpPr>
          <p:cNvPr id="3" name="Slide Number Placeholder 2">
            <a:extLst>
              <a:ext uri="{FF2B5EF4-FFF2-40B4-BE49-F238E27FC236}">
                <a16:creationId xmlns:a16="http://schemas.microsoft.com/office/drawing/2014/main" id="{E4A4BDE5-3CBF-F741-87D6-8FCDA677AAEC}"/>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45</a:t>
            </a:fld>
            <a:endParaRPr lang="en-US" dirty="0">
              <a:solidFill>
                <a:schemeClr val="tx1">
                  <a:lumMod val="60000"/>
                  <a:lumOff val="40000"/>
                </a:schemeClr>
              </a:solidFill>
            </a:endParaRPr>
          </a:p>
        </p:txBody>
      </p:sp>
      <p:pic>
        <p:nvPicPr>
          <p:cNvPr id="1028" name="Picture 4" descr="https://encrypted-tbn1.google.com/images?q=tbn:ANd9GcSfH6fab7R60ATMsWWAGKkMg-yb-Ihz1DbZ-SZcoBtY1zynELeIx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3036" y="4150374"/>
            <a:ext cx="2305049" cy="1533906"/>
          </a:xfrm>
          <a:prstGeom prst="rect">
            <a:avLst/>
          </a:prstGeom>
        </p:spPr>
        <p:style>
          <a:lnRef idx="1">
            <a:schemeClr val="accent2"/>
          </a:lnRef>
          <a:fillRef idx="2">
            <a:schemeClr val="accent2"/>
          </a:fillRef>
          <a:effectRef idx="1">
            <a:schemeClr val="accent2"/>
          </a:effectRef>
          <a:fontRef idx="minor">
            <a:schemeClr val="dk1"/>
          </a:fontRef>
        </p:style>
      </p:pic>
      <p:sp>
        <p:nvSpPr>
          <p:cNvPr id="5" name="AutoShape 6" descr="data:image/jpeg;base64,/9j/4AAQSkZJRgABAQAAAQABAAD/2wCEAAkGBhQSERUUExQUEhQUFR4XGRcYFhweHxwiHR0XIhkeFyAYHCYhHRokGRocHzsgJCgpLCwuFh4xNTIqNScsLSkBCQoKDgwOGg8PGjQkHyUsLjU1KS00LyopNSw1LC8pNSkpKjQpKTAsLzUvKSkvLC80LCwwLCwsLDUsKjUtLyw1Kf/AABEIAIQAoAMBIgACEQEDEQH/xAAcAAABBAMBAAAAAAAAAAAAAAAABAUGBwIDCAH/xABJEAACAQMCAwQGBgUJBgcAAAABAgMABBESIQUGMQcTIkEyUWFxgZEUI0KhsdFScoKywRYkM2JzkpOiwhVDRFRkgyVFhJSk4fH/xAAaAQACAwEBAAAAAAAAAAAAAAAAAwECBQQG/8QANhEAAQIEAwQJAwIHAAAAAAAAAQACAwQRIRIxUUGBkaEFEyJCYXGx0fAUMsFS4hUjYqKywuH/2gAMAwEAAhEDEQA/ALxooooQvCaj79oXDgpY3trgHH9Mv4A5rZz1E7cNuxGxVzbyYI/VOQPaRkZ9tUzwrj8SagQIjI4lVVXChZI426+iBqLbZpMaIYbagVUgVVrSdqVh9iSSX+zglb7wmKQ3fa9Amwtb+Q9drfH7zD76gvDyiwOsMzylVY63YvgkHBJYYxkZwP40msZlVyjTsgeG3lGuUai0kWZMa89WwcDYHpiuEzzq0A+fCrYVNpe2Xwkrw+72/T0IPictj5VrsO12WdS0NnGQDpJa76H9mE5+FQTjr2vdkmZHkVlODPqYgMutVGSFYrkZAzmjnO9+iyPaJcPIY49Ta4gCBp1IgaPDFjhVLYAAY+dR9Y9zgwC5rsOQpX1GiMKnc/P9/udFlCAMks0z49p2QU2S9o12VVzeWcSuSFIt23IOD/STZ2O24286xXgSRXsPdr3djKi3RyfAhQbgltgGZoWxnqppjbjCW/E7uN4jNHLKIHBOFCTOzyscg5xkbee/qrgZ0nEi16up7OKlhtpTbcefqr4AM0+Tc436khrxxgfZskwfWR6RI3pPFz1fkalu2bLoio1nHqcyBTHow67MrA5ONs5xUUs4ybdJpAyKHMUsmMkQfRrc5yPNkBwP0pPXTvxqw+lX9zAriCLU0vf6tk7q3iXoMYUCRTq1Ab+ynunHtdQuyBJOyxA08fNRhT3/AC2v+6Mj3RQAlSotI9QYPoK4LNk6/DtnPrpou+ceIFyTdXBjRgjRIscc+tgNC92Yh1OcYJyOlN0EsigRnumto70KXDszsomEgIAGDlCGzncGlXN/EXu4Le6XRDObSWWTSurwpLGbcA5B1a1OG/WIFH1UYRGtzDq30tUW3HysjCKLfbc03B1d5ccThC7knLacde80weD7x7acJeN3kMbSpxC5dVXUA0cUuR1GnwAnPv8AOtnaG129zFHG8bRvCS9v3kiY9LU0hjIyhOEGSRnO3U0zpxe4ZtCRWyMNsNcg9PJVRQaVLTcWNDbFrSuytfUKS0A0Vk9m3MdzdrP9IKt3bR6WEeg+ONXZWAYjK6h86mlV/wBkc76bxJFAkFyHZlbKnXGmAuQD4VVc59dWBW/DJLATolFFFFFXUIooooQsJogylTuGBB9x2P3VztwLhDMZI5ZptUKpERFIYxiMyx6Tp3JBRtz1BFdGVQ3O1hPY8QupRHKlvKwl75YS6AFo2YErsp1GUb49MUiYaXQyG5qRmk3F+AxLG7GMyIkbMddxKTkA48JJBGcdSK28bFkrRsk1lK0cCQSJcagCYhhWhfu2G+4P2TgHyprvuaFmMkax3cqTKIljSLDBtywDHOSy4OMHb2U4w8O4nKiJb8OuYERdK6pQgwOmQ6jP/wC1lfTRXlpqbV2661ryTMQTY1/FkoY7OCEyRB2j0udDNkkPECmSFYY9L2U48fvP5y9wsl04mWRSk9syiNCjN4H6AB0RdJH2vXklSnZTxaUYf6PENQbxTucEHIOIhgsD5092fYtdjOq/SPWulgsDSAjzH10nT4U8yTi4PrcAjwvTwJ2KuJQ25ld4J4ZO9KXf0e3hcHKxtAxQhsH0TgnYYJBpSDIskkskGqS4J1KUd1iYBhDLG6odRRWbbz1D1VOIuxqUAA8TuAoAAEcSIAB5AA4pVD2KQ5zJe38v/eCj/KtAkLEGl/PQD/UbwjEq7srlQ00UnfLahlMYMMoDERIhZ/B9gIMA4GSTvtjHgkobWveJIzLEjyjwpoXBZVDYOpxHChHlpY+rNoHsW4efTFxJ+vcSH8CK3x9jnCR/win3vIf9VNMiCDfT8ewqjEqqtZhbXYfMTQifvdCzRAk6ZsbO4xgugP6oxmt3EePxgd53ltJI8sZaNZVCrGjArGhPSNQMdN9TnG+KtqHsv4YvSyg+K5/eJpQnZ5w4dLK1/wAJf4ioMgxz8bjelN3FGJVRxfmVbxg0icMlKghCLqRHX9tQpIPqwKwj4escKzSRC4njQEsnjLMMAFfLV0GrGds1bF12dcNk9Kytv2YlX9zFUdwblOCW/vURpYYoXl091IVIAk0oMnOwCud6U3o9kBlIZoBsv72U46m6tnsxl8d9H5iaN/g8MYH3oandQvsp5bjt7GKYF2muoY5JXdyxPhJUDJ2ADnp66mlacNuFgboqFFFFFXUIooooQio52jQa+FXo/wCmc/JSf4VI6aua49VjdL67eUfONqEKoeR7jvLq0JPpXiN7z/s9f41edc/9nBJnsM7/AM5Xf/0TAD5CugKozahFFFFXQiiiihCKKKKEIooooQsJpQqljsFBJPsG5+6ufuSZCbe+nIwzxFifWWW4kP74+Qq6+c7gx8Pu3HVbaUj36Gx99UjDeGLh86wRPP8ASG7lSgJVVW3jjZ2ZRgeIMQDjNJjXbRSFefK8WmytlHRbeIfJFp0pr5Xm12Vsw6Nbxn5otOlOUIooooQiiiihCKS8Vg1wSoPtRsvzUilVeEUIXP8A2aj6+w2wDPGf/i3Iz8dP3V0DXPnZ02m6slPUSRj4qvEVP4Cug6q3ahFFQDtA5qmEkdrZmVWdmWSWKNXYFU1iOPW6KWK5JOfCAB1NRKTgM7sGf6ayYJMghbvM/qyXjsOp30Y22pcSYgwjSI8A+JARfYFdlFVv2c8G/nMrg3kaWwWIJPMzM7Ogd2mGtl8KlNKgDGps79LIprXBwq01CEUUUVKEUUUUIWLoGBBAIIwQeh9ea5o4LweE8WuYDCmj6cqIMbBRdAMoGehQ6fdXTNc6WaaOOzeR/wBpZOPUbi3xn+995qrskLoiGFUUKqhVUABQMAAbAADYADyrOiirIRRRRQhFFFFCEUV4zADJ2Aqr+cu1SZI1eyRBCwYieUE6tA1ExR5B0lQcM2M+Q86gkDNChPAZDDxWNcbRXug+76TcIPvmFdD1z9Ny+4kkuJLtgxczMyxIACHWTOPFsHRTj2Eeda+a+Z7ie1Z14lM5Qawip3eemQ/dKp6b7nb41zNmobjb0KthKl/OkRtuIQIM6bmaW4jb9F/o8qTrn1EmJx7dfsrdYXzsnCPE2ZY9b7nxBbU51fpeIg7+e/lWi25Rt7iKGXXdEFRImbqU6dajJXUxwcHFKP5DQfV/WXX1IxH/ADmTwDGMJg7eHb3V5bpOLBmomK4oCLjwcNdXclzsnIbLUKkXZ+cm/Ock37g+zEcIH+UA/GobxvtU4gk05hghFvbySLqeOdtQiZgQXQaQzaT02GoZOxp0g5PiTVpmvF1tqbF3KNROMk4bc4AGfZWK8i2oUqRMynOQ1xMQcklsjXg5JJPrzWjD6WhQoTGNBsAMtBTVUM3DJrdWNZXXeRpIBgOgbHXqAf41VHM/CLriN7cZnVLe3mEKxO7hTiONmJVRgnLnxEk+rGN3ZuTbUroMbFAMBTLKVwOgAL4x7KaIeD8L+lG0FpGZACSTECuQFJXUTnUFZTj21MbpXrWEQKg51oDbyqhsy090lSvs+4zHDwq2NxOiEoTqlkA2Lvp3kbONOMZ8sU+2nN9lKwSO7tpHPRVmQk+4A1FYOV7RPQtrdceYhTPzxmmftGsYhw24JijJCDSdC5BLKARtscmmQ+mWveGBhuaKomgSAArWEo9YrnjjqGPmC8J2CyRTD2/W2rfLal0nLsQIC2dsw0jJJ07+Y0hDt8azfgFqiF5Le3AUFmIQ4AHXrvXYZ5p2Luwq+aKg3ZAi/QXaPIhe4cxDfAQaV8OrcAsrNj1k1Oa0AaiqoiiiipQiiiihCwmjDKVPQjB+Nc8cQmZuE2QUBm7mYYY4GlIJg56eQIIHmcV0Sa5wmnZOG2uF1kxXqgZAwGBUHf1aug3O1IijLz/BUhK1444wGu+HKcDzcnp6tYwfZ5Vjd3TTRSIL+GQtG/gjjXcBWJGSzHp6qXRyzomk2iqoGn6u4j28vtKuD7c1oa58LkWtyToZS4eNyARvhu9On4YzisgU2D/FMU05Dn18NtT1+pUf3dv4Vu5tv3htWMbaJGZI0bAOC7quQDtkAk/CkfZuP/C7X+zP7zVhznKDJaxnp3jTN7okP+p1rCeB9S7wJPCpWTLwutmWs1d+Uj4DcvHNdTTXEzwW8YU62BGs+NyAqjcJoAAHVzW/hvME5uYu9wI7gsoj07xMFLICw9IlVIbP2sY2pvZP5laL0+mXHfv7sPKAfgsYx7Kw4NJLJPad+oik76R9AOfCscgGT+0PmKa8XvTI8gct4JO5bIloMWFHmKWvhpkKU/5zT3zffsGigVmQSh3cqSGKRhcqpG4LM69N8BsYqupLmKSOMrHDagrK6syylhgquYzCMlwBrJ3A0D31bPGuCLcqoLNG6NqjkXGVOMHrsQRsVOxqH8Cs2vWaOVl7uIfWaUwZcyTLjJJ0IREMgbnURkCpl4ga0O0zuRrx2cNEqRmILJV4NiM7A1uKe2+qm/DM9zFqfvG7tcuBjUdIy2D0z1+NR7tIAa1jiPSa5iQ7421am39ympUBUO7SdWmzCEAm8XdlyAdEmMgEZ92RSJTtTDT41/KxYN4g80xjg6EHRJekf1bhsH3EtSS4solWUd5diQROw1XDn0VJyNDkbeo0on4PL1K2GfWbdx/rrZLwu4MbIJbeJXUqe7tjuCCD1k9R61uh39S3Fb3JHC0t7C3jQFR3auckk6nAZySfMsxp8pm5NvGlsLWR/Se3jY/FRTzW+lIooooQiiiihC8JrnKd9PDuGjBLSF16eTtuT/lrom5k0ox9Sk/IVzrzFYE2PChhidChQpIy7CIqCRuoKhtx0xmkRtnzYpCceKctSTM+p0kVn1DvEfKgdFXQ2nT+yCfMmtVvy60AZ1eEEIw/oD0wSRnvBgfCtJ5ckxtFGvvvbg/gtbxy+e6k7wNq0Np7u6nbPhbYhyPPAxvnNZOMgYcVt3umKa8grjhtp/Yr9+aYuc0le4kCwzvm27mJljJXVISXJYbLjCbn9E1s5Z5/sIrS3ie4RHSBAw0tsdIyNl65p5Xn/h5/4uH+9j8RWO6HFZGc/qyak7DrVZUKJEgResa291q5q4Yyw27Qqzi1kBKKMsU0MjaR5kKwOPPSaOW+GMZWuZFZPD3cSMMMFJBd2HkWIUY6gIPXgK/5Z2P/ADdv/ir+dePztYgZN3b/AOID+FIwxSKYDXWhyzUiZjiAZcDsk1T3SDhfA4rcyGJdJmcu+5O5z0z0GSTgbeI02SdofDx1u4vgSfwFIZu1jh4OBK8h/qROfxAqGy0wQQGm/gVzCHEyAKmFQ/tLkVYbZmLBVu0JK5yBpkGRjfO/lXo7ULQ/Yuv/AG7U1cw82RXhtooFn1LdJIS0TKAq6tRyffXRLS0VkUOc0gJsGE8PBIUWl4ZBIcgyN/X+hzlyPadQQn26fbinluIxxW7RQx3CkoyRhoZfE7ghQCR1Lkbe2nGLirmTQ1vOq5wJDpKn2nDZUe2kD21wtxbvcXCNb/SotSr9Vga107tkbPpYnOcKa2mnrHBrjz9gtfJXlwWz7m3hiPWOJE/uqB/CltYRTKwyrBhgHIIPXcdPWKzrbS0UUUUISW74lHH6bgH1efyFNs3NkY9FWb5D8aR8R5Zk1FkIcE53OD8z1ppm4fInpRuPhn7xWHMTc0wkBtBx55Lzk3PTjHEBmEa0rzyTfzj2qiGKVEWN3Aw6ajqVWBGfRxqwc6TjNV5Pxh5OGcPkKH6uXbuxk4t0IGd9sqGJ9xqwb3hcUpBkQEr0PQ+0ZG+k+anY53FQLm6BrRpFWM9xM5kQouQrNE0boQvTOVYfGplpoRiGPz8fQLo6O6QEU9W89rU04BOV9zBIi5FrOCzBE1mMAsxwowHJO/qHTNNPL/HJrmADRJM6MQ0iTpHuSSNiOmn2eVbbYxz8RidI7hSe9kPeIUViqYTQD1Iz167imfg8M3DZwpSWSOTKGNFBYuscTEjOM4LkDH6LVLWNwltO1Svr4rW+pZ1vV12V9fZSEWVwQR3TAHya7THyWE0kk5PMjanhtQfa8zn5JoFLJeZSwwbG+P8A2yPvByKRHib7heG3revU8n/3VWl4ytv/AHJpjQv1Dit8XI+P+XXJ6C0DfIyOxpRHyfp6NGMf9HD/ABFNoFw/o8JO/wCnM38SKUDgt0f/ACy0/alz+LUFzu88f2+6WZuXbm8cUoj5bnWUfXsY85JVVjYDB8IVY8elg6s7AEYrfdcKhi8Ulxcx58zcOvT3UiPAL0jH0GwA9RZjj1dGr2Llm+HS24Yv7LH86qXDa8bqBLM/LDvjilrcLjCh/pF4ynoUuJGznpjRnNC2ClGKS3rlRnu+/cP7Bh8Yz7dqzg4VxIYGbCNR5Kr/AHADFYT8uX7tlpLJsDYmEkj2DI6fGqY27Xj5uVf4lK/rCa3hY9Bd5/Re4uPvEcW3zp0sODRhDJLCuvBJ7x2lIGPXL6PuFb04FxHzurce6DP44rY3K12wYPfbMCMJboNiMHcsfKh0VuWIc/ZUPSsoO/yPsmTkLi80M0SC4kZGETmNQfE4jGlXYdI44wCVz5Lsc4FxR82v9pFPuJH51B+X+WEtR6WtguhTpChV8wAu2SRkt1OB6hT1mlRZ+Ji7DvnBecj9JRcf8t/zgpTDzZGfSR1+RpztOJxyeg4J9Xn8jULhsJH9FHPtxt8ztTrw/lqTUGc92Ac7HxfDHSuqXm5p5Aw1HDnku2Unpx7gCzENaU55KU0UUVuL0a1yW6t6SqfeAfxpM/BoT/u1+Ax+FFFUdDY7MApboTHfc0HcklxylbOyuY/EmdJDHbIwcb+YrXPyfbtglSSpypJBwd9xkHBweoryilGWgnuhJdKQDmwcFhNyzGASGk+Y/Km6fhKrnBb7vyoorPmJaE3Jqy5qUgt+1oTdPHhiKwoorBeKOK8y8UcQEVlEuSB66KKG5hDBVwCcYOFK2Mlt/d+VOMHLMZAJZ/mPyoorel5aE7Nq9LKSkF33NCULytD/AFz+1+QrcnLkA+xn3sfzoorvbKwR3BwWo2SlxkwcFtTgsI/3a/EZ/GlUduq+iqr7gB+FeUU5sNjftACe2Exn2tA3LbRRRV0x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hQSERUUExQUEhQUFR4XGRcYFhweHxwiHR0XIhkeFyAYHCYhHRokGRocHzsgJCgpLCwuFh4xNTIqNScsLSkBCQoKDgwOGg8PGjQkHyUsLjU1KS00LyopNSw1LC8pNSkpKjQpKTAsLzUvKSkvLC80LCwwLCwsLDUsKjUtLyw1Kf/AABEIAIQAoAMBIgACEQEDEQH/xAAcAAABBAMBAAAAAAAAAAAAAAAABAUGBwIDCAH/xABJEAACAQMCAwQGBgUJBgcAAAABAgMABBESIQUGMQcTIkEyUWFxgZEUI0KhsdFScoKywRYkM2JzkpOiwhVDRFRkgyVFhJSk4fH/xAAaAQACAwEBAAAAAAAAAAAAAAAAAwECBQQG/8QANhEAAQIEAwQJAwIHAAAAAAAAAQACAwQRIRIxUUGBkaEFEyJCYXGx0fAUMsFS4hUjYqKywuH/2gAMAwEAAhEDEQA/ALxooooQvCaj79oXDgpY3trgHH9Mv4A5rZz1E7cNuxGxVzbyYI/VOQPaRkZ9tUzwrj8SagQIjI4lVVXChZI426+iBqLbZpMaIYbagVUgVVrSdqVh9iSSX+zglb7wmKQ3fa9Amwtb+Q9drfH7zD76gvDyiwOsMzylVY63YvgkHBJYYxkZwP40msZlVyjTsgeG3lGuUai0kWZMa89WwcDYHpiuEzzq0A+fCrYVNpe2Xwkrw+72/T0IPictj5VrsO12WdS0NnGQDpJa76H9mE5+FQTjr2vdkmZHkVlODPqYgMutVGSFYrkZAzmjnO9+iyPaJcPIY49Ta4gCBp1IgaPDFjhVLYAAY+dR9Y9zgwC5rsOQpX1GiMKnc/P9/udFlCAMks0z49p2QU2S9o12VVzeWcSuSFIt23IOD/STZ2O24286xXgSRXsPdr3djKi3RyfAhQbgltgGZoWxnqppjbjCW/E7uN4jNHLKIHBOFCTOzyscg5xkbee/qrgZ0nEi16up7OKlhtpTbcefqr4AM0+Tc436khrxxgfZskwfWR6RI3pPFz1fkalu2bLoio1nHqcyBTHow67MrA5ONs5xUUs4ybdJpAyKHMUsmMkQfRrc5yPNkBwP0pPXTvxqw+lX9zAriCLU0vf6tk7q3iXoMYUCRTq1Ab+ynunHtdQuyBJOyxA08fNRhT3/AC2v+6Mj3RQAlSotI9QYPoK4LNk6/DtnPrpou+ceIFyTdXBjRgjRIscc+tgNC92Yh1OcYJyOlN0EsigRnumto70KXDszsomEgIAGDlCGzncGlXN/EXu4Le6XRDObSWWTSurwpLGbcA5B1a1OG/WIFH1UYRGtzDq30tUW3HysjCKLfbc03B1d5ccThC7knLacde80weD7x7acJeN3kMbSpxC5dVXUA0cUuR1GnwAnPv8AOtnaG129zFHG8bRvCS9v3kiY9LU0hjIyhOEGSRnO3U0zpxe4ZtCRWyMNsNcg9PJVRQaVLTcWNDbFrSuytfUKS0A0Vk9m3MdzdrP9IKt3bR6WEeg+ONXZWAYjK6h86mlV/wBkc76bxJFAkFyHZlbKnXGmAuQD4VVc59dWBW/DJLATolFFFFFXUIooooQsJogylTuGBB9x2P3VztwLhDMZI5ZptUKpERFIYxiMyx6Tp3JBRtz1BFdGVQ3O1hPY8QupRHKlvKwl75YS6AFo2YErsp1GUb49MUiYaXQyG5qRmk3F+AxLG7GMyIkbMddxKTkA48JJBGcdSK28bFkrRsk1lK0cCQSJcagCYhhWhfu2G+4P2TgHyprvuaFmMkax3cqTKIljSLDBtywDHOSy4OMHb2U4w8O4nKiJb8OuYERdK6pQgwOmQ6jP/wC1lfTRXlpqbV2661ryTMQTY1/FkoY7OCEyRB2j0udDNkkPECmSFYY9L2U48fvP5y9wsl04mWRSk9syiNCjN4H6AB0RdJH2vXklSnZTxaUYf6PENQbxTucEHIOIhgsD5092fYtdjOq/SPWulgsDSAjzH10nT4U8yTi4PrcAjwvTwJ2KuJQ25ld4J4ZO9KXf0e3hcHKxtAxQhsH0TgnYYJBpSDIskkskGqS4J1KUd1iYBhDLG6odRRWbbz1D1VOIuxqUAA8TuAoAAEcSIAB5AA4pVD2KQ5zJe38v/eCj/KtAkLEGl/PQD/UbwjEq7srlQ00UnfLahlMYMMoDERIhZ/B9gIMA4GSTvtjHgkobWveJIzLEjyjwpoXBZVDYOpxHChHlpY+rNoHsW4efTFxJ+vcSH8CK3x9jnCR/win3vIf9VNMiCDfT8ewqjEqqtZhbXYfMTQifvdCzRAk6ZsbO4xgugP6oxmt3EePxgd53ltJI8sZaNZVCrGjArGhPSNQMdN9TnG+KtqHsv4YvSyg+K5/eJpQnZ5w4dLK1/wAJf4ioMgxz8bjelN3FGJVRxfmVbxg0icMlKghCLqRHX9tQpIPqwKwj4escKzSRC4njQEsnjLMMAFfLV0GrGds1bF12dcNk9Kytv2YlX9zFUdwblOCW/vURpYYoXl091IVIAk0oMnOwCud6U3o9kBlIZoBsv72U46m6tnsxl8d9H5iaN/g8MYH3oandQvsp5bjt7GKYF2muoY5JXdyxPhJUDJ2ADnp66mlacNuFgboqFFFFFXUIooooQio52jQa+FXo/wCmc/JSf4VI6aua49VjdL67eUfONqEKoeR7jvLq0JPpXiN7z/s9f41edc/9nBJnsM7/AM5Xf/0TAD5CugKozahFFFFXQiiiihCKKKKEIooooQsJpQqljsFBJPsG5+6ufuSZCbe+nIwzxFifWWW4kP74+Qq6+c7gx8Pu3HVbaUj36Gx99UjDeGLh86wRPP8ASG7lSgJVVW3jjZ2ZRgeIMQDjNJjXbRSFefK8WmytlHRbeIfJFp0pr5Xm12Vsw6Nbxn5otOlOUIooooQiiiihCKS8Vg1wSoPtRsvzUilVeEUIXP8A2aj6+w2wDPGf/i3Iz8dP3V0DXPnZ02m6slPUSRj4qvEVP4Cug6q3ahFFQDtA5qmEkdrZmVWdmWSWKNXYFU1iOPW6KWK5JOfCAB1NRKTgM7sGf6ayYJMghbvM/qyXjsOp30Y22pcSYgwjSI8A+JARfYFdlFVv2c8G/nMrg3kaWwWIJPMzM7Ogd2mGtl8KlNKgDGps79LIprXBwq01CEUUUVKEUUUUIWLoGBBAIIwQeh9ea5o4LweE8WuYDCmj6cqIMbBRdAMoGehQ6fdXTNc6WaaOOzeR/wBpZOPUbi3xn+995qrskLoiGFUUKqhVUABQMAAbAADYADyrOiirIRRRRQhFFFFCEUV4zADJ2Aqr+cu1SZI1eyRBCwYieUE6tA1ExR5B0lQcM2M+Q86gkDNChPAZDDxWNcbRXug+76TcIPvmFdD1z9Ny+4kkuJLtgxczMyxIACHWTOPFsHRTj2Eeda+a+Z7ie1Z14lM5Qawip3eemQ/dKp6b7nb41zNmobjb0KthKl/OkRtuIQIM6bmaW4jb9F/o8qTrn1EmJx7dfsrdYXzsnCPE2ZY9b7nxBbU51fpeIg7+e/lWi25Rt7iKGXXdEFRImbqU6dajJXUxwcHFKP5DQfV/WXX1IxH/ADmTwDGMJg7eHb3V5bpOLBmomK4oCLjwcNdXclzsnIbLUKkXZ+cm/Ock37g+zEcIH+UA/GobxvtU4gk05hghFvbySLqeOdtQiZgQXQaQzaT02GoZOxp0g5PiTVpmvF1tqbF3KNROMk4bc4AGfZWK8i2oUqRMynOQ1xMQcklsjXg5JJPrzWjD6WhQoTGNBsAMtBTVUM3DJrdWNZXXeRpIBgOgbHXqAf41VHM/CLriN7cZnVLe3mEKxO7hTiONmJVRgnLnxEk+rGN3ZuTbUroMbFAMBTLKVwOgAL4x7KaIeD8L+lG0FpGZACSTECuQFJXUTnUFZTj21MbpXrWEQKg51oDbyqhsy090lSvs+4zHDwq2NxOiEoTqlkA2Lvp3kbONOMZ8sU+2nN9lKwSO7tpHPRVmQk+4A1FYOV7RPQtrdceYhTPzxmmftGsYhw24JijJCDSdC5BLKARtscmmQ+mWveGBhuaKomgSAArWEo9YrnjjqGPmC8J2CyRTD2/W2rfLal0nLsQIC2dsw0jJJ07+Y0hDt8azfgFqiF5Le3AUFmIQ4AHXrvXYZ5p2Luwq+aKg3ZAi/QXaPIhe4cxDfAQaV8OrcAsrNj1k1Oa0AaiqoiiiipQiiiihCwmjDKVPQjB+Nc8cQmZuE2QUBm7mYYY4GlIJg56eQIIHmcV0Sa5wmnZOG2uF1kxXqgZAwGBUHf1aug3O1IijLz/BUhK1444wGu+HKcDzcnp6tYwfZ5Vjd3TTRSIL+GQtG/gjjXcBWJGSzHp6qXRyzomk2iqoGn6u4j28vtKuD7c1oa58LkWtyToZS4eNyARvhu9On4YzisgU2D/FMU05Dn18NtT1+pUf3dv4Vu5tv3htWMbaJGZI0bAOC7quQDtkAk/CkfZuP/C7X+zP7zVhznKDJaxnp3jTN7okP+p1rCeB9S7wJPCpWTLwutmWs1d+Uj4DcvHNdTTXEzwW8YU62BGs+NyAqjcJoAAHVzW/hvME5uYu9wI7gsoj07xMFLICw9IlVIbP2sY2pvZP5laL0+mXHfv7sPKAfgsYx7Kw4NJLJPad+oik76R9AOfCscgGT+0PmKa8XvTI8gct4JO5bIloMWFHmKWvhpkKU/5zT3zffsGigVmQSh3cqSGKRhcqpG4LM69N8BsYqupLmKSOMrHDagrK6syylhgquYzCMlwBrJ3A0D31bPGuCLcqoLNG6NqjkXGVOMHrsQRsVOxqH8Cs2vWaOVl7uIfWaUwZcyTLjJJ0IREMgbnURkCpl4ga0O0zuRrx2cNEqRmILJV4NiM7A1uKe2+qm/DM9zFqfvG7tcuBjUdIy2D0z1+NR7tIAa1jiPSa5iQ7421am39ympUBUO7SdWmzCEAm8XdlyAdEmMgEZ92RSJTtTDT41/KxYN4g80xjg6EHRJekf1bhsH3EtSS4solWUd5diQROw1XDn0VJyNDkbeo0on4PL1K2GfWbdx/rrZLwu4MbIJbeJXUqe7tjuCCD1k9R61uh39S3Fb3JHC0t7C3jQFR3auckk6nAZySfMsxp8pm5NvGlsLWR/Se3jY/FRTzW+lIooooQiiiihC8JrnKd9PDuGjBLSF16eTtuT/lrom5k0ox9Sk/IVzrzFYE2PChhidChQpIy7CIqCRuoKhtx0xmkRtnzYpCceKctSTM+p0kVn1DvEfKgdFXQ2nT+yCfMmtVvy60AZ1eEEIw/oD0wSRnvBgfCtJ5ckxtFGvvvbg/gtbxy+e6k7wNq0Np7u6nbPhbYhyPPAxvnNZOMgYcVt3umKa8grjhtp/Yr9+aYuc0le4kCwzvm27mJljJXVISXJYbLjCbn9E1s5Z5/sIrS3ie4RHSBAw0tsdIyNl65p5Xn/h5/4uH+9j8RWO6HFZGc/qyak7DrVZUKJEgResa291q5q4Yyw27Qqzi1kBKKMsU0MjaR5kKwOPPSaOW+GMZWuZFZPD3cSMMMFJBd2HkWIUY6gIPXgK/5Z2P/ADdv/ir+dePztYgZN3b/AOID+FIwxSKYDXWhyzUiZjiAZcDsk1T3SDhfA4rcyGJdJmcu+5O5z0z0GSTgbeI02SdofDx1u4vgSfwFIZu1jh4OBK8h/qROfxAqGy0wQQGm/gVzCHEyAKmFQ/tLkVYbZmLBVu0JK5yBpkGRjfO/lXo7ULQ/Yuv/AG7U1cw82RXhtooFn1LdJIS0TKAq6tRyffXRLS0VkUOc0gJsGE8PBIUWl4ZBIcgyN/X+hzlyPadQQn26fbinluIxxW7RQx3CkoyRhoZfE7ghQCR1Lkbe2nGLirmTQ1vOq5wJDpKn2nDZUe2kD21wtxbvcXCNb/SotSr9Vga107tkbPpYnOcKa2mnrHBrjz9gtfJXlwWz7m3hiPWOJE/uqB/CltYRTKwyrBhgHIIPXcdPWKzrbS0UUUUISW74lHH6bgH1efyFNs3NkY9FWb5D8aR8R5Zk1FkIcE53OD8z1ppm4fInpRuPhn7xWHMTc0wkBtBx55Lzk3PTjHEBmEa0rzyTfzj2qiGKVEWN3Aw6ajqVWBGfRxqwc6TjNV5Pxh5OGcPkKH6uXbuxk4t0IGd9sqGJ9xqwb3hcUpBkQEr0PQ+0ZG+k+anY53FQLm6BrRpFWM9xM5kQouQrNE0boQvTOVYfGplpoRiGPz8fQLo6O6QEU9W89rU04BOV9zBIi5FrOCzBE1mMAsxwowHJO/qHTNNPL/HJrmADRJM6MQ0iTpHuSSNiOmn2eVbbYxz8RidI7hSe9kPeIUViqYTQD1Iz167imfg8M3DZwpSWSOTKGNFBYuscTEjOM4LkDH6LVLWNwltO1Svr4rW+pZ1vV12V9fZSEWVwQR3TAHya7THyWE0kk5PMjanhtQfa8zn5JoFLJeZSwwbG+P8A2yPvByKRHib7heG3revU8n/3VWl4ytv/AHJpjQv1Dit8XI+P+XXJ6C0DfIyOxpRHyfp6NGMf9HD/ABFNoFw/o8JO/wCnM38SKUDgt0f/ACy0/alz+LUFzu88f2+6WZuXbm8cUoj5bnWUfXsY85JVVjYDB8IVY8elg6s7AEYrfdcKhi8Ulxcx58zcOvT3UiPAL0jH0GwA9RZjj1dGr2Llm+HS24Yv7LH86qXDa8bqBLM/LDvjilrcLjCh/pF4ynoUuJGznpjRnNC2ClGKS3rlRnu+/cP7Bh8Yz7dqzg4VxIYGbCNR5Kr/AHADFYT8uX7tlpLJsDYmEkj2DI6fGqY27Xj5uVf4lK/rCa3hY9Bd5/Re4uPvEcW3zp0sODRhDJLCuvBJ7x2lIGPXL6PuFb04FxHzurce6DP44rY3K12wYPfbMCMJboNiMHcsfKh0VuWIc/ZUPSsoO/yPsmTkLi80M0SC4kZGETmNQfE4jGlXYdI44wCVz5Lsc4FxR82v9pFPuJH51B+X+WEtR6WtguhTpChV8wAu2SRkt1OB6hT1mlRZ+Ji7DvnBecj9JRcf8t/zgpTDzZGfSR1+RpztOJxyeg4J9Xn8jULhsJH9FHPtxt8ztTrw/lqTUGc92Ac7HxfDHSuqXm5p5Aw1HDnku2Unpx7gCzENaU55KU0UUVuL0a1yW6t6SqfeAfxpM/BoT/u1+Ax+FFFUdDY7MApboTHfc0HcklxylbOyuY/EmdJDHbIwcb+YrXPyfbtglSSpypJBwd9xkHBweoryilGWgnuhJdKQDmwcFhNyzGASGk+Y/Km6fhKrnBb7vyoorPmJaE3Jqy5qUgt+1oTdPHhiKwoorBeKOK8y8UcQEVlEuSB66KKG5hDBVwCcYOFK2Mlt/d+VOMHLMZAJZ/mPyoorel5aE7Nq9LKSkF33NCULytD/AFz+1+QrcnLkA+xn3sfzoorvbKwR3BwWo2SlxkwcFtTgsI/3a/EZ/GlUduq+iqr7gB+FeUU5sNjftACe2Exn2tA3LbRRRV0x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hQSERUUExQUEhQUFR4XGRcYFhweHxwiHR0XIhkeFyAYHCYhHRokGRocHzsgJCgpLCwuFh4xNTIqNScsLSkBCQoKDgwOGg8PGjQkHyUsLjU1KS00LyopNSw1LC8pNSkpKjQpKTAsLzUvKSkvLC80LCwwLCwsLDUsKjUtLyw1Kf/AABEIAIQAoAMBIgACEQEDEQH/xAAcAAABBAMBAAAAAAAAAAAAAAAABAUGBwIDCAH/xABJEAACAQMCAwQGBgUJBgcAAAABAgMABBESIQUGMQcTIkEyUWFxgZEUI0KhsdFScoKywRYkM2JzkpOiwhVDRFRkgyVFhJSk4fH/xAAaAQACAwEBAAAAAAAAAAAAAAAAAwECBQQG/8QANhEAAQIEAwQJAwIHAAAAAAAAAQACAwQRIRIxUUGBkaEFEyJCYXGx0fAUMsFS4hUjYqKywuH/2gAMAwEAAhEDEQA/ALxooooQvCaj79oXDgpY3trgHH9Mv4A5rZz1E7cNuxGxVzbyYI/VOQPaRkZ9tUzwrj8SagQIjI4lVVXChZI426+iBqLbZpMaIYbagVUgVVrSdqVh9iSSX+zglb7wmKQ3fa9Amwtb+Q9drfH7zD76gvDyiwOsMzylVY63YvgkHBJYYxkZwP40msZlVyjTsgeG3lGuUai0kWZMa89WwcDYHpiuEzzq0A+fCrYVNpe2Xwkrw+72/T0IPictj5VrsO12WdS0NnGQDpJa76H9mE5+FQTjr2vdkmZHkVlODPqYgMutVGSFYrkZAzmjnO9+iyPaJcPIY49Ta4gCBp1IgaPDFjhVLYAAY+dR9Y9zgwC5rsOQpX1GiMKnc/P9/udFlCAMks0z49p2QU2S9o12VVzeWcSuSFIt23IOD/STZ2O24286xXgSRXsPdr3djKi3RyfAhQbgltgGZoWxnqppjbjCW/E7uN4jNHLKIHBOFCTOzyscg5xkbee/qrgZ0nEi16up7OKlhtpTbcefqr4AM0+Tc436khrxxgfZskwfWR6RI3pPFz1fkalu2bLoio1nHqcyBTHow67MrA5ONs5xUUs4ybdJpAyKHMUsmMkQfRrc5yPNkBwP0pPXTvxqw+lX9zAriCLU0vf6tk7q3iXoMYUCRTq1Ab+ynunHtdQuyBJOyxA08fNRhT3/AC2v+6Mj3RQAlSotI9QYPoK4LNk6/DtnPrpou+ceIFyTdXBjRgjRIscc+tgNC92Yh1OcYJyOlN0EsigRnumto70KXDszsomEgIAGDlCGzncGlXN/EXu4Le6XRDObSWWTSurwpLGbcA5B1a1OG/WIFH1UYRGtzDq30tUW3HysjCKLfbc03B1d5ccThC7knLacde80weD7x7acJeN3kMbSpxC5dVXUA0cUuR1GnwAnPv8AOtnaG129zFHG8bRvCS9v3kiY9LU0hjIyhOEGSRnO3U0zpxe4ZtCRWyMNsNcg9PJVRQaVLTcWNDbFrSuytfUKS0A0Vk9m3MdzdrP9IKt3bR6WEeg+ONXZWAYjK6h86mlV/wBkc76bxJFAkFyHZlbKnXGmAuQD4VVc59dWBW/DJLATolFFFFFXUIooooQsJogylTuGBB9x2P3VztwLhDMZI5ZptUKpERFIYxiMyx6Tp3JBRtz1BFdGVQ3O1hPY8QupRHKlvKwl75YS6AFo2YErsp1GUb49MUiYaXQyG5qRmk3F+AxLG7GMyIkbMddxKTkA48JJBGcdSK28bFkrRsk1lK0cCQSJcagCYhhWhfu2G+4P2TgHyprvuaFmMkax3cqTKIljSLDBtywDHOSy4OMHb2U4w8O4nKiJb8OuYERdK6pQgwOmQ6jP/wC1lfTRXlpqbV2661ryTMQTY1/FkoY7OCEyRB2j0udDNkkPECmSFYY9L2U48fvP5y9wsl04mWRSk9syiNCjN4H6AB0RdJH2vXklSnZTxaUYf6PENQbxTucEHIOIhgsD5092fYtdjOq/SPWulgsDSAjzH10nT4U8yTi4PrcAjwvTwJ2KuJQ25ld4J4ZO9KXf0e3hcHKxtAxQhsH0TgnYYJBpSDIskkskGqS4J1KUd1iYBhDLG6odRRWbbz1D1VOIuxqUAA8TuAoAAEcSIAB5AA4pVD2KQ5zJe38v/eCj/KtAkLEGl/PQD/UbwjEq7srlQ00UnfLahlMYMMoDERIhZ/B9gIMA4GSTvtjHgkobWveJIzLEjyjwpoXBZVDYOpxHChHlpY+rNoHsW4efTFxJ+vcSH8CK3x9jnCR/win3vIf9VNMiCDfT8ewqjEqqtZhbXYfMTQifvdCzRAk6ZsbO4xgugP6oxmt3EePxgd53ltJI8sZaNZVCrGjArGhPSNQMdN9TnG+KtqHsv4YvSyg+K5/eJpQnZ5w4dLK1/wAJf4ioMgxz8bjelN3FGJVRxfmVbxg0icMlKghCLqRHX9tQpIPqwKwj4escKzSRC4njQEsnjLMMAFfLV0GrGds1bF12dcNk9Kytv2YlX9zFUdwblOCW/vURpYYoXl091IVIAk0oMnOwCud6U3o9kBlIZoBsv72U46m6tnsxl8d9H5iaN/g8MYH3oandQvsp5bjt7GKYF2muoY5JXdyxPhJUDJ2ADnp66mlacNuFgboqFFFFFXUIooooQio52jQa+FXo/wCmc/JSf4VI6aua49VjdL67eUfONqEKoeR7jvLq0JPpXiN7z/s9f41edc/9nBJnsM7/AM5Xf/0TAD5CugKozahFFFFXQiiiihCKKKKEIooooQsJpQqljsFBJPsG5+6ufuSZCbe+nIwzxFifWWW4kP74+Qq6+c7gx8Pu3HVbaUj36Gx99UjDeGLh86wRPP8ASG7lSgJVVW3jjZ2ZRgeIMQDjNJjXbRSFefK8WmytlHRbeIfJFp0pr5Xm12Vsw6Nbxn5otOlOUIooooQiiiihCKS8Vg1wSoPtRsvzUilVeEUIXP8A2aj6+w2wDPGf/i3Iz8dP3V0DXPnZ02m6slPUSRj4qvEVP4Cug6q3ahFFQDtA5qmEkdrZmVWdmWSWKNXYFU1iOPW6KWK5JOfCAB1NRKTgM7sGf6ayYJMghbvM/qyXjsOp30Y22pcSYgwjSI8A+JARfYFdlFVv2c8G/nMrg3kaWwWIJPMzM7Ogd2mGtl8KlNKgDGps79LIprXBwq01CEUUUVKEUUUUIWLoGBBAIIwQeh9ea5o4LweE8WuYDCmj6cqIMbBRdAMoGehQ6fdXTNc6WaaOOzeR/wBpZOPUbi3xn+995qrskLoiGFUUKqhVUABQMAAbAADYADyrOiirIRRRRQhFFFFCEUV4zADJ2Aqr+cu1SZI1eyRBCwYieUE6tA1ExR5B0lQcM2M+Q86gkDNChPAZDDxWNcbRXug+76TcIPvmFdD1z9Ny+4kkuJLtgxczMyxIACHWTOPFsHRTj2Eeda+a+Z7ie1Z14lM5Qawip3eemQ/dKp6b7nb41zNmobjb0KthKl/OkRtuIQIM6bmaW4jb9F/o8qTrn1EmJx7dfsrdYXzsnCPE2ZY9b7nxBbU51fpeIg7+e/lWi25Rt7iKGXXdEFRImbqU6dajJXUxwcHFKP5DQfV/WXX1IxH/ADmTwDGMJg7eHb3V5bpOLBmomK4oCLjwcNdXclzsnIbLUKkXZ+cm/Ock37g+zEcIH+UA/GobxvtU4gk05hghFvbySLqeOdtQiZgQXQaQzaT02GoZOxp0g5PiTVpmvF1tqbF3KNROMk4bc4AGfZWK8i2oUqRMynOQ1xMQcklsjXg5JJPrzWjD6WhQoTGNBsAMtBTVUM3DJrdWNZXXeRpIBgOgbHXqAf41VHM/CLriN7cZnVLe3mEKxO7hTiONmJVRgnLnxEk+rGN3ZuTbUroMbFAMBTLKVwOgAL4x7KaIeD8L+lG0FpGZACSTECuQFJXUTnUFZTj21MbpXrWEQKg51oDbyqhsy090lSvs+4zHDwq2NxOiEoTqlkA2Lvp3kbONOMZ8sU+2nN9lKwSO7tpHPRVmQk+4A1FYOV7RPQtrdceYhTPzxmmftGsYhw24JijJCDSdC5BLKARtscmmQ+mWveGBhuaKomgSAArWEo9YrnjjqGPmC8J2CyRTD2/W2rfLal0nLsQIC2dsw0jJJ07+Y0hDt8azfgFqiF5Le3AUFmIQ4AHXrvXYZ5p2Luwq+aKg3ZAi/QXaPIhe4cxDfAQaV8OrcAsrNj1k1Oa0AaiqoiiiipQiiiihCwmjDKVPQjB+Nc8cQmZuE2QUBm7mYYY4GlIJg56eQIIHmcV0Sa5wmnZOG2uF1kxXqgZAwGBUHf1aug3O1IijLz/BUhK1444wGu+HKcDzcnp6tYwfZ5Vjd3TTRSIL+GQtG/gjjXcBWJGSzHp6qXRyzomk2iqoGn6u4j28vtKuD7c1oa58LkWtyToZS4eNyARvhu9On4YzisgU2D/FMU05Dn18NtT1+pUf3dv4Vu5tv3htWMbaJGZI0bAOC7quQDtkAk/CkfZuP/C7X+zP7zVhznKDJaxnp3jTN7okP+p1rCeB9S7wJPCpWTLwutmWs1d+Uj4DcvHNdTTXEzwW8YU62BGs+NyAqjcJoAAHVzW/hvME5uYu9wI7gsoj07xMFLICw9IlVIbP2sY2pvZP5laL0+mXHfv7sPKAfgsYx7Kw4NJLJPad+oik76R9AOfCscgGT+0PmKa8XvTI8gct4JO5bIloMWFHmKWvhpkKU/5zT3zffsGigVmQSh3cqSGKRhcqpG4LM69N8BsYqupLmKSOMrHDagrK6syylhgquYzCMlwBrJ3A0D31bPGuCLcqoLNG6NqjkXGVOMHrsQRsVOxqH8Cs2vWaOVl7uIfWaUwZcyTLjJJ0IREMgbnURkCpl4ga0O0zuRrx2cNEqRmILJV4NiM7A1uKe2+qm/DM9zFqfvG7tcuBjUdIy2D0z1+NR7tIAa1jiPSa5iQ7421am39ympUBUO7SdWmzCEAm8XdlyAdEmMgEZ92RSJTtTDT41/KxYN4g80xjg6EHRJekf1bhsH3EtSS4solWUd5diQROw1XDn0VJyNDkbeo0on4PL1K2GfWbdx/rrZLwu4MbIJbeJXUqe7tjuCCD1k9R61uh39S3Fb3JHC0t7C3jQFR3auckk6nAZySfMsxp8pm5NvGlsLWR/Se3jY/FRTzW+lIooooQiiiihC8JrnKd9PDuGjBLSF16eTtuT/lrom5k0ox9Sk/IVzrzFYE2PChhidChQpIy7CIqCRuoKhtx0xmkRtnzYpCceKctSTM+p0kVn1DvEfKgdFXQ2nT+yCfMmtVvy60AZ1eEEIw/oD0wSRnvBgfCtJ5ckxtFGvvvbg/gtbxy+e6k7wNq0Np7u6nbPhbYhyPPAxvnNZOMgYcVt3umKa8grjhtp/Yr9+aYuc0le4kCwzvm27mJljJXVISXJYbLjCbn9E1s5Z5/sIrS3ie4RHSBAw0tsdIyNl65p5Xn/h5/4uH+9j8RWO6HFZGc/qyak7DrVZUKJEgResa291q5q4Yyw27Qqzi1kBKKMsU0MjaR5kKwOPPSaOW+GMZWuZFZPD3cSMMMFJBd2HkWIUY6gIPXgK/5Z2P/ADdv/ir+dePztYgZN3b/AOID+FIwxSKYDXWhyzUiZjiAZcDsk1T3SDhfA4rcyGJdJmcu+5O5z0z0GSTgbeI02SdofDx1u4vgSfwFIZu1jh4OBK8h/qROfxAqGy0wQQGm/gVzCHEyAKmFQ/tLkVYbZmLBVu0JK5yBpkGRjfO/lXo7ULQ/Yuv/AG7U1cw82RXhtooFn1LdJIS0TKAq6tRyffXRLS0VkUOc0gJsGE8PBIUWl4ZBIcgyN/X+hzlyPadQQn26fbinluIxxW7RQx3CkoyRhoZfE7ghQCR1Lkbe2nGLirmTQ1vOq5wJDpKn2nDZUe2kD21wtxbvcXCNb/SotSr9Vga107tkbPpYnOcKa2mnrHBrjz9gtfJXlwWz7m3hiPWOJE/uqB/CltYRTKwyrBhgHIIPXcdPWKzrbS0UUUUISW74lHH6bgH1efyFNs3NkY9FWb5D8aR8R5Zk1FkIcE53OD8z1ppm4fInpRuPhn7xWHMTc0wkBtBx55Lzk3PTjHEBmEa0rzyTfzj2qiGKVEWN3Aw6ajqVWBGfRxqwc6TjNV5Pxh5OGcPkKH6uXbuxk4t0IGd9sqGJ9xqwb3hcUpBkQEr0PQ+0ZG+k+anY53FQLm6BrRpFWM9xM5kQouQrNE0boQvTOVYfGplpoRiGPz8fQLo6O6QEU9W89rU04BOV9zBIi5FrOCzBE1mMAsxwowHJO/qHTNNPL/HJrmADRJM6MQ0iTpHuSSNiOmn2eVbbYxz8RidI7hSe9kPeIUViqYTQD1Iz167imfg8M3DZwpSWSOTKGNFBYuscTEjOM4LkDH6LVLWNwltO1Svr4rW+pZ1vV12V9fZSEWVwQR3TAHya7THyWE0kk5PMjanhtQfa8zn5JoFLJeZSwwbG+P8A2yPvByKRHib7heG3revU8n/3VWl4ytv/AHJpjQv1Dit8XI+P+XXJ6C0DfIyOxpRHyfp6NGMf9HD/ABFNoFw/o8JO/wCnM38SKUDgt0f/ACy0/alz+LUFzu88f2+6WZuXbm8cUoj5bnWUfXsY85JVVjYDB8IVY8elg6s7AEYrfdcKhi8Ulxcx58zcOvT3UiPAL0jH0GwA9RZjj1dGr2Llm+HS24Yv7LH86qXDa8bqBLM/LDvjilrcLjCh/pF4ynoUuJGznpjRnNC2ClGKS3rlRnu+/cP7Bh8Yz7dqzg4VxIYGbCNR5Kr/AHADFYT8uX7tlpLJsDYmEkj2DI6fGqY27Xj5uVf4lK/rCa3hY9Bd5/Re4uPvEcW3zp0sODRhDJLCuvBJ7x2lIGPXL6PuFb04FxHzurce6DP44rY3K12wYPfbMCMJboNiMHcsfKh0VuWIc/ZUPSsoO/yPsmTkLi80M0SC4kZGETmNQfE4jGlXYdI44wCVz5Lsc4FxR82v9pFPuJH51B+X+WEtR6WtguhTpChV8wAu2SRkt1OB6hT1mlRZ+Ji7DvnBecj9JRcf8t/zgpTDzZGfSR1+RpztOJxyeg4J9Xn8jULhsJH9FHPtxt8ztTrw/lqTUGc92Ac7HxfDHSuqXm5p5Aw1HDnku2Unpx7gCzENaU55KU0UUVuL0a1yW6t6SqfeAfxpM/BoT/u1+Ax+FFFUdDY7MApboTHfc0HcklxylbOyuY/EmdJDHbIwcb+YrXPyfbtglSSpypJBwd9xkHBweoryilGWgnuhJdKQDmwcFhNyzGASGk+Y/Km6fhKrnBb7vyoorPmJaE3Jqy5qUgt+1oTdPHhiKwoorBeKOK8y8UcQEVlEuSB66KKG5hDBVwCcYOFK2Mlt/d+VOMHLMZAJZ/mPyoorel5aE7Nq9LKSkF33NCULytD/AFz+1+QrcnLkA+xn3sfzoorvbKwR3BwWo2SlxkwcFtTgsI/3a/EZ/GlUduq+iqr7gB+FeUU5sNjftACe2Exn2tA3LbRRRV0x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7847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Project</a:t>
            </a:r>
          </a:p>
        </p:txBody>
      </p:sp>
      <p:sp>
        <p:nvSpPr>
          <p:cNvPr id="2" name="Content Placeholder 1"/>
          <p:cNvSpPr>
            <a:spLocks noGrp="1"/>
          </p:cNvSpPr>
          <p:nvPr>
            <p:ph idx="1"/>
          </p:nvPr>
        </p:nvSpPr>
        <p:spPr/>
        <p:txBody>
          <a:bodyPr>
            <a:normAutofit/>
          </a:bodyPr>
          <a:lstStyle/>
          <a:p>
            <a:pPr>
              <a:spcBef>
                <a:spcPts val="1200"/>
              </a:spcBef>
            </a:pPr>
            <a:r>
              <a:rPr lang="en-US" dirty="0"/>
              <a:t>Define the innovation</a:t>
            </a:r>
          </a:p>
          <a:p>
            <a:pPr>
              <a:spcBef>
                <a:spcPts val="1200"/>
              </a:spcBef>
            </a:pPr>
            <a:r>
              <a:rPr lang="en-US" dirty="0"/>
              <a:t>Is there risk of failure?</a:t>
            </a:r>
          </a:p>
          <a:p>
            <a:pPr>
              <a:spcBef>
                <a:spcPts val="1200"/>
              </a:spcBef>
            </a:pPr>
            <a:r>
              <a:rPr lang="en-US" dirty="0"/>
              <a:t>Will the product be </a:t>
            </a:r>
            <a:r>
              <a:rPr lang="en-US" u="sng" dirty="0"/>
              <a:t>revolutionary</a:t>
            </a:r>
            <a:r>
              <a:rPr lang="en-US" dirty="0"/>
              <a:t> or evolutionary?</a:t>
            </a:r>
          </a:p>
          <a:p>
            <a:pPr>
              <a:spcBef>
                <a:spcPts val="1200"/>
              </a:spcBef>
            </a:pPr>
            <a:r>
              <a:rPr lang="en-US" dirty="0"/>
              <a:t>Not for commercializing technology that has already been developed, or one with low risk that only needs capital</a:t>
            </a:r>
          </a:p>
          <a:p>
            <a:pPr marL="457200" lvl="1" indent="0">
              <a:buNone/>
            </a:pPr>
            <a:endParaRPr lang="en-US" dirty="0"/>
          </a:p>
        </p:txBody>
      </p:sp>
      <p:sp>
        <p:nvSpPr>
          <p:cNvPr id="5" name="Text Placeholder 4">
            <a:extLst>
              <a:ext uri="{FF2B5EF4-FFF2-40B4-BE49-F238E27FC236}">
                <a16:creationId xmlns:a16="http://schemas.microsoft.com/office/drawing/2014/main" id="{07E3B326-EF53-4C5B-8A23-24B3DB904A45}"/>
              </a:ext>
            </a:extLst>
          </p:cNvPr>
          <p:cNvSpPr>
            <a:spLocks noGrp="1"/>
          </p:cNvSpPr>
          <p:nvPr>
            <p:ph type="body" sz="quarter" idx="13"/>
          </p:nvPr>
        </p:nvSpPr>
        <p:spPr/>
        <p:txBody>
          <a:bodyPr/>
          <a:lstStyle/>
          <a:p>
            <a:r>
              <a:rPr lang="en-US" sz="2400" dirty="0">
                <a:solidFill>
                  <a:srgbClr val="EA7024"/>
                </a:solidFill>
              </a:rPr>
              <a:t>Based on technological innovation:</a:t>
            </a:r>
          </a:p>
          <a:p>
            <a:endParaRPr lang="en-US" sz="2400" dirty="0">
              <a:solidFill>
                <a:srgbClr val="EA7024"/>
              </a:solidFill>
            </a:endParaRPr>
          </a:p>
        </p:txBody>
      </p:sp>
      <p:sp>
        <p:nvSpPr>
          <p:cNvPr id="3" name="Slide Number Placeholder 2">
            <a:extLst>
              <a:ext uri="{FF2B5EF4-FFF2-40B4-BE49-F238E27FC236}">
                <a16:creationId xmlns:a16="http://schemas.microsoft.com/office/drawing/2014/main" id="{4DDC7F0D-9367-5C42-9D88-1AE2B96A24A9}"/>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46</a:t>
            </a:fld>
            <a:endParaRPr lang="en-US" dirty="0">
              <a:solidFill>
                <a:schemeClr val="tx1">
                  <a:lumMod val="60000"/>
                  <a:lumOff val="40000"/>
                </a:schemeClr>
              </a:solidFill>
            </a:endParaRPr>
          </a:p>
        </p:txBody>
      </p:sp>
      <p:pic>
        <p:nvPicPr>
          <p:cNvPr id="6" name="Picture 5">
            <a:extLst>
              <a:ext uri="{FF2B5EF4-FFF2-40B4-BE49-F238E27FC236}">
                <a16:creationId xmlns:a16="http://schemas.microsoft.com/office/drawing/2014/main" id="{C9C209BB-E08C-46E8-8B4F-2EE30E365B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52067" y="439803"/>
            <a:ext cx="1453731" cy="1598547"/>
          </a:xfrm>
          <a:prstGeom prst="rect">
            <a:avLst/>
          </a:prstGeom>
        </p:spPr>
      </p:pic>
    </p:spTree>
    <p:extLst>
      <p:ext uri="{BB962C8B-B14F-4D97-AF65-F5344CB8AC3E}">
        <p14:creationId xmlns:p14="http://schemas.microsoft.com/office/powerpoint/2010/main" val="241083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must have a Product</a:t>
            </a:r>
          </a:p>
        </p:txBody>
      </p:sp>
      <p:pic>
        <p:nvPicPr>
          <p:cNvPr id="2050" name="Picture 2" descr="Image result for produc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06272" y="1822564"/>
            <a:ext cx="5931455" cy="3212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3">
            <a:extLst>
              <a:ext uri="{FF2B5EF4-FFF2-40B4-BE49-F238E27FC236}">
                <a16:creationId xmlns:a16="http://schemas.microsoft.com/office/drawing/2014/main" id="{AEEEEBEF-1852-4908-9709-63C7AFEDA8C9}"/>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11129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must be a Product</a:t>
            </a:r>
          </a:p>
        </p:txBody>
      </p:sp>
      <p:sp>
        <p:nvSpPr>
          <p:cNvPr id="2" name="Content Placeholder 1"/>
          <p:cNvSpPr>
            <a:spLocks noGrp="1"/>
          </p:cNvSpPr>
          <p:nvPr>
            <p:ph idx="1"/>
          </p:nvPr>
        </p:nvSpPr>
        <p:spPr/>
        <p:txBody>
          <a:bodyPr/>
          <a:lstStyle/>
          <a:p>
            <a:pPr>
              <a:spcBef>
                <a:spcPts val="1200"/>
              </a:spcBef>
            </a:pPr>
            <a:r>
              <a:rPr lang="en-US" dirty="0"/>
              <a:t>Intended use</a:t>
            </a:r>
          </a:p>
          <a:p>
            <a:pPr>
              <a:spcBef>
                <a:spcPts val="1200"/>
              </a:spcBef>
            </a:pPr>
            <a:r>
              <a:rPr lang="en-US" dirty="0"/>
              <a:t>Problem it is solving</a:t>
            </a:r>
          </a:p>
          <a:p>
            <a:pPr>
              <a:spcBef>
                <a:spcPts val="1200"/>
              </a:spcBef>
            </a:pPr>
            <a:r>
              <a:rPr lang="en-US" dirty="0"/>
              <a:t>End-user - customer</a:t>
            </a:r>
          </a:p>
          <a:p>
            <a:pPr>
              <a:spcBef>
                <a:spcPts val="1200"/>
              </a:spcBef>
            </a:pPr>
            <a:r>
              <a:rPr lang="en-US" dirty="0"/>
              <a:t>Preliminary work</a:t>
            </a:r>
          </a:p>
          <a:p>
            <a:pPr>
              <a:spcBef>
                <a:spcPts val="1200"/>
              </a:spcBef>
            </a:pPr>
            <a:r>
              <a:rPr lang="en-US" dirty="0"/>
              <a:t>Remaining development</a:t>
            </a:r>
          </a:p>
        </p:txBody>
      </p:sp>
      <p:sp>
        <p:nvSpPr>
          <p:cNvPr id="3" name="Text Placeholder 2">
            <a:extLst>
              <a:ext uri="{FF2B5EF4-FFF2-40B4-BE49-F238E27FC236}">
                <a16:creationId xmlns:a16="http://schemas.microsoft.com/office/drawing/2014/main" id="{8D8C9CA3-170C-4A87-8ADE-10137D513374}"/>
              </a:ext>
            </a:extLst>
          </p:cNvPr>
          <p:cNvSpPr>
            <a:spLocks noGrp="1"/>
          </p:cNvSpPr>
          <p:nvPr>
            <p:ph type="body" sz="quarter" idx="13"/>
          </p:nvPr>
        </p:nvSpPr>
        <p:spPr/>
        <p:txBody>
          <a:bodyPr/>
          <a:lstStyle/>
          <a:p>
            <a:r>
              <a:rPr lang="en-US" sz="2400" dirty="0">
                <a:solidFill>
                  <a:srgbClr val="EA7024"/>
                </a:solidFill>
              </a:rPr>
              <a:t>SBIR is always Product Development</a:t>
            </a:r>
          </a:p>
        </p:txBody>
      </p:sp>
      <p:sp>
        <p:nvSpPr>
          <p:cNvPr id="5" name="Slide Number Placeholder 4">
            <a:extLst>
              <a:ext uri="{FF2B5EF4-FFF2-40B4-BE49-F238E27FC236}">
                <a16:creationId xmlns:a16="http://schemas.microsoft.com/office/drawing/2014/main" id="{B29F272F-6CB8-1845-93EE-0A4A50BDD0ED}"/>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48</a:t>
            </a:fld>
            <a:endParaRPr lang="en-US" dirty="0">
              <a:solidFill>
                <a:schemeClr val="tx1">
                  <a:lumMod val="60000"/>
                  <a:lumOff val="40000"/>
                </a:schemeClr>
              </a:solidFill>
            </a:endParaRPr>
          </a:p>
        </p:txBody>
      </p:sp>
      <p:pic>
        <p:nvPicPr>
          <p:cNvPr id="11" name="Picture 2" descr="Image result for product development">
            <a:extLst>
              <a:ext uri="{FF2B5EF4-FFF2-40B4-BE49-F238E27FC236}">
                <a16:creationId xmlns:a16="http://schemas.microsoft.com/office/drawing/2014/main" id="{7F1D9067-8625-4402-B57B-A44FACA189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8183" y="4604825"/>
            <a:ext cx="3767633" cy="192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455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You must have Commercial Potential</a:t>
            </a:r>
          </a:p>
        </p:txBody>
      </p:sp>
      <p:pic>
        <p:nvPicPr>
          <p:cNvPr id="4" name="Picture 3"/>
          <p:cNvPicPr>
            <a:picLocks noChangeAspect="1"/>
          </p:cNvPicPr>
          <p:nvPr/>
        </p:nvPicPr>
        <p:blipFill>
          <a:blip r:embed="rId2"/>
          <a:stretch>
            <a:fillRect/>
          </a:stretch>
        </p:blipFill>
        <p:spPr>
          <a:xfrm>
            <a:off x="440212" y="1955800"/>
            <a:ext cx="8339775" cy="3266412"/>
          </a:xfrm>
          <a:prstGeom prst="rect">
            <a:avLst/>
          </a:prstGeom>
        </p:spPr>
      </p:pic>
      <p:sp>
        <p:nvSpPr>
          <p:cNvPr id="7" name="Slide Number Placeholder 3">
            <a:extLst>
              <a:ext uri="{FF2B5EF4-FFF2-40B4-BE49-F238E27FC236}">
                <a16:creationId xmlns:a16="http://schemas.microsoft.com/office/drawing/2014/main" id="{81CFE088-9AF5-49A7-99DE-9A711D5B4CBB}"/>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7196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0802" y="487877"/>
            <a:ext cx="7162800" cy="1036638"/>
          </a:xfrm>
        </p:spPr>
        <p:txBody>
          <a:bodyPr/>
          <a:lstStyle/>
          <a:p>
            <a:r>
              <a:rPr lang="en-US" dirty="0"/>
              <a:t>Amanda Barnhart, MBA</a:t>
            </a:r>
          </a:p>
        </p:txBody>
      </p:sp>
      <p:sp>
        <p:nvSpPr>
          <p:cNvPr id="5" name="Content Placeholder 2"/>
          <p:cNvSpPr>
            <a:spLocks noGrp="1"/>
          </p:cNvSpPr>
          <p:nvPr>
            <p:ph idx="1"/>
          </p:nvPr>
        </p:nvSpPr>
        <p:spPr>
          <a:xfrm>
            <a:off x="780802" y="1561585"/>
            <a:ext cx="7418962" cy="4038600"/>
          </a:xfrm>
        </p:spPr>
        <p:txBody>
          <a:bodyPr>
            <a:normAutofit/>
          </a:bodyPr>
          <a:lstStyle/>
          <a:p>
            <a:r>
              <a:rPr lang="en-US" sz="1800" dirty="0"/>
              <a:t>Bachelor’s in Materials Science and Engineering, University of Michigan, Ann Arbor</a:t>
            </a:r>
          </a:p>
          <a:p>
            <a:r>
              <a:rPr lang="en-US" sz="1800" dirty="0"/>
              <a:t>Nuclear Engineer</a:t>
            </a:r>
            <a:r>
              <a:rPr lang="en-US" sz="1800" dirty="0">
                <a:sym typeface="Wingdings" panose="05000000000000000000" pitchFamily="2" charset="2"/>
              </a:rPr>
              <a:t> &amp; </a:t>
            </a:r>
            <a:r>
              <a:rPr lang="en-US" sz="1800" dirty="0"/>
              <a:t>Director of Business Development and Regulatory Affairs</a:t>
            </a:r>
          </a:p>
          <a:p>
            <a:r>
              <a:rPr lang="en-US" sz="1800" dirty="0"/>
              <a:t>$60 million in DOE, DHS, DoD, NIH, NSF and private investor funding</a:t>
            </a:r>
          </a:p>
          <a:p>
            <a:r>
              <a:rPr lang="en-US" sz="1800" dirty="0"/>
              <a:t>&gt;30 SBIR/STTR awards</a:t>
            </a:r>
          </a:p>
          <a:p>
            <a:pPr marL="342900" marR="0" lvl="0" indent="-342900" algn="l" defTabSz="914400" rtl="0" eaLnBrk="1" fontAlgn="auto" latinLnBrk="0" hangingPunct="1">
              <a:lnSpc>
                <a:spcPct val="100000"/>
              </a:lnSpc>
              <a:spcBef>
                <a:spcPct val="20000"/>
              </a:spcBef>
              <a:spcAft>
                <a:spcPts val="0"/>
              </a:spcAft>
              <a:buClrTx/>
              <a:buSzPct val="80000"/>
              <a:buFontTx/>
              <a:buBlip>
                <a:blip r:embed="rId2"/>
              </a:buBlip>
              <a:tabLst/>
              <a:defRPr/>
            </a:pPr>
            <a:r>
              <a:rPr kumimoji="0" lang="en-US" sz="1800" b="0" i="0" u="none" strike="noStrike" kern="1200" cap="none" spc="0" normalizeH="0" baseline="0" noProof="0" dirty="0">
                <a:ln>
                  <a:noFill/>
                </a:ln>
                <a:solidFill>
                  <a:srgbClr val="49176E"/>
                </a:solidFill>
                <a:effectLst/>
                <a:uLnTx/>
                <a:uFillTx/>
                <a:latin typeface="Arial" pitchFamily="34" charset="0"/>
                <a:ea typeface="+mn-ea"/>
                <a:cs typeface="Arial" pitchFamily="34" charset="0"/>
              </a:rPr>
              <a:t>Executive MBA, Michigan State University</a:t>
            </a:r>
          </a:p>
          <a:p>
            <a:pPr marL="342900" marR="0" lvl="0" indent="-342900" algn="l" defTabSz="914400" rtl="0" eaLnBrk="1" fontAlgn="auto" latinLnBrk="0" hangingPunct="1">
              <a:lnSpc>
                <a:spcPct val="100000"/>
              </a:lnSpc>
              <a:spcBef>
                <a:spcPct val="20000"/>
              </a:spcBef>
              <a:spcAft>
                <a:spcPts val="0"/>
              </a:spcAft>
              <a:buClrTx/>
              <a:buSzPct val="80000"/>
              <a:buFontTx/>
              <a:buBlip>
                <a:blip r:embed="rId2"/>
              </a:buBlip>
              <a:tabLst/>
              <a:defRPr/>
            </a:pPr>
            <a:r>
              <a:rPr lang="en-US" sz="1800" dirty="0">
                <a:solidFill>
                  <a:srgbClr val="49176E"/>
                </a:solidFill>
              </a:rPr>
              <a:t>FDA, NRC, MI-LARA, DOT</a:t>
            </a:r>
            <a:endParaRPr kumimoji="0" lang="en-US" sz="1800" b="0" i="0" u="none" strike="noStrike" kern="1200" cap="none" spc="0" normalizeH="0" baseline="0" noProof="0" dirty="0">
              <a:ln>
                <a:noFill/>
              </a:ln>
              <a:solidFill>
                <a:srgbClr val="49176E"/>
              </a:solidFill>
              <a:effectLst/>
              <a:uLnTx/>
              <a:uFillTx/>
              <a:latin typeface="Arial" pitchFamily="34" charset="0"/>
              <a:ea typeface="+mn-ea"/>
              <a:cs typeface="Arial" pitchFamily="34" charset="0"/>
            </a:endParaRPr>
          </a:p>
          <a:p>
            <a:endParaRPr lang="en-US" dirty="0"/>
          </a:p>
        </p:txBody>
      </p:sp>
      <p:sp>
        <p:nvSpPr>
          <p:cNvPr id="6" name="Text Placeholder 5"/>
          <p:cNvSpPr txBox="1">
            <a:spLocks/>
          </p:cNvSpPr>
          <p:nvPr/>
        </p:nvSpPr>
        <p:spPr>
          <a:xfrm>
            <a:off x="870783" y="1257815"/>
            <a:ext cx="7239000" cy="533400"/>
          </a:xfrm>
          <a:prstGeom prst="rect">
            <a:avLst/>
          </a:prstGeom>
        </p:spPr>
        <p:txBody>
          <a:bodyPr>
            <a:noAutofit/>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80000"/>
              <a:buFontTx/>
              <a:buNone/>
              <a:tabLst/>
              <a:defRPr/>
            </a:pPr>
            <a:r>
              <a:rPr kumimoji="0" lang="en-US" sz="2000" b="0" i="0" u="none" strike="noStrike" kern="1200" cap="none" spc="0" normalizeH="0" baseline="0" noProof="0" dirty="0">
                <a:ln>
                  <a:noFill/>
                </a:ln>
                <a:solidFill>
                  <a:srgbClr val="EA7024"/>
                </a:solidFill>
                <a:effectLst/>
                <a:uLnTx/>
                <a:uFillTx/>
                <a:latin typeface="Arial" pitchFamily="34" charset="0"/>
                <a:ea typeface="+mn-ea"/>
                <a:cs typeface="Arial" pitchFamily="34" charset="0"/>
              </a:rPr>
              <a:t>Principal Consultant</a:t>
            </a:r>
          </a:p>
        </p:txBody>
      </p:sp>
      <p:pic>
        <p:nvPicPr>
          <p:cNvPr id="3" name="Picture 2">
            <a:extLst>
              <a:ext uri="{FF2B5EF4-FFF2-40B4-BE49-F238E27FC236}">
                <a16:creationId xmlns:a16="http://schemas.microsoft.com/office/drawing/2014/main" id="{4438EB19-6746-4381-A3E1-E9155DEF13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80" t="16879" r="6633" b="5450"/>
          <a:stretch/>
        </p:blipFill>
        <p:spPr>
          <a:xfrm>
            <a:off x="5490650" y="3121649"/>
            <a:ext cx="2709114" cy="3678294"/>
          </a:xfrm>
          <a:prstGeom prst="rect">
            <a:avLst/>
          </a:prstGeom>
        </p:spPr>
      </p:pic>
    </p:spTree>
    <p:extLst>
      <p:ext uri="{BB962C8B-B14F-4D97-AF65-F5344CB8AC3E}">
        <p14:creationId xmlns:p14="http://schemas.microsoft.com/office/powerpoint/2010/main" val="2842326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a:t>
            </a:r>
          </a:p>
        </p:txBody>
      </p:sp>
      <p:sp>
        <p:nvSpPr>
          <p:cNvPr id="13315" name="Content Placeholder 3"/>
          <p:cNvSpPr>
            <a:spLocks noGrp="1"/>
          </p:cNvSpPr>
          <p:nvPr>
            <p:ph idx="4294967295"/>
          </p:nvPr>
        </p:nvSpPr>
        <p:spPr>
          <a:xfrm>
            <a:off x="1040130" y="2133600"/>
            <a:ext cx="6503670" cy="3733800"/>
          </a:xfrm>
        </p:spPr>
        <p:txBody>
          <a:bodyPr>
            <a:normAutofit/>
          </a:bodyPr>
          <a:lstStyle/>
          <a:p>
            <a:r>
              <a:rPr lang="en-US" sz="2800" dirty="0"/>
              <a:t>Ability to provide a solution to a problem in exchange for money</a:t>
            </a:r>
          </a:p>
          <a:p>
            <a:pPr lvl="2"/>
            <a:r>
              <a:rPr lang="en-US" sz="2800" dirty="0"/>
              <a:t>Important Problem?</a:t>
            </a:r>
          </a:p>
          <a:p>
            <a:pPr lvl="2"/>
            <a:r>
              <a:rPr lang="en-US" sz="2800" dirty="0"/>
              <a:t>Viable Business Model?</a:t>
            </a:r>
          </a:p>
        </p:txBody>
      </p:sp>
      <p:sp>
        <p:nvSpPr>
          <p:cNvPr id="7" name="Text Placeholder 6"/>
          <p:cNvSpPr>
            <a:spLocks noGrp="1"/>
          </p:cNvSpPr>
          <p:nvPr>
            <p:ph type="body" sz="quarter" idx="4294967295"/>
          </p:nvPr>
        </p:nvSpPr>
        <p:spPr>
          <a:xfrm>
            <a:off x="987518" y="1520190"/>
            <a:ext cx="6613432" cy="533400"/>
          </a:xfrm>
        </p:spPr>
        <p:txBody>
          <a:bodyPr/>
          <a:lstStyle/>
          <a:p>
            <a:pPr marL="0" indent="0">
              <a:buNone/>
            </a:pPr>
            <a:r>
              <a:rPr lang="en-US" sz="2800" b="1" dirty="0">
                <a:solidFill>
                  <a:schemeClr val="accent6">
                    <a:lumMod val="75000"/>
                  </a:schemeClr>
                </a:solidFill>
              </a:rPr>
              <a:t>What is Commercialization?</a:t>
            </a:r>
          </a:p>
        </p:txBody>
      </p:sp>
      <p:pic>
        <p:nvPicPr>
          <p:cNvPr id="550916" name="Picture 4" descr="C:\Users\Andrea Johanson\AppData\Local\Microsoft\Windows\Temporary Internet Files\Content.IE5\F75NF635\MC90044039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31074">
            <a:off x="3592972" y="4525282"/>
            <a:ext cx="2034254" cy="2034254"/>
          </a:xfrm>
          <a:prstGeom prst="rect">
            <a:avLst/>
          </a:prstGeom>
          <a:noFill/>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570B6A0F-8916-477E-BCC3-683264ED6405}"/>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05385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Planning Process</a:t>
            </a:r>
          </a:p>
        </p:txBody>
      </p:sp>
      <p:sp>
        <p:nvSpPr>
          <p:cNvPr id="8" name="Content Placeholder 2"/>
          <p:cNvSpPr txBox="1">
            <a:spLocks/>
          </p:cNvSpPr>
          <p:nvPr/>
        </p:nvSpPr>
        <p:spPr>
          <a:xfrm>
            <a:off x="973282" y="1697181"/>
            <a:ext cx="8038531" cy="3733800"/>
          </a:xfrm>
          <a:prstGeom prst="rect">
            <a:avLst/>
          </a:prstGeom>
        </p:spPr>
        <p:txBody>
          <a:bodyPr vert="horz" lIns="91430" tIns="45715" rIns="91430" bIns="45715" rtlCol="0">
            <a:normAutofit/>
          </a:bodyPr>
          <a:lstStyle>
            <a:lvl1pPr marL="342900" indent="-34290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4"/>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3"/>
              </a:buClr>
            </a:pPr>
            <a:r>
              <a:rPr lang="en-US" sz="2200" dirty="0"/>
              <a:t>Describe the problem</a:t>
            </a:r>
          </a:p>
          <a:p>
            <a:pPr>
              <a:buClr>
                <a:schemeClr val="accent3"/>
              </a:buClr>
            </a:pPr>
            <a:r>
              <a:rPr lang="en-US" sz="2200" dirty="0"/>
              <a:t>Identify the “target” customer</a:t>
            </a:r>
          </a:p>
          <a:p>
            <a:pPr>
              <a:buClr>
                <a:schemeClr val="accent3"/>
              </a:buClr>
            </a:pPr>
            <a:r>
              <a:rPr lang="en-US" sz="2200" dirty="0"/>
              <a:t>Define the market (e.g., size, growth rate, distribution)</a:t>
            </a:r>
          </a:p>
          <a:p>
            <a:pPr>
              <a:buClr>
                <a:schemeClr val="accent3"/>
              </a:buClr>
            </a:pPr>
            <a:r>
              <a:rPr lang="en-US" sz="2200" dirty="0"/>
              <a:t>List alternative solutions (i.e., competition)</a:t>
            </a:r>
          </a:p>
          <a:p>
            <a:pPr>
              <a:buClr>
                <a:schemeClr val="accent3"/>
              </a:buClr>
            </a:pPr>
            <a:r>
              <a:rPr lang="en-US" sz="2200" dirty="0"/>
              <a:t>Define the “value proposition”</a:t>
            </a:r>
          </a:p>
          <a:p>
            <a:pPr>
              <a:buClr>
                <a:schemeClr val="accent3"/>
              </a:buClr>
            </a:pPr>
            <a:r>
              <a:rPr lang="en-US" sz="2200" dirty="0">
                <a:solidFill>
                  <a:schemeClr val="accent3"/>
                </a:solidFill>
              </a:rPr>
              <a:t>Describe the business model</a:t>
            </a:r>
          </a:p>
          <a:p>
            <a:pPr marL="0" indent="0">
              <a:buClr>
                <a:schemeClr val="accent3"/>
              </a:buClr>
              <a:buNone/>
            </a:pPr>
            <a:endParaRPr lang="en-US" sz="2200" b="1" dirty="0">
              <a:solidFill>
                <a:schemeClr val="accent3"/>
              </a:solidFill>
            </a:endParaRPr>
          </a:p>
        </p:txBody>
      </p:sp>
      <p:sp>
        <p:nvSpPr>
          <p:cNvPr id="4" name="Slide Number Placeholder 2">
            <a:extLst>
              <a:ext uri="{FF2B5EF4-FFF2-40B4-BE49-F238E27FC236}">
                <a16:creationId xmlns:a16="http://schemas.microsoft.com/office/drawing/2014/main" id="{B86FBB17-9AD8-CD4B-A373-7C777104B14A}"/>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0208A2-13A6-4F7D-8D9A-E4DF26F50285}" type="slidenum">
              <a:rPr lang="en-US" sz="1200" smtClean="0">
                <a:solidFill>
                  <a:schemeClr val="bg2"/>
                </a:solidFill>
              </a:rPr>
              <a:pPr/>
              <a:t>51</a:t>
            </a:fld>
            <a:endParaRPr lang="en-US" sz="1200" dirty="0">
              <a:solidFill>
                <a:schemeClr val="bg2"/>
              </a:solidFill>
            </a:endParaRPr>
          </a:p>
        </p:txBody>
      </p:sp>
      <p:sp>
        <p:nvSpPr>
          <p:cNvPr id="3" name="Slide Number Placeholder 2">
            <a:extLst>
              <a:ext uri="{FF2B5EF4-FFF2-40B4-BE49-F238E27FC236}">
                <a16:creationId xmlns:a16="http://schemas.microsoft.com/office/drawing/2014/main" id="{07C88525-104E-41C0-A0C4-1C15C63CF719}"/>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51</a:t>
            </a:fld>
            <a:endParaRPr lang="en-US" dirty="0">
              <a:solidFill>
                <a:schemeClr val="tx1">
                  <a:lumMod val="60000"/>
                  <a:lumOff val="40000"/>
                </a:schemeClr>
              </a:solidFill>
            </a:endParaRPr>
          </a:p>
        </p:txBody>
      </p:sp>
    </p:spTree>
    <p:extLst>
      <p:ext uri="{BB962C8B-B14F-4D97-AF65-F5344CB8AC3E}">
        <p14:creationId xmlns:p14="http://schemas.microsoft.com/office/powerpoint/2010/main" val="4045598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1717" name="Rectangle 5"/>
          <p:cNvSpPr>
            <a:spLocks noGrp="1" noChangeArrowheads="1"/>
          </p:cNvSpPr>
          <p:nvPr>
            <p:ph type="title"/>
          </p:nvPr>
        </p:nvSpPr>
        <p:spPr/>
        <p:txBody>
          <a:bodyPr/>
          <a:lstStyle/>
          <a:p>
            <a:r>
              <a:rPr lang="en-US" dirty="0"/>
              <a:t>Commercialization</a:t>
            </a:r>
          </a:p>
        </p:txBody>
      </p:sp>
      <p:sp>
        <p:nvSpPr>
          <p:cNvPr id="1011719" name="Rectangle 7"/>
          <p:cNvSpPr>
            <a:spLocks noGrp="1" noChangeArrowheads="1"/>
          </p:cNvSpPr>
          <p:nvPr>
            <p:ph type="body" sz="quarter" idx="4294967295"/>
          </p:nvPr>
        </p:nvSpPr>
        <p:spPr>
          <a:xfrm>
            <a:off x="1151708" y="1525102"/>
            <a:ext cx="6699762" cy="1219200"/>
          </a:xfrm>
        </p:spPr>
        <p:txBody>
          <a:bodyPr>
            <a:noAutofit/>
          </a:bodyPr>
          <a:lstStyle/>
          <a:p>
            <a:pPr marL="0" indent="0" algn="ctr">
              <a:buNone/>
            </a:pPr>
            <a:r>
              <a:rPr lang="en-US" sz="2800" b="1" dirty="0">
                <a:solidFill>
                  <a:schemeClr val="accent6">
                    <a:lumMod val="75000"/>
                  </a:schemeClr>
                </a:solidFill>
              </a:rPr>
              <a:t>There is no such thing as the “</a:t>
            </a:r>
            <a:r>
              <a:rPr lang="en-US" sz="2800" b="1" i="1" dirty="0">
                <a:solidFill>
                  <a:schemeClr val="accent6">
                    <a:lumMod val="75000"/>
                  </a:schemeClr>
                </a:solidFill>
              </a:rPr>
              <a:t>Build it and they will come</a:t>
            </a:r>
            <a:r>
              <a:rPr lang="en-US" sz="2800" b="1" dirty="0">
                <a:solidFill>
                  <a:schemeClr val="accent6">
                    <a:lumMod val="75000"/>
                  </a:schemeClr>
                </a:solidFill>
              </a:rPr>
              <a:t>” Business Model</a:t>
            </a:r>
          </a:p>
          <a:p>
            <a:endParaRPr lang="en-US" sz="2800" dirty="0"/>
          </a:p>
        </p:txBody>
      </p:sp>
      <p:pic>
        <p:nvPicPr>
          <p:cNvPr id="30722" name="Picture 2" descr="http://www.themarketingbit.com/wp-content/uploads/2012/07/fieldofdreamscor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833" y="2718176"/>
            <a:ext cx="6699762" cy="3333751"/>
          </a:xfrm>
          <a:prstGeom prst="rect">
            <a:avLst/>
          </a:prstGeom>
        </p:spPr>
        <p:style>
          <a:lnRef idx="1">
            <a:schemeClr val="accent2"/>
          </a:lnRef>
          <a:fillRef idx="2">
            <a:schemeClr val="accent2"/>
          </a:fillRef>
          <a:effectRef idx="1">
            <a:schemeClr val="accent2"/>
          </a:effectRef>
          <a:fontRef idx="minor">
            <a:schemeClr val="dk1"/>
          </a:fontRef>
        </p:style>
      </p:pic>
      <p:sp>
        <p:nvSpPr>
          <p:cNvPr id="6" name="Slide Number Placeholder 3">
            <a:extLst>
              <a:ext uri="{FF2B5EF4-FFF2-40B4-BE49-F238E27FC236}">
                <a16:creationId xmlns:a16="http://schemas.microsoft.com/office/drawing/2014/main" id="{CEDBBD55-BBBF-41EE-84CD-878F083F3FD9}"/>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56108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609600"/>
            <a:ext cx="7988300" cy="614855"/>
          </a:xfrm>
        </p:spPr>
        <p:txBody>
          <a:bodyPr>
            <a:normAutofit/>
          </a:bodyPr>
          <a:lstStyle/>
          <a:p>
            <a:r>
              <a:rPr lang="en-US" dirty="0"/>
              <a:t>Most Common Pitfall</a:t>
            </a:r>
          </a:p>
        </p:txBody>
      </p:sp>
      <p:graphicFrame>
        <p:nvGraphicFramePr>
          <p:cNvPr id="6" name="Table 5"/>
          <p:cNvGraphicFramePr>
            <a:graphicFrameLocks noGrp="1"/>
          </p:cNvGraphicFramePr>
          <p:nvPr/>
        </p:nvGraphicFramePr>
        <p:xfrm>
          <a:off x="204719" y="1738194"/>
          <a:ext cx="5581933" cy="1645920"/>
        </p:xfrm>
        <a:graphic>
          <a:graphicData uri="http://schemas.openxmlformats.org/drawingml/2006/table">
            <a:tbl>
              <a:tblPr firstRow="1" bandRow="1">
                <a:tableStyleId>{21E4AEA4-8DFA-4A89-87EB-49C32662AFE0}</a:tableStyleId>
              </a:tblPr>
              <a:tblGrid>
                <a:gridCol w="1665813">
                  <a:extLst>
                    <a:ext uri="{9D8B030D-6E8A-4147-A177-3AD203B41FA5}">
                      <a16:colId xmlns:a16="http://schemas.microsoft.com/office/drawing/2014/main" val="20000"/>
                    </a:ext>
                  </a:extLst>
                </a:gridCol>
                <a:gridCol w="979030">
                  <a:extLst>
                    <a:ext uri="{9D8B030D-6E8A-4147-A177-3AD203B41FA5}">
                      <a16:colId xmlns:a16="http://schemas.microsoft.com/office/drawing/2014/main" val="20001"/>
                    </a:ext>
                  </a:extLst>
                </a:gridCol>
                <a:gridCol w="979030">
                  <a:extLst>
                    <a:ext uri="{9D8B030D-6E8A-4147-A177-3AD203B41FA5}">
                      <a16:colId xmlns:a16="http://schemas.microsoft.com/office/drawing/2014/main" val="20002"/>
                    </a:ext>
                  </a:extLst>
                </a:gridCol>
                <a:gridCol w="979030">
                  <a:extLst>
                    <a:ext uri="{9D8B030D-6E8A-4147-A177-3AD203B41FA5}">
                      <a16:colId xmlns:a16="http://schemas.microsoft.com/office/drawing/2014/main" val="20003"/>
                    </a:ext>
                  </a:extLst>
                </a:gridCol>
                <a:gridCol w="979030">
                  <a:extLst>
                    <a:ext uri="{9D8B030D-6E8A-4147-A177-3AD203B41FA5}">
                      <a16:colId xmlns:a16="http://schemas.microsoft.com/office/drawing/2014/main" val="20004"/>
                    </a:ext>
                  </a:extLst>
                </a:gridCol>
              </a:tblGrid>
              <a:tr h="365760">
                <a:tc>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1</a:t>
                      </a: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2</a:t>
                      </a: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3</a:t>
                      </a: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4</a:t>
                      </a:r>
                    </a:p>
                  </a:txBody>
                  <a:tcPr/>
                </a:tc>
                <a:extLst>
                  <a:ext uri="{0D108BD9-81ED-4DB2-BD59-A6C34878D82A}">
                    <a16:rowId xmlns:a16="http://schemas.microsoft.com/office/drawing/2014/main" val="10000"/>
                  </a:ext>
                </a:extLst>
              </a:tr>
              <a:tr h="640080">
                <a:tc>
                  <a:txBody>
                    <a:bodyPr/>
                    <a:lstStyle/>
                    <a:p>
                      <a:r>
                        <a:rPr lang="en-US" sz="1800" dirty="0">
                          <a:latin typeface="Arial" panose="020B0604020202020204" pitchFamily="34" charset="0"/>
                          <a:cs typeface="Arial" panose="020B0604020202020204" pitchFamily="34" charset="0"/>
                        </a:rPr>
                        <a:t>Product</a:t>
                      </a:r>
                    </a:p>
                    <a:p>
                      <a:r>
                        <a:rPr lang="en-US" sz="1800" dirty="0">
                          <a:latin typeface="Arial" panose="020B0604020202020204" pitchFamily="34" charset="0"/>
                          <a:cs typeface="Arial" panose="020B0604020202020204" pitchFamily="34" charset="0"/>
                        </a:rPr>
                        <a:t>Development</a:t>
                      </a:r>
                    </a:p>
                  </a:txBody>
                  <a:tcP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640080">
                <a:tc>
                  <a:txBody>
                    <a:bodyPr/>
                    <a:lstStyle/>
                    <a:p>
                      <a:r>
                        <a:rPr lang="en-US" sz="1800" dirty="0">
                          <a:latin typeface="Arial" panose="020B0604020202020204" pitchFamily="34" charset="0"/>
                          <a:cs typeface="Arial" panose="020B0604020202020204" pitchFamily="34" charset="0"/>
                        </a:rPr>
                        <a:t>Business Development</a:t>
                      </a:r>
                    </a:p>
                  </a:txBody>
                  <a:tcP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grpSp>
        <p:nvGrpSpPr>
          <p:cNvPr id="3" name="Group 10"/>
          <p:cNvGrpSpPr/>
          <p:nvPr/>
        </p:nvGrpSpPr>
        <p:grpSpPr>
          <a:xfrm>
            <a:off x="2019870" y="2402010"/>
            <a:ext cx="3616656" cy="777918"/>
            <a:chOff x="2866030" y="2442955"/>
            <a:chExt cx="4656161" cy="199613"/>
          </a:xfrm>
        </p:grpSpPr>
        <p:sp>
          <p:nvSpPr>
            <p:cNvPr id="7" name="Right Arrow 6"/>
            <p:cNvSpPr/>
            <p:nvPr/>
          </p:nvSpPr>
          <p:spPr>
            <a:xfrm>
              <a:off x="2866030" y="2442955"/>
              <a:ext cx="982639" cy="45719"/>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069308" y="2445230"/>
              <a:ext cx="982639" cy="45719"/>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406788" y="2596840"/>
              <a:ext cx="982639" cy="45718"/>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539552" y="2596850"/>
              <a:ext cx="982639" cy="45718"/>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Table 11"/>
          <p:cNvGraphicFramePr>
            <a:graphicFrameLocks noGrp="1"/>
          </p:cNvGraphicFramePr>
          <p:nvPr/>
        </p:nvGraphicFramePr>
        <p:xfrm>
          <a:off x="225188" y="4158553"/>
          <a:ext cx="5566012" cy="1719618"/>
        </p:xfrm>
        <a:graphic>
          <a:graphicData uri="http://schemas.openxmlformats.org/drawingml/2006/table">
            <a:tbl>
              <a:tblPr firstRow="1" bandRow="1">
                <a:tableStyleId>{7DF18680-E054-41AD-8BC1-D1AEF772440D}</a:tableStyleId>
              </a:tblPr>
              <a:tblGrid>
                <a:gridCol w="1661060">
                  <a:extLst>
                    <a:ext uri="{9D8B030D-6E8A-4147-A177-3AD203B41FA5}">
                      <a16:colId xmlns:a16="http://schemas.microsoft.com/office/drawing/2014/main" val="20000"/>
                    </a:ext>
                  </a:extLst>
                </a:gridCol>
                <a:gridCol w="976238">
                  <a:extLst>
                    <a:ext uri="{9D8B030D-6E8A-4147-A177-3AD203B41FA5}">
                      <a16:colId xmlns:a16="http://schemas.microsoft.com/office/drawing/2014/main" val="20001"/>
                    </a:ext>
                  </a:extLst>
                </a:gridCol>
                <a:gridCol w="976238">
                  <a:extLst>
                    <a:ext uri="{9D8B030D-6E8A-4147-A177-3AD203B41FA5}">
                      <a16:colId xmlns:a16="http://schemas.microsoft.com/office/drawing/2014/main" val="20002"/>
                    </a:ext>
                  </a:extLst>
                </a:gridCol>
                <a:gridCol w="976238">
                  <a:extLst>
                    <a:ext uri="{9D8B030D-6E8A-4147-A177-3AD203B41FA5}">
                      <a16:colId xmlns:a16="http://schemas.microsoft.com/office/drawing/2014/main" val="20003"/>
                    </a:ext>
                  </a:extLst>
                </a:gridCol>
                <a:gridCol w="976238">
                  <a:extLst>
                    <a:ext uri="{9D8B030D-6E8A-4147-A177-3AD203B41FA5}">
                      <a16:colId xmlns:a16="http://schemas.microsoft.com/office/drawing/2014/main" val="20004"/>
                    </a:ext>
                  </a:extLst>
                </a:gridCol>
              </a:tblGrid>
              <a:tr h="370496">
                <a:tc>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1</a:t>
                      </a: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2</a:t>
                      </a: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3</a:t>
                      </a:r>
                    </a:p>
                  </a:txBody>
                  <a:tcPr/>
                </a:tc>
                <a:tc>
                  <a:txBody>
                    <a:bodyPr/>
                    <a:lstStyle/>
                    <a:p>
                      <a:pPr algn="ctr"/>
                      <a:r>
                        <a:rPr lang="en-US" sz="1800" dirty="0">
                          <a:solidFill>
                            <a:schemeClr val="bg2"/>
                          </a:solidFill>
                          <a:latin typeface="Arial" panose="020B0604020202020204" pitchFamily="34" charset="0"/>
                          <a:cs typeface="Arial" panose="020B0604020202020204" pitchFamily="34" charset="0"/>
                        </a:rPr>
                        <a:t>Year 4</a:t>
                      </a:r>
                    </a:p>
                  </a:txBody>
                  <a:tcPr/>
                </a:tc>
                <a:extLst>
                  <a:ext uri="{0D108BD9-81ED-4DB2-BD59-A6C34878D82A}">
                    <a16:rowId xmlns:a16="http://schemas.microsoft.com/office/drawing/2014/main" val="10000"/>
                  </a:ext>
                </a:extLst>
              </a:tr>
              <a:tr h="674561">
                <a:tc>
                  <a:txBody>
                    <a:bodyPr/>
                    <a:lstStyle/>
                    <a:p>
                      <a:r>
                        <a:rPr lang="en-US" sz="1800" dirty="0">
                          <a:latin typeface="Arial" panose="020B0604020202020204" pitchFamily="34" charset="0"/>
                          <a:cs typeface="Arial" panose="020B0604020202020204" pitchFamily="34" charset="0"/>
                        </a:rPr>
                        <a:t>Product</a:t>
                      </a:r>
                    </a:p>
                    <a:p>
                      <a:r>
                        <a:rPr lang="en-US" sz="1800" dirty="0">
                          <a:latin typeface="Arial" panose="020B0604020202020204" pitchFamily="34" charset="0"/>
                          <a:cs typeface="Arial" panose="020B0604020202020204" pitchFamily="34" charset="0"/>
                        </a:rPr>
                        <a:t>Development</a:t>
                      </a:r>
                    </a:p>
                  </a:txBody>
                  <a:tcP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674561">
                <a:tc>
                  <a:txBody>
                    <a:bodyPr/>
                    <a:lstStyle/>
                    <a:p>
                      <a:r>
                        <a:rPr lang="en-US" sz="1800" dirty="0">
                          <a:latin typeface="Arial" panose="020B0604020202020204" pitchFamily="34" charset="0"/>
                          <a:cs typeface="Arial" panose="020B0604020202020204" pitchFamily="34" charset="0"/>
                        </a:rPr>
                        <a:t>Business Development</a:t>
                      </a:r>
                    </a:p>
                  </a:txBody>
                  <a:tcP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tc>
                  <a:txBody>
                    <a:bodyPr/>
                    <a:lstStyle/>
                    <a:p>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sp>
        <p:nvSpPr>
          <p:cNvPr id="22" name="TextBox 21"/>
          <p:cNvSpPr txBox="1"/>
          <p:nvPr/>
        </p:nvSpPr>
        <p:spPr>
          <a:xfrm>
            <a:off x="5882602" y="2096086"/>
            <a:ext cx="2570716" cy="4222125"/>
          </a:xfrm>
          <a:prstGeom prst="rect">
            <a:avLst/>
          </a:prstGeom>
          <a:noFill/>
        </p:spPr>
        <p:txBody>
          <a:bodyPr wrap="square" lIns="91430" tIns="45715" rIns="91430" bIns="45715" rtlCol="0">
            <a:normAutofit fontScale="70000" lnSpcReduction="20000"/>
          </a:bodyPr>
          <a:lstStyle/>
          <a:p>
            <a:pPr>
              <a:buClr>
                <a:srgbClr val="C0407A"/>
              </a:buClr>
            </a:pPr>
            <a:r>
              <a:rPr lang="en-US" sz="2000" dirty="0">
                <a:solidFill>
                  <a:schemeClr val="bg1"/>
                </a:solidFill>
                <a:latin typeface="Arial" panose="020B0604020202020204" pitchFamily="34" charset="0"/>
                <a:cs typeface="Arial" panose="020B0604020202020204" pitchFamily="34" charset="0"/>
              </a:rPr>
              <a:t>Naïve Planning process</a:t>
            </a: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buNone/>
            </a:pPr>
            <a:endParaRPr lang="en-US" sz="2000" dirty="0">
              <a:solidFill>
                <a:schemeClr val="bg1"/>
              </a:solidFill>
            </a:endParaRPr>
          </a:p>
          <a:p>
            <a:pPr>
              <a:buClr>
                <a:srgbClr val="C0407A"/>
              </a:buClr>
            </a:pPr>
            <a:endParaRPr lang="en-US" sz="2000" dirty="0">
              <a:solidFill>
                <a:schemeClr val="bg1"/>
              </a:solidFill>
              <a:latin typeface="Arial" panose="020B0604020202020204" pitchFamily="34" charset="0"/>
              <a:cs typeface="Arial" panose="020B0604020202020204" pitchFamily="34" charset="0"/>
            </a:endParaRPr>
          </a:p>
          <a:p>
            <a:pPr>
              <a:buClr>
                <a:srgbClr val="C0407A"/>
              </a:buClr>
            </a:pPr>
            <a:r>
              <a:rPr lang="en-US" sz="2000" dirty="0">
                <a:solidFill>
                  <a:schemeClr val="bg1"/>
                </a:solidFill>
                <a:latin typeface="Arial" panose="020B0604020202020204" pitchFamily="34" charset="0"/>
                <a:cs typeface="Arial" panose="020B0604020202020204" pitchFamily="34" charset="0"/>
              </a:rPr>
              <a:t>Product Development  and Business Development  go hand in hand</a:t>
            </a:r>
          </a:p>
          <a:p>
            <a:pPr>
              <a:buClr>
                <a:srgbClr val="C0407A"/>
              </a:buClr>
            </a:pPr>
            <a:endParaRPr lang="en-US" sz="2000" dirty="0">
              <a:solidFill>
                <a:schemeClr val="bg1"/>
              </a:solidFill>
              <a:latin typeface="Arial" panose="020B0604020202020204" pitchFamily="34" charset="0"/>
              <a:cs typeface="Arial" panose="020B0604020202020204" pitchFamily="34" charset="0"/>
            </a:endParaRPr>
          </a:p>
          <a:p>
            <a:pPr>
              <a:buClr>
                <a:srgbClr val="C0407A"/>
              </a:buClr>
            </a:pPr>
            <a:r>
              <a:rPr lang="en-US" sz="2000" dirty="0">
                <a:solidFill>
                  <a:schemeClr val="bg1"/>
                </a:solidFill>
                <a:latin typeface="Arial" panose="020B0604020202020204" pitchFamily="34" charset="0"/>
                <a:cs typeface="Arial" panose="020B0604020202020204" pitchFamily="34" charset="0"/>
              </a:rPr>
              <a:t>Knowing your customer helps develop both simultaneously</a:t>
            </a:r>
          </a:p>
          <a:p>
            <a:pPr>
              <a:buClr>
                <a:srgbClr val="C0407A"/>
              </a:buClr>
            </a:pPr>
            <a:endParaRPr lang="en-US" sz="2000" dirty="0"/>
          </a:p>
          <a:p>
            <a:pPr>
              <a:buClr>
                <a:srgbClr val="C0407A"/>
              </a:buClr>
            </a:pPr>
            <a:endParaRPr lang="en-US" sz="2000" dirty="0"/>
          </a:p>
        </p:txBody>
      </p:sp>
      <p:grpSp>
        <p:nvGrpSpPr>
          <p:cNvPr id="23" name="Group 10"/>
          <p:cNvGrpSpPr/>
          <p:nvPr/>
        </p:nvGrpSpPr>
        <p:grpSpPr>
          <a:xfrm>
            <a:off x="1957211" y="4765303"/>
            <a:ext cx="1760562" cy="764270"/>
            <a:chOff x="2866030" y="2442955"/>
            <a:chExt cx="2266585" cy="196111"/>
          </a:xfrm>
        </p:grpSpPr>
        <p:sp>
          <p:nvSpPr>
            <p:cNvPr id="24" name="Right Arrow 23"/>
            <p:cNvSpPr/>
            <p:nvPr/>
          </p:nvSpPr>
          <p:spPr>
            <a:xfrm>
              <a:off x="2866030" y="2442955"/>
              <a:ext cx="982639" cy="45719"/>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4069308" y="2445230"/>
              <a:ext cx="982639" cy="45719"/>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2876646" y="2589836"/>
              <a:ext cx="982639" cy="45718"/>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4149976" y="2593348"/>
              <a:ext cx="982639" cy="45718"/>
            </a:xfrm>
            <a:prstGeom prst="rightArrow">
              <a:avLst/>
            </a:prstGeom>
            <a:solidFill>
              <a:srgbClr val="EA7024"/>
            </a:solidFill>
            <a:ln>
              <a:solidFill>
                <a:srgbClr val="EA7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2">
            <a:extLst>
              <a:ext uri="{FF2B5EF4-FFF2-40B4-BE49-F238E27FC236}">
                <a16:creationId xmlns:a16="http://schemas.microsoft.com/office/drawing/2014/main" id="{FD23B9A0-BA5D-FB44-AA9A-AD68B8253340}"/>
              </a:ext>
            </a:extLst>
          </p:cNvPr>
          <p:cNvSpPr txBox="1">
            <a:spLocks/>
          </p:cNvSpPr>
          <p:nvPr/>
        </p:nvSpPr>
        <p:spPr>
          <a:xfrm>
            <a:off x="56234" y="6318212"/>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0208A2-13A6-4F7D-8D9A-E4DF26F50285}" type="slidenum">
              <a:rPr lang="en-US" sz="1200" smtClean="0">
                <a:solidFill>
                  <a:schemeClr val="tx1">
                    <a:lumMod val="60000"/>
                    <a:lumOff val="40000"/>
                  </a:schemeClr>
                </a:solidFill>
              </a:rPr>
              <a:pPr/>
              <a:t>53</a:t>
            </a:fld>
            <a:endParaRPr lang="en-US" sz="1200" dirty="0">
              <a:solidFill>
                <a:schemeClr val="tx1">
                  <a:lumMod val="60000"/>
                  <a:lumOff val="40000"/>
                </a:schemeClr>
              </a:solidFill>
            </a:endParaRPr>
          </a:p>
        </p:txBody>
      </p:sp>
    </p:spTree>
    <p:extLst>
      <p:ext uri="{BB962C8B-B14F-4D97-AF65-F5344CB8AC3E}">
        <p14:creationId xmlns:p14="http://schemas.microsoft.com/office/powerpoint/2010/main" val="109883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8" name="Rectangle 6"/>
          <p:cNvSpPr>
            <a:spLocks noGrp="1" noChangeArrowheads="1"/>
          </p:cNvSpPr>
          <p:nvPr>
            <p:ph type="title"/>
          </p:nvPr>
        </p:nvSpPr>
        <p:spPr/>
        <p:txBody>
          <a:bodyPr/>
          <a:lstStyle/>
          <a:p>
            <a:r>
              <a:rPr lang="en-US" dirty="0"/>
              <a:t>Intellectual Property Protection</a:t>
            </a:r>
          </a:p>
        </p:txBody>
      </p:sp>
      <p:sp>
        <p:nvSpPr>
          <p:cNvPr id="84995" name="Rectangle 7"/>
          <p:cNvSpPr>
            <a:spLocks noGrp="1" noChangeArrowheads="1"/>
          </p:cNvSpPr>
          <p:nvPr>
            <p:ph idx="1"/>
          </p:nvPr>
        </p:nvSpPr>
        <p:spPr>
          <a:xfrm>
            <a:off x="934080" y="1721849"/>
            <a:ext cx="7371721" cy="4464910"/>
          </a:xfrm>
        </p:spPr>
        <p:txBody>
          <a:bodyPr>
            <a:normAutofit/>
          </a:bodyPr>
          <a:lstStyle/>
          <a:p>
            <a:pPr>
              <a:spcBef>
                <a:spcPts val="1200"/>
              </a:spcBef>
            </a:pPr>
            <a:r>
              <a:rPr lang="en-US" sz="2600" dirty="0"/>
              <a:t>Current status of IP</a:t>
            </a:r>
          </a:p>
          <a:p>
            <a:pPr>
              <a:spcBef>
                <a:spcPts val="1200"/>
              </a:spcBef>
            </a:pPr>
            <a:r>
              <a:rPr lang="en-US" sz="2600" dirty="0"/>
              <a:t>IP strategy</a:t>
            </a:r>
          </a:p>
          <a:p>
            <a:pPr lvl="1">
              <a:spcBef>
                <a:spcPts val="1200"/>
              </a:spcBef>
            </a:pPr>
            <a:r>
              <a:rPr lang="en-US" sz="2600" dirty="0"/>
              <a:t>How will you protect it</a:t>
            </a:r>
          </a:p>
          <a:p>
            <a:pPr lvl="1">
              <a:spcBef>
                <a:spcPts val="1200"/>
              </a:spcBef>
            </a:pPr>
            <a:r>
              <a:rPr lang="en-US" sz="2600" dirty="0"/>
              <a:t>Freedom to Operate</a:t>
            </a:r>
          </a:p>
          <a:p>
            <a:pPr>
              <a:spcBef>
                <a:spcPts val="1200"/>
              </a:spcBef>
            </a:pPr>
            <a:r>
              <a:rPr lang="en-US" sz="2600" dirty="0"/>
              <a:t>Opportunities for IP as a result of this proposal</a:t>
            </a:r>
          </a:p>
          <a:p>
            <a:pPr lvl="1">
              <a:spcBef>
                <a:spcPts val="1200"/>
              </a:spcBef>
            </a:pPr>
            <a:r>
              <a:rPr lang="en-US" sz="2600" dirty="0"/>
              <a:t>How will your use your IP to implement your commercialization strategy</a:t>
            </a:r>
          </a:p>
          <a:p>
            <a:pPr marL="457200" lvl="1" indent="0">
              <a:spcBef>
                <a:spcPts val="1200"/>
              </a:spcBef>
              <a:buNone/>
            </a:pPr>
            <a:endParaRPr lang="en-US" sz="2600" dirty="0"/>
          </a:p>
        </p:txBody>
      </p:sp>
      <p:sp>
        <p:nvSpPr>
          <p:cNvPr id="7" name="TextBox 6">
            <a:extLst>
              <a:ext uri="{FF2B5EF4-FFF2-40B4-BE49-F238E27FC236}">
                <a16:creationId xmlns:a16="http://schemas.microsoft.com/office/drawing/2014/main" id="{898A1E45-76EB-2A47-AB73-365F76E2A178}"/>
              </a:ext>
            </a:extLst>
          </p:cNvPr>
          <p:cNvSpPr txBox="1"/>
          <p:nvPr/>
        </p:nvSpPr>
        <p:spPr>
          <a:xfrm>
            <a:off x="3605359" y="6087061"/>
            <a:ext cx="1847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9176E"/>
              </a:solidFill>
              <a:effectLst/>
              <a:uLnTx/>
              <a:uFillTx/>
              <a:latin typeface="Arial"/>
              <a:ea typeface="+mn-ea"/>
              <a:cs typeface="Arial"/>
            </a:endParaRPr>
          </a:p>
        </p:txBody>
      </p:sp>
      <p:sp>
        <p:nvSpPr>
          <p:cNvPr id="9" name="Slide Number Placeholder 2">
            <a:extLst>
              <a:ext uri="{FF2B5EF4-FFF2-40B4-BE49-F238E27FC236}">
                <a16:creationId xmlns:a16="http://schemas.microsoft.com/office/drawing/2014/main" id="{15E607BB-E7BF-8442-A830-7D640443F01B}"/>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CCC5270D-61BE-4832-A7E2-387639F587A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102955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22" name="Rectangle 6"/>
          <p:cNvSpPr>
            <a:spLocks noGrp="1" noChangeArrowheads="1"/>
          </p:cNvSpPr>
          <p:nvPr>
            <p:ph type="title"/>
          </p:nvPr>
        </p:nvSpPr>
        <p:spPr/>
        <p:txBody>
          <a:bodyPr/>
          <a:lstStyle/>
          <a:p>
            <a:r>
              <a:rPr lang="en-US"/>
              <a:t>“Rights” to Commercialize</a:t>
            </a:r>
          </a:p>
        </p:txBody>
      </p:sp>
      <p:sp>
        <p:nvSpPr>
          <p:cNvPr id="86019" name="Rectangle 7"/>
          <p:cNvSpPr>
            <a:spLocks noGrp="1" noChangeArrowheads="1"/>
          </p:cNvSpPr>
          <p:nvPr>
            <p:ph idx="1"/>
          </p:nvPr>
        </p:nvSpPr>
        <p:spPr/>
        <p:txBody>
          <a:bodyPr>
            <a:normAutofit/>
          </a:bodyPr>
          <a:lstStyle/>
          <a:p>
            <a:pPr>
              <a:spcBef>
                <a:spcPts val="1200"/>
              </a:spcBef>
            </a:pPr>
            <a:r>
              <a:rPr lang="en-US" dirty="0"/>
              <a:t>If you are an academic or employed elsewhere:</a:t>
            </a:r>
          </a:p>
          <a:p>
            <a:pPr lvl="1">
              <a:spcBef>
                <a:spcPts val="1200"/>
              </a:spcBef>
            </a:pPr>
            <a:r>
              <a:rPr lang="en-US" dirty="0">
                <a:solidFill>
                  <a:srgbClr val="49176D"/>
                </a:solidFill>
              </a:rPr>
              <a:t>READ and KNOW your institution’s Intellectual Property Rights Policy</a:t>
            </a:r>
          </a:p>
          <a:p>
            <a:pPr lvl="1">
              <a:spcBef>
                <a:spcPts val="1200"/>
              </a:spcBef>
            </a:pPr>
            <a:r>
              <a:rPr lang="en-US" dirty="0">
                <a:solidFill>
                  <a:srgbClr val="49176D"/>
                </a:solidFill>
              </a:rPr>
              <a:t>Assume the institution owns the IP unless proven otherwise</a:t>
            </a:r>
          </a:p>
          <a:p>
            <a:pPr lvl="1">
              <a:spcBef>
                <a:spcPts val="1200"/>
              </a:spcBef>
            </a:pPr>
            <a:r>
              <a:rPr lang="en-US" dirty="0">
                <a:solidFill>
                  <a:srgbClr val="49176D"/>
                </a:solidFill>
              </a:rPr>
              <a:t>Beware of public disclosure</a:t>
            </a:r>
          </a:p>
          <a:p>
            <a:pPr lvl="1">
              <a:spcBef>
                <a:spcPts val="1200"/>
              </a:spcBef>
            </a:pPr>
            <a:r>
              <a:rPr lang="en-US" dirty="0">
                <a:solidFill>
                  <a:srgbClr val="49176D"/>
                </a:solidFill>
              </a:rPr>
              <a:t>Beware of conflict of interest issues</a:t>
            </a:r>
          </a:p>
          <a:p>
            <a:pPr>
              <a:spcBef>
                <a:spcPts val="1200"/>
              </a:spcBef>
            </a:pPr>
            <a:r>
              <a:rPr lang="en-US" dirty="0">
                <a:solidFill>
                  <a:srgbClr val="49176D"/>
                </a:solidFill>
              </a:rPr>
              <a:t>Transfer is based on negotiation and a viable </a:t>
            </a:r>
            <a:r>
              <a:rPr lang="en-US" dirty="0"/>
              <a:t>business opportunity</a:t>
            </a:r>
          </a:p>
        </p:txBody>
      </p:sp>
      <p:sp>
        <p:nvSpPr>
          <p:cNvPr id="5" name="Slide Number Placeholder 2">
            <a:extLst>
              <a:ext uri="{FF2B5EF4-FFF2-40B4-BE49-F238E27FC236}">
                <a16:creationId xmlns:a16="http://schemas.microsoft.com/office/drawing/2014/main" id="{6D635E94-39B4-234F-A9EA-00527A7971DE}"/>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F8037637-D696-45BB-B14C-81A95838FBD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326754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89C17-7C88-455A-8762-DB5C100AAA7E}"/>
              </a:ext>
            </a:extLst>
          </p:cNvPr>
          <p:cNvSpPr>
            <a:spLocks noGrp="1"/>
          </p:cNvSpPr>
          <p:nvPr>
            <p:ph type="title"/>
          </p:nvPr>
        </p:nvSpPr>
        <p:spPr/>
        <p:txBody>
          <a:bodyPr/>
          <a:lstStyle/>
          <a:p>
            <a:r>
              <a:rPr lang="en-US" dirty="0"/>
              <a:t>Four Bodies of Law</a:t>
            </a:r>
          </a:p>
        </p:txBody>
      </p:sp>
      <p:sp>
        <p:nvSpPr>
          <p:cNvPr id="3" name="Content Placeholder 2">
            <a:extLst>
              <a:ext uri="{FF2B5EF4-FFF2-40B4-BE49-F238E27FC236}">
                <a16:creationId xmlns:a16="http://schemas.microsoft.com/office/drawing/2014/main" id="{FF056566-A723-457A-83A4-E36F5BC3D315}"/>
              </a:ext>
            </a:extLst>
          </p:cNvPr>
          <p:cNvSpPr>
            <a:spLocks noGrp="1"/>
          </p:cNvSpPr>
          <p:nvPr>
            <p:ph idx="1"/>
          </p:nvPr>
        </p:nvSpPr>
        <p:spPr/>
        <p:txBody>
          <a:bodyPr/>
          <a:lstStyle/>
          <a:p>
            <a:r>
              <a:rPr lang="en-US" dirty="0"/>
              <a:t>Patent law</a:t>
            </a:r>
          </a:p>
          <a:p>
            <a:r>
              <a:rPr lang="en-US" dirty="0"/>
              <a:t>SBIR data right provisions</a:t>
            </a:r>
          </a:p>
          <a:p>
            <a:r>
              <a:rPr lang="en-US" dirty="0"/>
              <a:t>Trade Secret law</a:t>
            </a:r>
          </a:p>
          <a:p>
            <a:r>
              <a:rPr lang="en-US" dirty="0"/>
              <a:t>The Bayh-Dole Act</a:t>
            </a:r>
          </a:p>
        </p:txBody>
      </p:sp>
      <p:sp>
        <p:nvSpPr>
          <p:cNvPr id="4" name="Text Placeholder 3">
            <a:extLst>
              <a:ext uri="{FF2B5EF4-FFF2-40B4-BE49-F238E27FC236}">
                <a16:creationId xmlns:a16="http://schemas.microsoft.com/office/drawing/2014/main" id="{190DEEAC-E76E-48C5-90BE-C33FC9C54AB6}"/>
              </a:ext>
            </a:extLst>
          </p:cNvPr>
          <p:cNvSpPr>
            <a:spLocks noGrp="1"/>
          </p:cNvSpPr>
          <p:nvPr>
            <p:ph type="body" sz="quarter" idx="13"/>
          </p:nvPr>
        </p:nvSpPr>
        <p:spPr/>
        <p:txBody>
          <a:bodyPr/>
          <a:lstStyle/>
          <a:p>
            <a:r>
              <a:rPr lang="en-US" dirty="0">
                <a:solidFill>
                  <a:schemeClr val="accent6"/>
                </a:solidFill>
              </a:rPr>
              <a:t>Patenting Considerations for SBIR Awardees</a:t>
            </a:r>
          </a:p>
        </p:txBody>
      </p:sp>
      <p:sp>
        <p:nvSpPr>
          <p:cNvPr id="5" name="Slide Number Placeholder 4">
            <a:extLst>
              <a:ext uri="{FF2B5EF4-FFF2-40B4-BE49-F238E27FC236}">
                <a16:creationId xmlns:a16="http://schemas.microsoft.com/office/drawing/2014/main" id="{848189E0-05FE-42EA-ADF2-28592BCE17D8}"/>
              </a:ext>
            </a:extLst>
          </p:cNvPr>
          <p:cNvSpPr>
            <a:spLocks noGrp="1"/>
          </p:cNvSpPr>
          <p:nvPr>
            <p:ph type="sldNum" sz="quarter" idx="4"/>
          </p:nvPr>
        </p:nvSpPr>
        <p:spPr/>
        <p:txBody>
          <a:bodyPr/>
          <a:lstStyle/>
          <a:p>
            <a:fld id="{C80208A2-13A6-4F7D-8D9A-E4DF26F50285}" type="slidenum">
              <a:rPr lang="en-US" smtClean="0"/>
              <a:pPr/>
              <a:t>56</a:t>
            </a:fld>
            <a:endParaRPr lang="en-US" dirty="0"/>
          </a:p>
        </p:txBody>
      </p:sp>
    </p:spTree>
    <p:extLst>
      <p:ext uri="{BB962C8B-B14F-4D97-AF65-F5344CB8AC3E}">
        <p14:creationId xmlns:p14="http://schemas.microsoft.com/office/powerpoint/2010/main" val="4214421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a:xfrm>
            <a:off x="930369" y="797484"/>
            <a:ext cx="2004560" cy="1144714"/>
          </a:xfrm>
        </p:spPr>
        <p:txBody>
          <a:bodyPr/>
          <a:lstStyle/>
          <a:p>
            <a:r>
              <a:rPr lang="en-US" dirty="0"/>
              <a:t>Patent Search</a:t>
            </a:r>
          </a:p>
        </p:txBody>
      </p:sp>
      <p:sp>
        <p:nvSpPr>
          <p:cNvPr id="6" name="Slide Number Placeholder 2">
            <a:extLst>
              <a:ext uri="{FF2B5EF4-FFF2-40B4-BE49-F238E27FC236}">
                <a16:creationId xmlns:a16="http://schemas.microsoft.com/office/drawing/2014/main" id="{9834E8CF-32DA-C743-AB93-26A52CED35DA}"/>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12FDCC45-3802-774B-9124-6F7E51C16A16}"/>
              </a:ext>
            </a:extLst>
          </p:cNvPr>
          <p:cNvPicPr>
            <a:picLocks noChangeAspect="1"/>
          </p:cNvPicPr>
          <p:nvPr/>
        </p:nvPicPr>
        <p:blipFill>
          <a:blip r:embed="rId3"/>
          <a:stretch>
            <a:fillRect/>
          </a:stretch>
        </p:blipFill>
        <p:spPr>
          <a:xfrm>
            <a:off x="3171767" y="517730"/>
            <a:ext cx="4946498" cy="5663381"/>
          </a:xfrm>
          <a:prstGeom prst="rect">
            <a:avLst/>
          </a:prstGeom>
        </p:spPr>
      </p:pic>
      <p:cxnSp>
        <p:nvCxnSpPr>
          <p:cNvPr id="9" name="Straight Arrow Connector 8">
            <a:extLst>
              <a:ext uri="{FF2B5EF4-FFF2-40B4-BE49-F238E27FC236}">
                <a16:creationId xmlns:a16="http://schemas.microsoft.com/office/drawing/2014/main" id="{A9A74876-668C-1948-87D2-2A623FF42D4B}"/>
              </a:ext>
            </a:extLst>
          </p:cNvPr>
          <p:cNvCxnSpPr>
            <a:cxnSpLocks/>
          </p:cNvCxnSpPr>
          <p:nvPr/>
        </p:nvCxnSpPr>
        <p:spPr>
          <a:xfrm flipH="1">
            <a:off x="5246961" y="5279923"/>
            <a:ext cx="3108142" cy="529871"/>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7" name="TextBox 6">
            <a:extLst>
              <a:ext uri="{FF2B5EF4-FFF2-40B4-BE49-F238E27FC236}">
                <a16:creationId xmlns:a16="http://schemas.microsoft.com/office/drawing/2014/main" id="{FDB0F4DC-6599-0844-9869-3E37F56087D3}"/>
              </a:ext>
            </a:extLst>
          </p:cNvPr>
          <p:cNvSpPr txBox="1"/>
          <p:nvPr/>
        </p:nvSpPr>
        <p:spPr>
          <a:xfrm>
            <a:off x="742832" y="1942198"/>
            <a:ext cx="24289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Arial"/>
                <a:ea typeface="+mn-ea"/>
                <a:cs typeface="+mn-cs"/>
              </a:rPr>
              <a:t>https://</a:t>
            </a:r>
            <a:r>
              <a:rPr kumimoji="0" lang="en-US" sz="1800" b="0" i="0" u="none" strike="noStrike" kern="1200" cap="none" spc="0" normalizeH="0" baseline="0" noProof="0" dirty="0" err="1">
                <a:ln>
                  <a:noFill/>
                </a:ln>
                <a:solidFill>
                  <a:srgbClr val="F79646">
                    <a:lumMod val="75000"/>
                  </a:srgbClr>
                </a:solidFill>
                <a:effectLst/>
                <a:uLnTx/>
                <a:uFillTx/>
                <a:latin typeface="Arial"/>
                <a:ea typeface="+mn-ea"/>
                <a:cs typeface="+mn-cs"/>
              </a:rPr>
              <a:t>www.uspto.gov</a:t>
            </a:r>
            <a:endParaRPr kumimoji="0" lang="en-US" sz="1800" b="0" i="0" u="none" strike="noStrike" kern="1200" cap="none" spc="0" normalizeH="0" baseline="0" noProof="0" dirty="0">
              <a:ln>
                <a:noFill/>
              </a:ln>
              <a:solidFill>
                <a:srgbClr val="F79646">
                  <a:lumMod val="75000"/>
                </a:srgbClr>
              </a:solidFill>
              <a:effectLst/>
              <a:uLnTx/>
              <a:uFillTx/>
              <a:latin typeface="Arial"/>
              <a:ea typeface="+mn-ea"/>
              <a:cs typeface="+mn-cs"/>
            </a:endParaRPr>
          </a:p>
        </p:txBody>
      </p:sp>
    </p:spTree>
    <p:extLst>
      <p:ext uri="{BB962C8B-B14F-4D97-AF65-F5344CB8AC3E}">
        <p14:creationId xmlns:p14="http://schemas.microsoft.com/office/powerpoint/2010/main" val="213561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3336-4A8E-4C51-9887-BC95D7AF0034}"/>
              </a:ext>
            </a:extLst>
          </p:cNvPr>
          <p:cNvSpPr>
            <a:spLocks noGrp="1"/>
          </p:cNvSpPr>
          <p:nvPr>
            <p:ph type="title"/>
          </p:nvPr>
        </p:nvSpPr>
        <p:spPr/>
        <p:txBody>
          <a:bodyPr/>
          <a:lstStyle/>
          <a:p>
            <a:r>
              <a:rPr lang="en-US" dirty="0"/>
              <a:t>SBIR Data Rights</a:t>
            </a:r>
          </a:p>
        </p:txBody>
      </p:sp>
      <p:sp>
        <p:nvSpPr>
          <p:cNvPr id="3" name="Content Placeholder 2">
            <a:extLst>
              <a:ext uri="{FF2B5EF4-FFF2-40B4-BE49-F238E27FC236}">
                <a16:creationId xmlns:a16="http://schemas.microsoft.com/office/drawing/2014/main" id="{67C5AA38-9929-43BE-94BE-90D065ECF7AD}"/>
              </a:ext>
            </a:extLst>
          </p:cNvPr>
          <p:cNvSpPr>
            <a:spLocks noGrp="1"/>
          </p:cNvSpPr>
          <p:nvPr>
            <p:ph idx="1"/>
          </p:nvPr>
        </p:nvSpPr>
        <p:spPr/>
        <p:txBody>
          <a:bodyPr/>
          <a:lstStyle/>
          <a:p>
            <a:r>
              <a:rPr lang="en-US" dirty="0"/>
              <a:t>Government cannot disclose</a:t>
            </a:r>
          </a:p>
          <a:p>
            <a:r>
              <a:rPr lang="en-US" dirty="0"/>
              <a:t>20-year period  from date of award</a:t>
            </a:r>
          </a:p>
          <a:p>
            <a:r>
              <a:rPr lang="en-US" dirty="0"/>
              <a:t>Basic attributes</a:t>
            </a:r>
          </a:p>
          <a:p>
            <a:pPr lvl="1"/>
            <a:r>
              <a:rPr lang="en-US" dirty="0"/>
              <a:t>Recorded</a:t>
            </a:r>
          </a:p>
          <a:p>
            <a:pPr lvl="1"/>
            <a:r>
              <a:rPr lang="en-US" dirty="0"/>
              <a:t>Technical</a:t>
            </a:r>
          </a:p>
          <a:p>
            <a:pPr lvl="1"/>
            <a:r>
              <a:rPr lang="en-US" dirty="0"/>
              <a:t>Generated under SBIR/STTR agreement</a:t>
            </a:r>
          </a:p>
          <a:p>
            <a:pPr lvl="1"/>
            <a:endParaRPr lang="en-US" dirty="0"/>
          </a:p>
        </p:txBody>
      </p:sp>
      <p:sp>
        <p:nvSpPr>
          <p:cNvPr id="4" name="Text Placeholder 3">
            <a:extLst>
              <a:ext uri="{FF2B5EF4-FFF2-40B4-BE49-F238E27FC236}">
                <a16:creationId xmlns:a16="http://schemas.microsoft.com/office/drawing/2014/main" id="{391BF6C1-15C0-4863-8A4F-2FA56284CE20}"/>
              </a:ext>
            </a:extLst>
          </p:cNvPr>
          <p:cNvSpPr>
            <a:spLocks noGrp="1"/>
          </p:cNvSpPr>
          <p:nvPr>
            <p:ph type="body" sz="quarter" idx="13"/>
          </p:nvPr>
        </p:nvSpPr>
        <p:spPr/>
        <p:txBody>
          <a:bodyPr/>
          <a:lstStyle/>
          <a:p>
            <a:r>
              <a:rPr lang="en-US" dirty="0">
                <a:solidFill>
                  <a:schemeClr val="accent6"/>
                </a:solidFill>
              </a:rPr>
              <a:t>Applies to </a:t>
            </a:r>
            <a:r>
              <a:rPr lang="en-US" i="1" dirty="0">
                <a:solidFill>
                  <a:schemeClr val="accent6"/>
                </a:solidFill>
              </a:rPr>
              <a:t>ALL </a:t>
            </a:r>
            <a:r>
              <a:rPr lang="en-US" dirty="0">
                <a:solidFill>
                  <a:schemeClr val="accent6"/>
                </a:solidFill>
              </a:rPr>
              <a:t>Phase I, II, and III Awards</a:t>
            </a:r>
          </a:p>
        </p:txBody>
      </p:sp>
      <p:sp>
        <p:nvSpPr>
          <p:cNvPr id="5" name="Slide Number Placeholder 4">
            <a:extLst>
              <a:ext uri="{FF2B5EF4-FFF2-40B4-BE49-F238E27FC236}">
                <a16:creationId xmlns:a16="http://schemas.microsoft.com/office/drawing/2014/main" id="{A23C89C3-C523-4ED6-AA92-0B00C44EF55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140216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17E2-2805-4975-BB7E-A1440A2F90D1}"/>
              </a:ext>
            </a:extLst>
          </p:cNvPr>
          <p:cNvSpPr>
            <a:spLocks noGrp="1"/>
          </p:cNvSpPr>
          <p:nvPr>
            <p:ph type="title"/>
          </p:nvPr>
        </p:nvSpPr>
        <p:spPr/>
        <p:txBody>
          <a:bodyPr/>
          <a:lstStyle/>
          <a:p>
            <a:r>
              <a:rPr lang="en-US" dirty="0"/>
              <a:t>Bayh-Dole Act (1980)</a:t>
            </a:r>
          </a:p>
        </p:txBody>
      </p:sp>
      <p:sp>
        <p:nvSpPr>
          <p:cNvPr id="3" name="Content Placeholder 2">
            <a:extLst>
              <a:ext uri="{FF2B5EF4-FFF2-40B4-BE49-F238E27FC236}">
                <a16:creationId xmlns:a16="http://schemas.microsoft.com/office/drawing/2014/main" id="{41AF0B04-ACE1-4029-A7EF-19904765AEA6}"/>
              </a:ext>
            </a:extLst>
          </p:cNvPr>
          <p:cNvSpPr>
            <a:spLocks noGrp="1"/>
          </p:cNvSpPr>
          <p:nvPr>
            <p:ph idx="1"/>
          </p:nvPr>
        </p:nvSpPr>
        <p:spPr/>
        <p:txBody>
          <a:bodyPr/>
          <a:lstStyle/>
          <a:p>
            <a:r>
              <a:rPr lang="en-US" dirty="0"/>
              <a:t>Allows recipients of Federal funding to elect right and title to inventions</a:t>
            </a:r>
          </a:p>
          <a:p>
            <a:pPr lvl="1"/>
            <a:r>
              <a:rPr lang="en-US" dirty="0"/>
              <a:t>Contracts, grants, and cooperative agreements</a:t>
            </a:r>
          </a:p>
          <a:p>
            <a:r>
              <a:rPr lang="en-US" dirty="0"/>
              <a:t>Stimulate economic growth and commercialization of Federally-funded inventions</a:t>
            </a:r>
          </a:p>
          <a:p>
            <a:pPr marL="0" indent="0">
              <a:buNone/>
            </a:pPr>
            <a:endParaRPr lang="en-US" dirty="0"/>
          </a:p>
          <a:p>
            <a:r>
              <a:rPr lang="en-US" dirty="0"/>
              <a:t>Disclose “subject inventions” to government</a:t>
            </a:r>
          </a:p>
          <a:p>
            <a:r>
              <a:rPr lang="en-US" dirty="0"/>
              <a:t>Provides government a royalty-free license</a:t>
            </a:r>
          </a:p>
        </p:txBody>
      </p:sp>
      <p:sp>
        <p:nvSpPr>
          <p:cNvPr id="4" name="Slide Number Placeholder 3">
            <a:extLst>
              <a:ext uri="{FF2B5EF4-FFF2-40B4-BE49-F238E27FC236}">
                <a16:creationId xmlns:a16="http://schemas.microsoft.com/office/drawing/2014/main" id="{7EC3914C-945B-459B-BFAE-A5F179895CC4}"/>
              </a:ext>
            </a:extLst>
          </p:cNvPr>
          <p:cNvSpPr>
            <a:spLocks noGrp="1"/>
          </p:cNvSpPr>
          <p:nvPr>
            <p:ph type="sldNum" sz="quarter" idx="4"/>
          </p:nvPr>
        </p:nvSpPr>
        <p:spPr/>
        <p:txBody>
          <a:bodyPr/>
          <a:lstStyle/>
          <a:p>
            <a:fld id="{C80208A2-13A6-4F7D-8D9A-E4DF26F50285}" type="slidenum">
              <a:rPr lang="en-US" smtClean="0"/>
              <a:pPr/>
              <a:t>59</a:t>
            </a:fld>
            <a:endParaRPr lang="en-US" dirty="0"/>
          </a:p>
        </p:txBody>
      </p:sp>
    </p:spTree>
    <p:extLst>
      <p:ext uri="{BB962C8B-B14F-4D97-AF65-F5344CB8AC3E}">
        <p14:creationId xmlns:p14="http://schemas.microsoft.com/office/powerpoint/2010/main" val="2103432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715897" y="1409040"/>
            <a:ext cx="7783367" cy="620266"/>
          </a:xfrm>
        </p:spPr>
        <p:txBody>
          <a:bodyPr>
            <a:normAutofit fontScale="90000"/>
          </a:bodyPr>
          <a:lstStyle/>
          <a:p>
            <a:r>
              <a:rPr lang="en-US" sz="3200" dirty="0">
                <a:solidFill>
                  <a:srgbClr val="49176D"/>
                </a:solidFill>
              </a:rPr>
              <a:t>SBIR/STTR Introduction &amp; Overview</a:t>
            </a:r>
            <a:br>
              <a:rPr lang="en-US" dirty="0"/>
            </a:br>
            <a:br>
              <a:rPr lang="en-US" dirty="0"/>
            </a:br>
            <a:r>
              <a:rPr lang="en-US" dirty="0"/>
              <a:t>Outline</a:t>
            </a:r>
            <a:br>
              <a:rPr lang="en-US" dirty="0"/>
            </a:br>
            <a:endParaRPr lang="en-US" dirty="0"/>
          </a:p>
        </p:txBody>
      </p:sp>
      <p:sp>
        <p:nvSpPr>
          <p:cNvPr id="7171" name="Rectangle 3"/>
          <p:cNvSpPr>
            <a:spLocks noGrp="1" noChangeArrowheads="1"/>
          </p:cNvSpPr>
          <p:nvPr>
            <p:ph idx="1"/>
          </p:nvPr>
        </p:nvSpPr>
        <p:spPr>
          <a:xfrm>
            <a:off x="921721" y="2377439"/>
            <a:ext cx="5428975" cy="3970907"/>
          </a:xfrm>
        </p:spPr>
        <p:txBody>
          <a:bodyPr>
            <a:normAutofit/>
          </a:bodyPr>
          <a:lstStyle/>
          <a:p>
            <a:r>
              <a:rPr lang="en-US" dirty="0"/>
              <a:t>SBIR/STTR Program Overview</a:t>
            </a:r>
          </a:p>
          <a:p>
            <a:pPr lvl="1"/>
            <a:r>
              <a:rPr lang="en-US" dirty="0"/>
              <a:t>Eligibility Requirements</a:t>
            </a:r>
          </a:p>
          <a:p>
            <a:pPr lvl="1"/>
            <a:r>
              <a:rPr lang="en-US" dirty="0"/>
              <a:t>Registrations</a:t>
            </a:r>
          </a:p>
          <a:p>
            <a:r>
              <a:rPr lang="en-US" dirty="0"/>
              <a:t>What you need to be competitive</a:t>
            </a:r>
          </a:p>
          <a:p>
            <a:r>
              <a:rPr lang="en-US" dirty="0"/>
              <a:t>SBIR vs STTR</a:t>
            </a:r>
          </a:p>
          <a:p>
            <a:r>
              <a:rPr lang="en-US" dirty="0"/>
              <a:t>Participating Agencies</a:t>
            </a:r>
          </a:p>
          <a:p>
            <a:pPr lvl="1"/>
            <a:r>
              <a:rPr lang="en-US" dirty="0"/>
              <a:t>How to choose the right agency</a:t>
            </a:r>
          </a:p>
        </p:txBody>
      </p:sp>
      <p:sp>
        <p:nvSpPr>
          <p:cNvPr id="5" name="Slide Number Placeholder 4"/>
          <p:cNvSpPr>
            <a:spLocks noGrp="1"/>
          </p:cNvSpPr>
          <p:nvPr>
            <p:ph type="sldNum" sz="quarter" idx="4"/>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C99-0B1B-48E0-A371-8B32304542A4}" type="slidenum">
              <a:rPr kumimoji="0" lang="en-US" sz="1200" b="0" i="0" u="none" strike="noStrike" kern="1200" cap="none" spc="0" normalizeH="0" baseline="0" noProof="0" smtClean="0">
                <a:ln>
                  <a:noFill/>
                </a:ln>
                <a:solidFill>
                  <a:srgbClr val="72717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727176">
                  <a:lumMod val="60000"/>
                  <a:lumOff val="40000"/>
                </a:srgbClr>
              </a:solidFill>
              <a:effectLst/>
              <a:uLnTx/>
              <a:uFillTx/>
              <a:latin typeface="Arial"/>
              <a:ea typeface="+mn-ea"/>
              <a:cs typeface="+mn-cs"/>
            </a:endParaRPr>
          </a:p>
        </p:txBody>
      </p:sp>
      <p:pic>
        <p:nvPicPr>
          <p:cNvPr id="7" name="Picture 6" descr="Related image">
            <a:extLst>
              <a:ext uri="{FF2B5EF4-FFF2-40B4-BE49-F238E27FC236}">
                <a16:creationId xmlns:a16="http://schemas.microsoft.com/office/drawing/2014/main" id="{AB5DD092-40C4-4D19-B00A-C22B0B1011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3649" y="2285998"/>
            <a:ext cx="2239793" cy="149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061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B40D-9727-4FA0-B102-709BDAA2CB69}"/>
              </a:ext>
            </a:extLst>
          </p:cNvPr>
          <p:cNvSpPr>
            <a:spLocks noGrp="1"/>
          </p:cNvSpPr>
          <p:nvPr>
            <p:ph type="title"/>
          </p:nvPr>
        </p:nvSpPr>
        <p:spPr/>
        <p:txBody>
          <a:bodyPr/>
          <a:lstStyle/>
          <a:p>
            <a:r>
              <a:rPr lang="en-US" dirty="0"/>
              <a:t>Practical Implications</a:t>
            </a:r>
          </a:p>
        </p:txBody>
      </p:sp>
      <p:sp>
        <p:nvSpPr>
          <p:cNvPr id="3" name="Content Placeholder 2">
            <a:extLst>
              <a:ext uri="{FF2B5EF4-FFF2-40B4-BE49-F238E27FC236}">
                <a16:creationId xmlns:a16="http://schemas.microsoft.com/office/drawing/2014/main" id="{0825E631-E066-42B0-94B8-0032109FD344}"/>
              </a:ext>
            </a:extLst>
          </p:cNvPr>
          <p:cNvSpPr>
            <a:spLocks noGrp="1"/>
          </p:cNvSpPr>
          <p:nvPr>
            <p:ph idx="1"/>
          </p:nvPr>
        </p:nvSpPr>
        <p:spPr/>
        <p:txBody>
          <a:bodyPr/>
          <a:lstStyle/>
          <a:p>
            <a:r>
              <a:rPr lang="en-US" dirty="0"/>
              <a:t>Timely disclose invention, elect title, and file patent application in accordance with Bayh-Dole Act</a:t>
            </a:r>
          </a:p>
          <a:p>
            <a:r>
              <a:rPr lang="en-US" dirty="0"/>
              <a:t>SBIR data rights may be more effective</a:t>
            </a:r>
          </a:p>
          <a:p>
            <a:r>
              <a:rPr lang="en-US" dirty="0"/>
              <a:t>Partition private-expensed inventions from SBIR-funded inventions</a:t>
            </a:r>
          </a:p>
          <a:p>
            <a:r>
              <a:rPr lang="en-US" dirty="0"/>
              <a:t>Intersection of SBIR data rights and Bayh-Dole Act</a:t>
            </a:r>
          </a:p>
        </p:txBody>
      </p:sp>
      <p:sp>
        <p:nvSpPr>
          <p:cNvPr id="4" name="Slide Number Placeholder 3">
            <a:extLst>
              <a:ext uri="{FF2B5EF4-FFF2-40B4-BE49-F238E27FC236}">
                <a16:creationId xmlns:a16="http://schemas.microsoft.com/office/drawing/2014/main" id="{9B0BE5D6-BF18-4917-BCFD-62738353FDA4}"/>
              </a:ext>
            </a:extLst>
          </p:cNvPr>
          <p:cNvSpPr>
            <a:spLocks noGrp="1"/>
          </p:cNvSpPr>
          <p:nvPr>
            <p:ph type="sldNum" sz="quarter" idx="4"/>
          </p:nvPr>
        </p:nvSpPr>
        <p:spPr/>
        <p:txBody>
          <a:bodyPr/>
          <a:lstStyle/>
          <a:p>
            <a:fld id="{C80208A2-13A6-4F7D-8D9A-E4DF26F50285}" type="slidenum">
              <a:rPr lang="en-US" smtClean="0"/>
              <a:pPr/>
              <a:t>60</a:t>
            </a:fld>
            <a:endParaRPr lang="en-US" dirty="0"/>
          </a:p>
        </p:txBody>
      </p:sp>
    </p:spTree>
    <p:extLst>
      <p:ext uri="{BB962C8B-B14F-4D97-AF65-F5344CB8AC3E}">
        <p14:creationId xmlns:p14="http://schemas.microsoft.com/office/powerpoint/2010/main" val="3033784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Commercialization: Phase I v Phase II</a:t>
            </a:r>
          </a:p>
        </p:txBody>
      </p:sp>
      <p:sp>
        <p:nvSpPr>
          <p:cNvPr id="5" name="Content Placeholder 4"/>
          <p:cNvSpPr>
            <a:spLocks noGrp="1"/>
          </p:cNvSpPr>
          <p:nvPr>
            <p:ph idx="1"/>
          </p:nvPr>
        </p:nvSpPr>
        <p:spPr/>
        <p:txBody>
          <a:bodyPr/>
          <a:lstStyle/>
          <a:p>
            <a:pPr>
              <a:spcBef>
                <a:spcPts val="1200"/>
              </a:spcBef>
            </a:pPr>
            <a:r>
              <a:rPr lang="en-US" dirty="0"/>
              <a:t>Varies somewhat by Agency</a:t>
            </a:r>
          </a:p>
          <a:p>
            <a:pPr lvl="1">
              <a:spcBef>
                <a:spcPts val="1200"/>
              </a:spcBef>
            </a:pPr>
            <a:r>
              <a:rPr lang="en-US" dirty="0"/>
              <a:t>e.g. More for NSF than NIH in Phase I</a:t>
            </a:r>
          </a:p>
          <a:p>
            <a:pPr>
              <a:spcBef>
                <a:spcPts val="1200"/>
              </a:spcBef>
            </a:pPr>
            <a:r>
              <a:rPr lang="en-US" dirty="0"/>
              <a:t>Phase I = Commercial </a:t>
            </a:r>
            <a:r>
              <a:rPr lang="en-US" b="1" dirty="0"/>
              <a:t>justification</a:t>
            </a:r>
          </a:p>
          <a:p>
            <a:pPr>
              <a:spcBef>
                <a:spcPts val="1200"/>
              </a:spcBef>
            </a:pPr>
            <a:r>
              <a:rPr lang="en-US" dirty="0"/>
              <a:t>Phase II – Commercialization </a:t>
            </a:r>
            <a:r>
              <a:rPr lang="en-US" b="1" dirty="0"/>
              <a:t>Plan</a:t>
            </a:r>
          </a:p>
        </p:txBody>
      </p:sp>
      <p:sp>
        <p:nvSpPr>
          <p:cNvPr id="3" name="Slide Number Placeholder 2">
            <a:extLst>
              <a:ext uri="{FF2B5EF4-FFF2-40B4-BE49-F238E27FC236}">
                <a16:creationId xmlns:a16="http://schemas.microsoft.com/office/drawing/2014/main" id="{23254293-0064-4147-B7E9-3613AEE0FC0E}"/>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61</a:t>
            </a:fld>
            <a:endParaRPr lang="en-US" dirty="0">
              <a:solidFill>
                <a:schemeClr val="tx1">
                  <a:lumMod val="60000"/>
                  <a:lumOff val="40000"/>
                </a:schemeClr>
              </a:solidFill>
            </a:endParaRPr>
          </a:p>
        </p:txBody>
      </p:sp>
      <p:pic>
        <p:nvPicPr>
          <p:cNvPr id="46084" name="Picture 4" descr="Image result for commercializatio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555750" y="3855235"/>
            <a:ext cx="56864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4161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063B-EFD3-4FE8-AB36-3CCA88AB7F69}"/>
              </a:ext>
            </a:extLst>
          </p:cNvPr>
          <p:cNvSpPr>
            <a:spLocks noGrp="1"/>
          </p:cNvSpPr>
          <p:nvPr>
            <p:ph type="title"/>
          </p:nvPr>
        </p:nvSpPr>
        <p:spPr/>
        <p:txBody>
          <a:bodyPr/>
          <a:lstStyle/>
          <a:p>
            <a:r>
              <a:rPr lang="en-US" dirty="0"/>
              <a:t>Exit Strategy</a:t>
            </a:r>
          </a:p>
        </p:txBody>
      </p:sp>
      <p:sp>
        <p:nvSpPr>
          <p:cNvPr id="3" name="Content Placeholder 2">
            <a:extLst>
              <a:ext uri="{FF2B5EF4-FFF2-40B4-BE49-F238E27FC236}">
                <a16:creationId xmlns:a16="http://schemas.microsoft.com/office/drawing/2014/main" id="{C9A58A9F-6876-4333-8C14-C3A63C4F8F5A}"/>
              </a:ext>
            </a:extLst>
          </p:cNvPr>
          <p:cNvSpPr>
            <a:spLocks noGrp="1"/>
          </p:cNvSpPr>
          <p:nvPr>
            <p:ph idx="1"/>
          </p:nvPr>
        </p:nvSpPr>
        <p:spPr/>
        <p:txBody>
          <a:bodyPr/>
          <a:lstStyle/>
          <a:p>
            <a:r>
              <a:rPr lang="en-US" dirty="0"/>
              <a:t>Initial public offerings (IPOs)</a:t>
            </a:r>
          </a:p>
          <a:p>
            <a:r>
              <a:rPr lang="en-US" dirty="0"/>
              <a:t>Strategic acquisitions</a:t>
            </a:r>
          </a:p>
          <a:p>
            <a:r>
              <a:rPr lang="en-US" dirty="0"/>
              <a:t>Management buyouts</a:t>
            </a:r>
          </a:p>
        </p:txBody>
      </p:sp>
      <p:sp>
        <p:nvSpPr>
          <p:cNvPr id="4" name="Slide Number Placeholder 3">
            <a:extLst>
              <a:ext uri="{FF2B5EF4-FFF2-40B4-BE49-F238E27FC236}">
                <a16:creationId xmlns:a16="http://schemas.microsoft.com/office/drawing/2014/main" id="{CD7180E2-78B7-4AD8-9BF5-8A49EF4C00DA}"/>
              </a:ext>
            </a:extLst>
          </p:cNvPr>
          <p:cNvSpPr>
            <a:spLocks noGrp="1"/>
          </p:cNvSpPr>
          <p:nvPr>
            <p:ph type="sldNum" sz="quarter" idx="4"/>
          </p:nvPr>
        </p:nvSpPr>
        <p:spPr/>
        <p:txBody>
          <a:bodyPr/>
          <a:lstStyle/>
          <a:p>
            <a:fld id="{C80208A2-13A6-4F7D-8D9A-E4DF26F50285}" type="slidenum">
              <a:rPr lang="en-US" smtClean="0"/>
              <a:pPr/>
              <a:t>62</a:t>
            </a:fld>
            <a:endParaRPr lang="en-US" dirty="0"/>
          </a:p>
        </p:txBody>
      </p:sp>
      <p:pic>
        <p:nvPicPr>
          <p:cNvPr id="6" name="Picture 5">
            <a:extLst>
              <a:ext uri="{FF2B5EF4-FFF2-40B4-BE49-F238E27FC236}">
                <a16:creationId xmlns:a16="http://schemas.microsoft.com/office/drawing/2014/main" id="{8329359E-71B2-4512-9922-2724FF2C7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628" y="3022205"/>
            <a:ext cx="5848744" cy="3038309"/>
          </a:xfrm>
          <a:prstGeom prst="rect">
            <a:avLst/>
          </a:prstGeom>
        </p:spPr>
      </p:pic>
    </p:spTree>
    <p:extLst>
      <p:ext uri="{BB962C8B-B14F-4D97-AF65-F5344CB8AC3E}">
        <p14:creationId xmlns:p14="http://schemas.microsoft.com/office/powerpoint/2010/main" val="1106160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19" y="797486"/>
            <a:ext cx="7700209" cy="620266"/>
          </a:xfrm>
        </p:spPr>
        <p:txBody>
          <a:bodyPr>
            <a:noAutofit/>
          </a:bodyPr>
          <a:lstStyle/>
          <a:p>
            <a:r>
              <a:rPr lang="en-US" dirty="0"/>
              <a:t>Know the Difference between SBIR &amp; STTR</a:t>
            </a:r>
          </a:p>
        </p:txBody>
      </p:sp>
      <p:sp>
        <p:nvSpPr>
          <p:cNvPr id="4" name="Slide Number Placeholder 3"/>
          <p:cNvSpPr>
            <a:spLocks noGrp="1"/>
          </p:cNvSpPr>
          <p:nvPr>
            <p:ph type="sldNum" sz="quarter" idx="4"/>
          </p:nvPr>
        </p:nvSpPr>
        <p:spPr>
          <a:prstGeom prst="rect">
            <a:avLst/>
          </a:prstGeom>
        </p:spPr>
        <p:txBody>
          <a:bodyPr/>
          <a:lstStyle/>
          <a:p>
            <a:fld id="{1F05DC99-0B1B-48E0-A371-8B32304542A4}" type="slidenum">
              <a:rPr lang="en-US" smtClean="0">
                <a:solidFill>
                  <a:schemeClr val="tx1">
                    <a:lumMod val="60000"/>
                    <a:lumOff val="40000"/>
                  </a:schemeClr>
                </a:solidFill>
              </a:rPr>
              <a:pPr/>
              <a:t>63</a:t>
            </a:fld>
            <a:endParaRPr lang="en-US" dirty="0">
              <a:solidFill>
                <a:schemeClr val="tx1">
                  <a:lumMod val="60000"/>
                  <a:lumOff val="40000"/>
                </a:schemeClr>
              </a:solidFill>
            </a:endParaRPr>
          </a:p>
        </p:txBody>
      </p:sp>
      <p:pic>
        <p:nvPicPr>
          <p:cNvPr id="30722" name="Picture 2" descr="http://blogs-images.forbes.com/jacobmorgan/files/2015/03/Choic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0769" y="2090057"/>
            <a:ext cx="5062462" cy="3908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203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Rectangle 2"/>
          <p:cNvSpPr>
            <a:spLocks noGrp="1" noChangeArrowheads="1"/>
          </p:cNvSpPr>
          <p:nvPr>
            <p:ph type="title"/>
          </p:nvPr>
        </p:nvSpPr>
        <p:spPr>
          <a:xfrm>
            <a:off x="1049580" y="791168"/>
            <a:ext cx="7375431" cy="620266"/>
          </a:xfrm>
        </p:spPr>
        <p:txBody>
          <a:bodyPr/>
          <a:lstStyle/>
          <a:p>
            <a:r>
              <a:rPr lang="en-US" dirty="0"/>
              <a:t>SBIR vs. STTR</a:t>
            </a:r>
          </a:p>
        </p:txBody>
      </p:sp>
      <p:sp>
        <p:nvSpPr>
          <p:cNvPr id="24579" name="Rectangle 3"/>
          <p:cNvSpPr>
            <a:spLocks noGrp="1" noChangeArrowheads="1"/>
          </p:cNvSpPr>
          <p:nvPr>
            <p:ph idx="1"/>
          </p:nvPr>
        </p:nvSpPr>
        <p:spPr>
          <a:xfrm>
            <a:off x="1049580" y="2600326"/>
            <a:ext cx="7371721" cy="3733800"/>
          </a:xfrm>
        </p:spPr>
        <p:txBody>
          <a:bodyPr>
            <a:normAutofit/>
          </a:bodyPr>
          <a:lstStyle/>
          <a:p>
            <a:pPr>
              <a:spcBef>
                <a:spcPts val="1200"/>
              </a:spcBef>
            </a:pPr>
            <a:r>
              <a:rPr lang="en-US" dirty="0"/>
              <a:t>SBIR </a:t>
            </a:r>
            <a:r>
              <a:rPr lang="en-US" b="1" dirty="0">
                <a:solidFill>
                  <a:srgbClr val="EA7024"/>
                </a:solidFill>
              </a:rPr>
              <a:t>allows</a:t>
            </a:r>
            <a:r>
              <a:rPr lang="en-US" dirty="0">
                <a:solidFill>
                  <a:srgbClr val="A02D96"/>
                </a:solidFill>
              </a:rPr>
              <a:t> </a:t>
            </a:r>
            <a:r>
              <a:rPr lang="en-US" dirty="0"/>
              <a:t>but does not require the involvement of a non-profit research institution</a:t>
            </a:r>
          </a:p>
          <a:p>
            <a:pPr>
              <a:spcBef>
                <a:spcPts val="1200"/>
              </a:spcBef>
            </a:pPr>
            <a:r>
              <a:rPr lang="en-US" dirty="0"/>
              <a:t>STTR </a:t>
            </a:r>
            <a:r>
              <a:rPr lang="en-US" b="1" dirty="0">
                <a:solidFill>
                  <a:srgbClr val="EA7024"/>
                </a:solidFill>
              </a:rPr>
              <a:t>requires</a:t>
            </a:r>
            <a:r>
              <a:rPr lang="en-US" dirty="0"/>
              <a:t> the involvement of a non-profit research institution</a:t>
            </a:r>
          </a:p>
          <a:p>
            <a:pPr algn="ctr">
              <a:buNone/>
            </a:pPr>
            <a:endParaRPr lang="en-US" dirty="0"/>
          </a:p>
        </p:txBody>
      </p:sp>
      <p:sp>
        <p:nvSpPr>
          <p:cNvPr id="2" name="Text Placeholder 1"/>
          <p:cNvSpPr>
            <a:spLocks noGrp="1"/>
          </p:cNvSpPr>
          <p:nvPr>
            <p:ph type="body" sz="quarter" idx="13"/>
          </p:nvPr>
        </p:nvSpPr>
        <p:spPr>
          <a:xfrm>
            <a:off x="1049581" y="1629931"/>
            <a:ext cx="7371721" cy="533400"/>
          </a:xfrm>
          <a:prstGeom prst="rect">
            <a:avLst/>
          </a:prstGeom>
        </p:spPr>
        <p:txBody>
          <a:bodyPr>
            <a:noAutofit/>
          </a:bodyPr>
          <a:lstStyle/>
          <a:p>
            <a:r>
              <a:rPr lang="en-US" sz="2400" dirty="0">
                <a:solidFill>
                  <a:srgbClr val="EA7024"/>
                </a:solidFill>
              </a:rPr>
              <a:t>Relationship with a non-profit research institution: </a:t>
            </a:r>
          </a:p>
          <a:p>
            <a:endParaRPr lang="en-US" sz="2400" dirty="0">
              <a:solidFill>
                <a:srgbClr val="EA7024"/>
              </a:solidFill>
            </a:endParaRPr>
          </a:p>
        </p:txBody>
      </p:sp>
      <p:sp>
        <p:nvSpPr>
          <p:cNvPr id="3" name="Slide Number Placeholder 2">
            <a:extLst>
              <a:ext uri="{FF2B5EF4-FFF2-40B4-BE49-F238E27FC236}">
                <a16:creationId xmlns:a16="http://schemas.microsoft.com/office/drawing/2014/main" id="{FE4B7699-422A-2149-B43B-E6FE3A309A96}"/>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64</a:t>
            </a:fld>
            <a:endParaRPr lang="en-US" dirty="0">
              <a:solidFill>
                <a:schemeClr val="tx1">
                  <a:lumMod val="60000"/>
                  <a:lumOff val="40000"/>
                </a:schemeClr>
              </a:solidFill>
            </a:endParaRPr>
          </a:p>
        </p:txBody>
      </p:sp>
      <p:sp>
        <p:nvSpPr>
          <p:cNvPr id="5" name="Rectangle 4"/>
          <p:cNvSpPr/>
          <p:nvPr/>
        </p:nvSpPr>
        <p:spPr>
          <a:xfrm>
            <a:off x="3684467" y="4467226"/>
            <a:ext cx="4572000" cy="830997"/>
          </a:xfrm>
          <a:prstGeom prst="rect">
            <a:avLst/>
          </a:prstGeom>
        </p:spPr>
        <p:txBody>
          <a:bodyPr>
            <a:spAutoFit/>
          </a:bodyPr>
          <a:lstStyle/>
          <a:p>
            <a:pPr>
              <a:buNone/>
            </a:pPr>
            <a:r>
              <a:rPr lang="en-US" sz="2400" b="1" dirty="0">
                <a:solidFill>
                  <a:srgbClr val="EA7024"/>
                </a:solidFill>
              </a:rPr>
              <a:t>The Applicant/Awardee is always the Small Business.</a:t>
            </a:r>
          </a:p>
        </p:txBody>
      </p:sp>
      <p:pic>
        <p:nvPicPr>
          <p:cNvPr id="7170" name="Picture 2" descr="Image result for college building university of michig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2807" y="194218"/>
            <a:ext cx="1960883" cy="14584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mall business build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46906" y="4527729"/>
            <a:ext cx="2072727" cy="13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95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p:txBody>
          <a:bodyPr/>
          <a:lstStyle/>
          <a:p>
            <a:r>
              <a:rPr lang="en-US" dirty="0"/>
              <a:t>SBIR vs. STTR: Who does the work?</a:t>
            </a:r>
          </a:p>
        </p:txBody>
      </p:sp>
      <p:sp>
        <p:nvSpPr>
          <p:cNvPr id="1117187" name="Rectangle 3"/>
          <p:cNvSpPr>
            <a:spLocks noGrp="1" noChangeArrowheads="1"/>
          </p:cNvSpPr>
          <p:nvPr>
            <p:ph idx="1"/>
          </p:nvPr>
        </p:nvSpPr>
        <p:spPr/>
        <p:txBody>
          <a:bodyPr/>
          <a:lstStyle/>
          <a:p>
            <a:pPr>
              <a:spcBef>
                <a:spcPts val="1200"/>
              </a:spcBef>
            </a:pPr>
            <a:r>
              <a:rPr lang="en-US" dirty="0"/>
              <a:t>SBIR: &lt; 33% in a Phase I and 50% in a Phase II</a:t>
            </a:r>
          </a:p>
          <a:p>
            <a:pPr>
              <a:spcBef>
                <a:spcPts val="1200"/>
              </a:spcBef>
            </a:pPr>
            <a:r>
              <a:rPr lang="en-US" dirty="0"/>
              <a:t>STTR: &gt; 40% at small business and &gt; 30% at partner non-profit research institution</a:t>
            </a:r>
          </a:p>
        </p:txBody>
      </p:sp>
      <p:sp>
        <p:nvSpPr>
          <p:cNvPr id="3" name="Text Placeholder 2"/>
          <p:cNvSpPr>
            <a:spLocks noGrp="1"/>
          </p:cNvSpPr>
          <p:nvPr>
            <p:ph type="body" sz="quarter" idx="13"/>
          </p:nvPr>
        </p:nvSpPr>
        <p:spPr/>
        <p:txBody>
          <a:bodyPr/>
          <a:lstStyle/>
          <a:p>
            <a:r>
              <a:rPr lang="en-US" sz="2400" dirty="0">
                <a:solidFill>
                  <a:srgbClr val="EA7024"/>
                </a:solidFill>
              </a:rPr>
              <a:t>‘Outsourcing’ limits:</a:t>
            </a:r>
          </a:p>
          <a:p>
            <a:endParaRPr lang="en-US" dirty="0">
              <a:solidFill>
                <a:srgbClr val="EA7024"/>
              </a:solidFill>
            </a:endParaRPr>
          </a:p>
        </p:txBody>
      </p:sp>
      <p:sp>
        <p:nvSpPr>
          <p:cNvPr id="4" name="Slide Number Placeholder 3">
            <a:extLst>
              <a:ext uri="{FF2B5EF4-FFF2-40B4-BE49-F238E27FC236}">
                <a16:creationId xmlns:a16="http://schemas.microsoft.com/office/drawing/2014/main" id="{189ED526-30A6-014C-AB88-991B466EFB53}"/>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65</a:t>
            </a:fld>
            <a:endParaRPr lang="en-US" dirty="0">
              <a:solidFill>
                <a:schemeClr val="tx1">
                  <a:lumMod val="60000"/>
                  <a:lumOff val="40000"/>
                </a:schemeClr>
              </a:solidFill>
            </a:endParaRPr>
          </a:p>
        </p:txBody>
      </p:sp>
      <p:sp>
        <p:nvSpPr>
          <p:cNvPr id="2" name="Rectangle 1"/>
          <p:cNvSpPr/>
          <p:nvPr/>
        </p:nvSpPr>
        <p:spPr>
          <a:xfrm>
            <a:off x="2460171" y="4000501"/>
            <a:ext cx="4593772" cy="954107"/>
          </a:xfrm>
          <a:prstGeom prst="rect">
            <a:avLst/>
          </a:prstGeom>
        </p:spPr>
        <p:txBody>
          <a:bodyPr wrap="square">
            <a:spAutoFit/>
          </a:bodyPr>
          <a:lstStyle/>
          <a:p>
            <a:r>
              <a:rPr lang="en-US" sz="2800" b="1" dirty="0">
                <a:solidFill>
                  <a:srgbClr val="EA7024"/>
                </a:solidFill>
              </a:rPr>
              <a:t>The applicant is </a:t>
            </a:r>
            <a:r>
              <a:rPr lang="en-US" sz="2800" b="1" i="1" dirty="0">
                <a:solidFill>
                  <a:srgbClr val="EA7024"/>
                </a:solidFill>
              </a:rPr>
              <a:t>always</a:t>
            </a:r>
            <a:r>
              <a:rPr lang="en-US" sz="2800" b="1" dirty="0">
                <a:solidFill>
                  <a:srgbClr val="EA7024"/>
                </a:solidFill>
              </a:rPr>
              <a:t> the small business</a:t>
            </a:r>
          </a:p>
        </p:txBody>
      </p:sp>
    </p:spTree>
    <p:extLst>
      <p:ext uri="{BB962C8B-B14F-4D97-AF65-F5344CB8AC3E}">
        <p14:creationId xmlns:p14="http://schemas.microsoft.com/office/powerpoint/2010/main" val="4245919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p:txBody>
          <a:bodyPr/>
          <a:lstStyle/>
          <a:p>
            <a:r>
              <a:rPr lang="en-US" dirty="0"/>
              <a:t>SBIR vs. STTR: Where is the PI?</a:t>
            </a:r>
          </a:p>
        </p:txBody>
      </p:sp>
      <p:sp>
        <p:nvSpPr>
          <p:cNvPr id="1117187" name="Rectangle 3"/>
          <p:cNvSpPr>
            <a:spLocks noGrp="1" noChangeArrowheads="1"/>
          </p:cNvSpPr>
          <p:nvPr>
            <p:ph idx="1"/>
          </p:nvPr>
        </p:nvSpPr>
        <p:spPr/>
        <p:txBody>
          <a:bodyPr>
            <a:normAutofit/>
          </a:bodyPr>
          <a:lstStyle/>
          <a:p>
            <a:pPr>
              <a:lnSpc>
                <a:spcPct val="120000"/>
              </a:lnSpc>
              <a:spcBef>
                <a:spcPts val="1200"/>
              </a:spcBef>
              <a:spcAft>
                <a:spcPts val="600"/>
              </a:spcAft>
            </a:pPr>
            <a:r>
              <a:rPr lang="en-US" b="1" dirty="0"/>
              <a:t>SBIR</a:t>
            </a:r>
            <a:r>
              <a:rPr lang="en-US" dirty="0"/>
              <a:t>:  PI at least 51%</a:t>
            </a:r>
            <a:r>
              <a:rPr lang="en-US" b="1" dirty="0"/>
              <a:t> employed</a:t>
            </a:r>
            <a:r>
              <a:rPr lang="en-US" dirty="0"/>
              <a:t> at small business</a:t>
            </a:r>
          </a:p>
          <a:p>
            <a:pPr>
              <a:lnSpc>
                <a:spcPct val="120000"/>
              </a:lnSpc>
              <a:spcBef>
                <a:spcPts val="1200"/>
              </a:spcBef>
              <a:spcAft>
                <a:spcPts val="600"/>
              </a:spcAft>
            </a:pPr>
            <a:r>
              <a:rPr lang="en-US" b="1" dirty="0"/>
              <a:t>STTR</a:t>
            </a:r>
            <a:r>
              <a:rPr lang="en-US" dirty="0"/>
              <a:t>:  At small business or non-profit research partner.  Must have an ‘official relationship’ with the small business and at least 10% effort on the project*</a:t>
            </a:r>
          </a:p>
          <a:p>
            <a:pPr marL="0" indent="0">
              <a:lnSpc>
                <a:spcPct val="120000"/>
              </a:lnSpc>
              <a:spcBef>
                <a:spcPts val="0"/>
              </a:spcBef>
              <a:spcAft>
                <a:spcPts val="600"/>
              </a:spcAft>
              <a:buNone/>
            </a:pPr>
            <a:endParaRPr lang="en-US" dirty="0"/>
          </a:p>
          <a:p>
            <a:pPr marL="0" indent="0">
              <a:lnSpc>
                <a:spcPct val="120000"/>
              </a:lnSpc>
              <a:spcBef>
                <a:spcPts val="0"/>
              </a:spcBef>
              <a:spcAft>
                <a:spcPts val="600"/>
              </a:spcAft>
              <a:buNone/>
            </a:pPr>
            <a:endParaRPr lang="en-US" dirty="0"/>
          </a:p>
        </p:txBody>
      </p:sp>
      <p:sp>
        <p:nvSpPr>
          <p:cNvPr id="2" name="Text Placeholder 1"/>
          <p:cNvSpPr>
            <a:spLocks noGrp="1"/>
          </p:cNvSpPr>
          <p:nvPr>
            <p:ph type="body" sz="quarter" idx="13"/>
          </p:nvPr>
        </p:nvSpPr>
        <p:spPr/>
        <p:txBody>
          <a:bodyPr>
            <a:normAutofit/>
          </a:bodyPr>
          <a:lstStyle/>
          <a:p>
            <a:r>
              <a:rPr lang="en-US" sz="2400" dirty="0">
                <a:solidFill>
                  <a:srgbClr val="EA7024"/>
                </a:solidFill>
              </a:rPr>
              <a:t>Principal Investigator rules:</a:t>
            </a:r>
          </a:p>
          <a:p>
            <a:endParaRPr lang="en-US" sz="2400" dirty="0">
              <a:solidFill>
                <a:srgbClr val="EA7024"/>
              </a:solidFill>
            </a:endParaRPr>
          </a:p>
        </p:txBody>
      </p:sp>
      <p:sp>
        <p:nvSpPr>
          <p:cNvPr id="3" name="Slide Number Placeholder 2">
            <a:extLst>
              <a:ext uri="{FF2B5EF4-FFF2-40B4-BE49-F238E27FC236}">
                <a16:creationId xmlns:a16="http://schemas.microsoft.com/office/drawing/2014/main" id="{C0012335-3A81-5148-A324-0E6778683F64}"/>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66</a:t>
            </a:fld>
            <a:endParaRPr lang="en-US" dirty="0">
              <a:solidFill>
                <a:schemeClr val="tx1">
                  <a:lumMod val="60000"/>
                  <a:lumOff val="40000"/>
                </a:schemeClr>
              </a:solidFill>
            </a:endParaRPr>
          </a:p>
        </p:txBody>
      </p:sp>
      <p:pic>
        <p:nvPicPr>
          <p:cNvPr id="6146" name="Picture 2" descr="Related image">
            <a:extLst>
              <a:ext uri="{FF2B5EF4-FFF2-40B4-BE49-F238E27FC236}">
                <a16:creationId xmlns:a16="http://schemas.microsoft.com/office/drawing/2014/main" id="{FC8DFEF2-0657-4C59-9F7B-E279A3581A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4517438"/>
            <a:ext cx="1990725" cy="1990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A395F0-8E35-9141-855D-EF44B118F4F8}"/>
              </a:ext>
            </a:extLst>
          </p:cNvPr>
          <p:cNvSpPr txBox="1"/>
          <p:nvPr/>
        </p:nvSpPr>
        <p:spPr>
          <a:xfrm>
            <a:off x="1212956" y="5158435"/>
            <a:ext cx="2710999" cy="369332"/>
          </a:xfrm>
          <a:prstGeom prst="rect">
            <a:avLst/>
          </a:prstGeom>
          <a:noFill/>
        </p:spPr>
        <p:txBody>
          <a:bodyPr wrap="none" rtlCol="0">
            <a:spAutoFit/>
          </a:bodyPr>
          <a:lstStyle/>
          <a:p>
            <a:r>
              <a:rPr lang="en-US" dirty="0">
                <a:solidFill>
                  <a:srgbClr val="EA7024"/>
                </a:solidFill>
              </a:rPr>
              <a:t>*NSF-PI must be at SBC</a:t>
            </a:r>
          </a:p>
        </p:txBody>
      </p:sp>
    </p:spTree>
    <p:extLst>
      <p:ext uri="{BB962C8B-B14F-4D97-AF65-F5344CB8AC3E}">
        <p14:creationId xmlns:p14="http://schemas.microsoft.com/office/powerpoint/2010/main" val="2672242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are at a University…</a:t>
            </a:r>
          </a:p>
        </p:txBody>
      </p:sp>
      <p:sp>
        <p:nvSpPr>
          <p:cNvPr id="3" name="Text Placeholder 2"/>
          <p:cNvSpPr>
            <a:spLocks noGrp="1"/>
          </p:cNvSpPr>
          <p:nvPr>
            <p:ph idx="1"/>
          </p:nvPr>
        </p:nvSpPr>
        <p:spPr>
          <a:xfrm>
            <a:off x="930368" y="1948538"/>
            <a:ext cx="7371721" cy="3733800"/>
          </a:xfrm>
        </p:spPr>
        <p:txBody>
          <a:bodyPr/>
          <a:lstStyle/>
          <a:p>
            <a:pPr>
              <a:spcBef>
                <a:spcPts val="1200"/>
              </a:spcBef>
            </a:pPr>
            <a:r>
              <a:rPr lang="en-US" dirty="0"/>
              <a:t>Intellectual Property Policy</a:t>
            </a:r>
          </a:p>
          <a:p>
            <a:pPr lvl="1">
              <a:spcBef>
                <a:spcPts val="1200"/>
              </a:spcBef>
            </a:pPr>
            <a:r>
              <a:rPr lang="en-US" dirty="0"/>
              <a:t>Invention disclosure</a:t>
            </a:r>
          </a:p>
          <a:p>
            <a:pPr>
              <a:spcBef>
                <a:spcPts val="1200"/>
              </a:spcBef>
            </a:pPr>
            <a:r>
              <a:rPr lang="en-US" dirty="0"/>
              <a:t>Consulting opportunities</a:t>
            </a:r>
          </a:p>
          <a:p>
            <a:pPr>
              <a:spcBef>
                <a:spcPts val="1200"/>
              </a:spcBef>
            </a:pPr>
            <a:r>
              <a:rPr lang="en-US" dirty="0"/>
              <a:t>Conflict-of-interest policy</a:t>
            </a:r>
          </a:p>
          <a:p>
            <a:pPr>
              <a:spcBef>
                <a:spcPts val="1200"/>
              </a:spcBef>
            </a:pPr>
            <a:r>
              <a:rPr lang="en-US" dirty="0"/>
              <a:t>Communicate with Tech Transfer</a:t>
            </a:r>
          </a:p>
        </p:txBody>
      </p:sp>
      <p:sp>
        <p:nvSpPr>
          <p:cNvPr id="4" name="Text Placeholder 3"/>
          <p:cNvSpPr>
            <a:spLocks noGrp="1"/>
          </p:cNvSpPr>
          <p:nvPr>
            <p:ph type="body" sz="quarter" idx="13"/>
          </p:nvPr>
        </p:nvSpPr>
        <p:spPr>
          <a:xfrm>
            <a:off x="934078" y="1462030"/>
            <a:ext cx="7371721" cy="533400"/>
          </a:xfrm>
          <a:prstGeom prst="rect">
            <a:avLst/>
          </a:prstGeom>
        </p:spPr>
        <p:txBody>
          <a:bodyPr/>
          <a:lstStyle/>
          <a:p>
            <a:pPr>
              <a:spcBef>
                <a:spcPts val="1200"/>
              </a:spcBef>
            </a:pPr>
            <a:r>
              <a:rPr lang="en-US" sz="2400" dirty="0">
                <a:solidFill>
                  <a:srgbClr val="EA7024"/>
                </a:solidFill>
              </a:rPr>
              <a:t>Remember to consider:</a:t>
            </a:r>
          </a:p>
        </p:txBody>
      </p:sp>
      <p:sp>
        <p:nvSpPr>
          <p:cNvPr id="5" name="Slide Number Placeholder 4"/>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67</a:t>
            </a:fld>
            <a:endParaRPr lang="en-US" dirty="0">
              <a:solidFill>
                <a:schemeClr val="tx1">
                  <a:lumMod val="60000"/>
                  <a:lumOff val="40000"/>
                </a:schemeClr>
              </a:solidFill>
            </a:endParaRPr>
          </a:p>
        </p:txBody>
      </p:sp>
      <p:pic>
        <p:nvPicPr>
          <p:cNvPr id="25604" name="Picture 4" descr="http://a.compassmag.3ds.com/var/3ds_site/storage/images/6/cover-story/tech-transfer/41373-21-eng-GB/TECH-TRANSF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43101" y="4879060"/>
            <a:ext cx="5358592" cy="1606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20592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854242" y="666314"/>
            <a:ext cx="7375431" cy="620266"/>
          </a:xfrm>
        </p:spPr>
        <p:txBody>
          <a:bodyPr/>
          <a:lstStyle/>
          <a:p>
            <a:r>
              <a:rPr lang="en-US" dirty="0"/>
              <a:t>SBIR vs. STTR</a:t>
            </a:r>
          </a:p>
        </p:txBody>
      </p:sp>
      <p:sp>
        <p:nvSpPr>
          <p:cNvPr id="2" name="Slide Number Placeholder 1">
            <a:extLst>
              <a:ext uri="{FF2B5EF4-FFF2-40B4-BE49-F238E27FC236}">
                <a16:creationId xmlns:a16="http://schemas.microsoft.com/office/drawing/2014/main" id="{78FC4885-9297-FD4C-9A36-6D8A8B7DC48A}"/>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68</a:t>
            </a:fld>
            <a:endParaRPr lang="en-US" dirty="0">
              <a:solidFill>
                <a:schemeClr val="tx1">
                  <a:lumMod val="60000"/>
                  <a:lumOff val="40000"/>
                </a:schemeClr>
              </a:solidFill>
            </a:endParaRPr>
          </a:p>
        </p:txBody>
      </p:sp>
      <p:graphicFrame>
        <p:nvGraphicFramePr>
          <p:cNvPr id="4" name="Content Placeholder 4">
            <a:extLst>
              <a:ext uri="{FF2B5EF4-FFF2-40B4-BE49-F238E27FC236}">
                <a16:creationId xmlns:a16="http://schemas.microsoft.com/office/drawing/2014/main" id="{69F2760E-F848-1540-85B3-EBD635BBC446}"/>
              </a:ext>
            </a:extLst>
          </p:cNvPr>
          <p:cNvGraphicFramePr>
            <a:graphicFrameLocks/>
          </p:cNvGraphicFramePr>
          <p:nvPr>
            <p:extLst>
              <p:ext uri="{D42A27DB-BD31-4B8C-83A1-F6EECF244321}">
                <p14:modId xmlns:p14="http://schemas.microsoft.com/office/powerpoint/2010/main" val="573115372"/>
              </p:ext>
            </p:extLst>
          </p:nvPr>
        </p:nvGraphicFramePr>
        <p:xfrm>
          <a:off x="854242" y="1200038"/>
          <a:ext cx="7274692" cy="4773989"/>
        </p:xfrm>
        <a:graphic>
          <a:graphicData uri="http://schemas.openxmlformats.org/drawingml/2006/table">
            <a:tbl>
              <a:tblPr firstRow="1" bandRow="1">
                <a:tableStyleId>{93296810-A885-4BE3-A3E7-6D5BEEA58F35}</a:tableStyleId>
              </a:tblPr>
              <a:tblGrid>
                <a:gridCol w="3637346">
                  <a:extLst>
                    <a:ext uri="{9D8B030D-6E8A-4147-A177-3AD203B41FA5}">
                      <a16:colId xmlns:a16="http://schemas.microsoft.com/office/drawing/2014/main" val="20000"/>
                    </a:ext>
                  </a:extLst>
                </a:gridCol>
                <a:gridCol w="3637346">
                  <a:extLst>
                    <a:ext uri="{9D8B030D-6E8A-4147-A177-3AD203B41FA5}">
                      <a16:colId xmlns:a16="http://schemas.microsoft.com/office/drawing/2014/main" val="20001"/>
                    </a:ext>
                  </a:extLst>
                </a:gridCol>
              </a:tblGrid>
              <a:tr h="477098">
                <a:tc>
                  <a:txBody>
                    <a:bodyPr/>
                    <a:lstStyle/>
                    <a:p>
                      <a:pPr algn="ctr"/>
                      <a:r>
                        <a:rPr lang="en-US" sz="2400" dirty="0">
                          <a:solidFill>
                            <a:schemeClr val="bg2"/>
                          </a:solidFill>
                        </a:rPr>
                        <a:t>SBIR</a:t>
                      </a:r>
                    </a:p>
                  </a:txBody>
                  <a:tcPr marL="87630" marR="87630"/>
                </a:tc>
                <a:tc>
                  <a:txBody>
                    <a:bodyPr/>
                    <a:lstStyle/>
                    <a:p>
                      <a:pPr algn="ctr"/>
                      <a:r>
                        <a:rPr lang="en-US" sz="2400" dirty="0">
                          <a:solidFill>
                            <a:schemeClr val="bg2"/>
                          </a:solidFill>
                        </a:rPr>
                        <a:t>STTR</a:t>
                      </a:r>
                    </a:p>
                  </a:txBody>
                  <a:tcPr marL="87630" marR="87630"/>
                </a:tc>
                <a:extLst>
                  <a:ext uri="{0D108BD9-81ED-4DB2-BD59-A6C34878D82A}">
                    <a16:rowId xmlns:a16="http://schemas.microsoft.com/office/drawing/2014/main" val="10000"/>
                  </a:ext>
                </a:extLst>
              </a:tr>
              <a:tr h="386980">
                <a:tc gridSpan="2">
                  <a:txBody>
                    <a:bodyPr/>
                    <a:lstStyle/>
                    <a:p>
                      <a:pPr algn="ctr"/>
                      <a:r>
                        <a:rPr lang="en-US" dirty="0"/>
                        <a:t>Applicant</a:t>
                      </a:r>
                      <a:r>
                        <a:rPr lang="en-US" baseline="0" dirty="0"/>
                        <a:t> is ALWAYS the Small Business Concern (SBC)</a:t>
                      </a:r>
                      <a:endParaRPr lang="en-US" dirty="0"/>
                    </a:p>
                  </a:txBody>
                  <a:tcPr marL="87630" marR="87630"/>
                </a:tc>
                <a:tc hMerge="1">
                  <a:txBody>
                    <a:bodyPr/>
                    <a:lstStyle/>
                    <a:p>
                      <a:endParaRPr lang="en-US" dirty="0"/>
                    </a:p>
                  </a:txBody>
                  <a:tcPr/>
                </a:tc>
                <a:extLst>
                  <a:ext uri="{0D108BD9-81ED-4DB2-BD59-A6C34878D82A}">
                    <a16:rowId xmlns:a16="http://schemas.microsoft.com/office/drawing/2014/main" val="10001"/>
                  </a:ext>
                </a:extLst>
              </a:tr>
              <a:tr h="826971">
                <a:tc>
                  <a:txBody>
                    <a:bodyPr/>
                    <a:lstStyle/>
                    <a:p>
                      <a:r>
                        <a:rPr lang="en-US" dirty="0"/>
                        <a:t>Allows outsourcing*</a:t>
                      </a:r>
                    </a:p>
                  </a:txBody>
                  <a:tcPr marL="87630" marR="87630"/>
                </a:tc>
                <a:tc>
                  <a:txBody>
                    <a:bodyPr/>
                    <a:lstStyle/>
                    <a:p>
                      <a:r>
                        <a:rPr lang="en-US" dirty="0"/>
                        <a:t>Requires outsourcing*</a:t>
                      </a:r>
                    </a:p>
                    <a:p>
                      <a:pPr marL="285750" lvl="0" indent="-285750">
                        <a:buFont typeface="Arial" panose="020B0604020202020204" pitchFamily="34" charset="0"/>
                        <a:buChar char="•"/>
                      </a:pPr>
                      <a:r>
                        <a:rPr lang="en-US" sz="1400" dirty="0"/>
                        <a:t>1˚ subcontractor</a:t>
                      </a:r>
                      <a:r>
                        <a:rPr lang="en-US" sz="1400" baseline="0" dirty="0"/>
                        <a:t> must be a non-profit research institution</a:t>
                      </a:r>
                      <a:endParaRPr lang="en-US" sz="1400" b="1" dirty="0">
                        <a:solidFill>
                          <a:schemeClr val="accent1"/>
                        </a:solidFill>
                      </a:endParaRPr>
                    </a:p>
                  </a:txBody>
                  <a:tcPr marL="87630" marR="87630"/>
                </a:tc>
                <a:extLst>
                  <a:ext uri="{0D108BD9-81ED-4DB2-BD59-A6C34878D82A}">
                    <a16:rowId xmlns:a16="http://schemas.microsoft.com/office/drawing/2014/main" val="10002"/>
                  </a:ext>
                </a:extLst>
              </a:tr>
              <a:tr h="1069938">
                <a:tc>
                  <a:txBody>
                    <a:bodyPr/>
                    <a:lstStyle/>
                    <a:p>
                      <a:r>
                        <a:rPr lang="en-US" dirty="0"/>
                        <a:t>Maximum outsourcing</a:t>
                      </a:r>
                      <a:r>
                        <a:rPr lang="en-US" baseline="0" dirty="0"/>
                        <a:t> limits</a:t>
                      </a:r>
                    </a:p>
                    <a:p>
                      <a:pPr marL="285750" lvl="0" indent="-285750">
                        <a:buFont typeface="Arial" panose="020B0604020202020204" pitchFamily="34" charset="0"/>
                        <a:buChar char="•"/>
                      </a:pPr>
                      <a:r>
                        <a:rPr lang="en-US" sz="1400" dirty="0"/>
                        <a:t>≤ 33%</a:t>
                      </a:r>
                      <a:r>
                        <a:rPr lang="en-US" sz="1400" baseline="0" dirty="0"/>
                        <a:t> of Phase 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 50%</a:t>
                      </a:r>
                      <a:r>
                        <a:rPr lang="en-US" sz="1400" baseline="0" dirty="0"/>
                        <a:t> of Phase II</a:t>
                      </a:r>
                      <a:endParaRPr lang="en-US" sz="1400" b="1" baseline="0" dirty="0">
                        <a:solidFill>
                          <a:schemeClr val="accent1"/>
                        </a:solidFill>
                      </a:endParaRPr>
                    </a:p>
                  </a:txBody>
                  <a:tcPr marL="87630" marR="87630"/>
                </a:tc>
                <a:tc>
                  <a:txBody>
                    <a:bodyPr/>
                    <a:lstStyle/>
                    <a:p>
                      <a:r>
                        <a:rPr lang="en-US" dirty="0"/>
                        <a:t>Minimum participation</a:t>
                      </a:r>
                      <a:r>
                        <a:rPr lang="en-US" baseline="0" dirty="0"/>
                        <a:t> requirements</a:t>
                      </a:r>
                    </a:p>
                    <a:p>
                      <a:pPr marL="285750" lvl="0" indent="-285750">
                        <a:buFont typeface="Arial" panose="020B0604020202020204" pitchFamily="34" charset="0"/>
                        <a:buChar char="•"/>
                      </a:pPr>
                      <a:r>
                        <a:rPr lang="en-US" sz="1400" dirty="0"/>
                        <a:t>≥ 40% by SBC</a:t>
                      </a:r>
                      <a:endParaRPr lang="en-US" sz="1400" baseline="0" dirty="0"/>
                    </a:p>
                    <a:p>
                      <a:pPr marL="285750" lvl="0" indent="-285750">
                        <a:buFont typeface="Arial" panose="020B0604020202020204" pitchFamily="34" charset="0"/>
                        <a:buChar char="•"/>
                      </a:pPr>
                      <a:r>
                        <a:rPr lang="en-US" sz="1400" dirty="0"/>
                        <a:t>≥ 30% by SBC 1˚ subcontractor</a:t>
                      </a:r>
                      <a:r>
                        <a:rPr lang="en-US" sz="1400" baseline="0" dirty="0"/>
                        <a:t> </a:t>
                      </a:r>
                      <a:endParaRPr lang="en-US" sz="1400" b="1" baseline="0" dirty="0">
                        <a:solidFill>
                          <a:schemeClr val="accent1"/>
                        </a:solidFill>
                      </a:endParaRPr>
                    </a:p>
                  </a:txBody>
                  <a:tcPr marL="87630" marR="87630"/>
                </a:tc>
                <a:extLst>
                  <a:ext uri="{0D108BD9-81ED-4DB2-BD59-A6C34878D82A}">
                    <a16:rowId xmlns:a16="http://schemas.microsoft.com/office/drawing/2014/main" val="10003"/>
                  </a:ext>
                </a:extLst>
              </a:tr>
              <a:tr h="1345064">
                <a:tc>
                  <a:txBody>
                    <a:bodyPr/>
                    <a:lstStyle/>
                    <a:p>
                      <a:r>
                        <a:rPr lang="en-US" dirty="0"/>
                        <a:t>PI must</a:t>
                      </a:r>
                      <a:r>
                        <a:rPr lang="en-US" baseline="0" dirty="0"/>
                        <a:t> be employed by SBC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&gt; 50% </a:t>
                      </a:r>
                      <a:r>
                        <a:rPr lang="en-US" sz="1400" baseline="0" dirty="0"/>
                        <a:t>of full time equivalent</a:t>
                      </a:r>
                      <a:endParaRPr lang="en-US" sz="1400" b="1" baseline="0" dirty="0">
                        <a:solidFill>
                          <a:schemeClr val="accent1"/>
                        </a:solidFill>
                      </a:endParaRPr>
                    </a:p>
                  </a:txBody>
                  <a:tcPr marL="87630" marR="87630"/>
                </a:tc>
                <a:tc>
                  <a:txBody>
                    <a:bodyPr/>
                    <a:lstStyle/>
                    <a:p>
                      <a:r>
                        <a:rPr lang="en-US" dirty="0"/>
                        <a:t>PI may be employed by SBC or 1˚ Subcontractor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t>&gt; 50% of full time equivalent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 10</a:t>
                      </a:r>
                      <a:r>
                        <a:rPr lang="en-US" sz="1400" baseline="0" dirty="0"/>
                        <a:t> % effort on project</a:t>
                      </a:r>
                      <a:endParaRPr lang="en-US" sz="1400" kern="1200" dirty="0"/>
                    </a:p>
                    <a:p>
                      <a:endParaRPr lang="en-US" dirty="0"/>
                    </a:p>
                  </a:txBody>
                  <a:tcPr marL="87630" marR="87630"/>
                </a:tc>
                <a:extLst>
                  <a:ext uri="{0D108BD9-81ED-4DB2-BD59-A6C34878D82A}">
                    <a16:rowId xmlns:a16="http://schemas.microsoft.com/office/drawing/2014/main" val="10004"/>
                  </a:ext>
                </a:extLst>
              </a:tr>
              <a:tr h="667938">
                <a:tc gridSpan="2">
                  <a:txBody>
                    <a:bodyPr/>
                    <a:lstStyle/>
                    <a:p>
                      <a:pPr algn="ctr"/>
                      <a:r>
                        <a:rPr lang="en-US" dirty="0"/>
                        <a:t>Company MUST have </a:t>
                      </a:r>
                    </a:p>
                    <a:p>
                      <a:pPr algn="ctr"/>
                      <a:r>
                        <a:rPr lang="en-US" dirty="0"/>
                        <a:t>“company-controlled R&amp;D facilities suitable to do work proposed”</a:t>
                      </a:r>
                    </a:p>
                  </a:txBody>
                  <a:tcPr marL="87630" marR="87630"/>
                </a:tc>
                <a:tc h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401279EA-65B9-404C-81A5-B291FA336869}"/>
              </a:ext>
            </a:extLst>
          </p:cNvPr>
          <p:cNvSpPr txBox="1"/>
          <p:nvPr/>
        </p:nvSpPr>
        <p:spPr>
          <a:xfrm>
            <a:off x="854242" y="6084364"/>
            <a:ext cx="6328611" cy="33855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t>*outsourcing includes work done by subcontractors and consultants</a:t>
            </a:r>
          </a:p>
        </p:txBody>
      </p:sp>
    </p:spTree>
    <p:extLst>
      <p:ext uri="{BB962C8B-B14F-4D97-AF65-F5344CB8AC3E}">
        <p14:creationId xmlns:p14="http://schemas.microsoft.com/office/powerpoint/2010/main" val="28355607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choose ?</a:t>
            </a:r>
          </a:p>
        </p:txBody>
      </p:sp>
      <p:sp>
        <p:nvSpPr>
          <p:cNvPr id="3" name="Content Placeholder 2"/>
          <p:cNvSpPr>
            <a:spLocks noGrp="1"/>
          </p:cNvSpPr>
          <p:nvPr>
            <p:ph idx="1"/>
          </p:nvPr>
        </p:nvSpPr>
        <p:spPr/>
        <p:txBody>
          <a:bodyPr>
            <a:normAutofit/>
          </a:bodyPr>
          <a:lstStyle/>
          <a:p>
            <a:pPr>
              <a:spcBef>
                <a:spcPts val="1200"/>
              </a:spcBef>
              <a:spcAft>
                <a:spcPts val="600"/>
              </a:spcAft>
            </a:pPr>
            <a:r>
              <a:rPr lang="en-US" dirty="0"/>
              <a:t>Does the agency offer STTR? </a:t>
            </a:r>
          </a:p>
          <a:p>
            <a:pPr>
              <a:spcBef>
                <a:spcPts val="1200"/>
              </a:spcBef>
              <a:spcAft>
                <a:spcPts val="600"/>
              </a:spcAft>
            </a:pPr>
            <a:r>
              <a:rPr lang="en-US" dirty="0"/>
              <a:t>Conduct a needs based resource inventory</a:t>
            </a:r>
          </a:p>
          <a:p>
            <a:pPr lvl="1">
              <a:spcBef>
                <a:spcPts val="1200"/>
              </a:spcBef>
              <a:spcAft>
                <a:spcPts val="600"/>
              </a:spcAft>
            </a:pPr>
            <a:r>
              <a:rPr lang="en-US" dirty="0"/>
              <a:t>People, experience &amp; expertise</a:t>
            </a:r>
          </a:p>
          <a:p>
            <a:pPr lvl="1">
              <a:spcBef>
                <a:spcPts val="1200"/>
              </a:spcBef>
              <a:spcAft>
                <a:spcPts val="600"/>
              </a:spcAft>
            </a:pPr>
            <a:r>
              <a:rPr lang="en-US" dirty="0"/>
              <a:t>Facilities</a:t>
            </a:r>
          </a:p>
          <a:p>
            <a:pPr lvl="1">
              <a:spcBef>
                <a:spcPts val="1200"/>
              </a:spcBef>
              <a:spcAft>
                <a:spcPts val="600"/>
              </a:spcAft>
            </a:pPr>
            <a:r>
              <a:rPr lang="en-US" dirty="0"/>
              <a:t>Equipment</a:t>
            </a:r>
          </a:p>
          <a:p>
            <a:pPr lvl="1">
              <a:spcBef>
                <a:spcPts val="1200"/>
              </a:spcBef>
              <a:spcAft>
                <a:spcPts val="600"/>
              </a:spcAft>
            </a:pPr>
            <a:r>
              <a:rPr lang="en-US" dirty="0"/>
              <a:t>Budget constraints </a:t>
            </a:r>
          </a:p>
          <a:p>
            <a:pPr>
              <a:spcBef>
                <a:spcPts val="1200"/>
              </a:spcBef>
              <a:spcAft>
                <a:spcPts val="600"/>
              </a:spcAft>
            </a:pPr>
            <a:r>
              <a:rPr lang="en-US" dirty="0"/>
              <a:t>Talk to the Agency – Program Officer</a:t>
            </a:r>
          </a:p>
        </p:txBody>
      </p:sp>
      <p:sp>
        <p:nvSpPr>
          <p:cNvPr id="4" name="Slide Number Placeholder 3">
            <a:extLst>
              <a:ext uri="{FF2B5EF4-FFF2-40B4-BE49-F238E27FC236}">
                <a16:creationId xmlns:a16="http://schemas.microsoft.com/office/drawing/2014/main" id="{B41D56F4-8911-D64A-AB3A-81BE01931D22}"/>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69</a:t>
            </a:fld>
            <a:endParaRPr lang="en-US" dirty="0">
              <a:solidFill>
                <a:schemeClr val="tx1">
                  <a:lumMod val="60000"/>
                  <a:lumOff val="40000"/>
                </a:schemeClr>
              </a:solidFill>
            </a:endParaRPr>
          </a:p>
        </p:txBody>
      </p:sp>
    </p:spTree>
    <p:extLst>
      <p:ext uri="{BB962C8B-B14F-4D97-AF65-F5344CB8AC3E}">
        <p14:creationId xmlns:p14="http://schemas.microsoft.com/office/powerpoint/2010/main" val="14890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88BCB7-E94F-464D-ACE9-75A4C132ECCA}"/>
              </a:ext>
            </a:extLst>
          </p:cNvPr>
          <p:cNvSpPr>
            <a:spLocks noGrp="1"/>
          </p:cNvSpPr>
          <p:nvPr>
            <p:ph type="sldNum" sz="quarter" idx="12"/>
          </p:nvPr>
        </p:nvSpPr>
        <p:spPr>
          <a:xfrm>
            <a:off x="457200" y="6492875"/>
            <a:ext cx="2133600" cy="365125"/>
          </a:xfrm>
        </p:spPr>
        <p:txBody>
          <a:bodyPr anchor="ctr">
            <a:normAutofit/>
          </a:bodyPr>
          <a:lstStyle/>
          <a:p>
            <a:pPr>
              <a:spcAft>
                <a:spcPts val="600"/>
              </a:spcAft>
            </a:pPr>
            <a:fld id="{C80208A2-13A6-4F7D-8D9A-E4DF26F50285}" type="slidenum">
              <a:rPr lang="en-US" smtClean="0"/>
              <a:pPr>
                <a:spcAft>
                  <a:spcPts val="600"/>
                </a:spcAft>
              </a:pPr>
              <a:t>7</a:t>
            </a:fld>
            <a:endParaRPr lang="en-US"/>
          </a:p>
        </p:txBody>
      </p:sp>
      <p:pic>
        <p:nvPicPr>
          <p:cNvPr id="6" name="Picture 2" descr="Today's Poll Question - News - The Intelligencer - Doylestown, PA">
            <a:extLst>
              <a:ext uri="{FF2B5EF4-FFF2-40B4-BE49-F238E27FC236}">
                <a16:creationId xmlns:a16="http://schemas.microsoft.com/office/drawing/2014/main" id="{2675A70D-03F3-5442-A0AA-DEF97A32EA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5239" y="880110"/>
            <a:ext cx="3830299" cy="2548890"/>
          </a:xfrm>
          <a:prstGeom prst="rect">
            <a:avLst/>
          </a:prstGeom>
          <a:solidFill>
            <a:srgbClr val="FFFFFF"/>
          </a:solidFill>
        </p:spPr>
      </p:pic>
      <p:sp>
        <p:nvSpPr>
          <p:cNvPr id="3" name="TextBox 2">
            <a:extLst>
              <a:ext uri="{FF2B5EF4-FFF2-40B4-BE49-F238E27FC236}">
                <a16:creationId xmlns:a16="http://schemas.microsoft.com/office/drawing/2014/main" id="{0556B8EB-9A16-374E-AE87-033305903F1D}"/>
              </a:ext>
            </a:extLst>
          </p:cNvPr>
          <p:cNvSpPr txBox="1"/>
          <p:nvPr/>
        </p:nvSpPr>
        <p:spPr>
          <a:xfrm>
            <a:off x="1761558" y="5526925"/>
            <a:ext cx="5620882" cy="369332"/>
          </a:xfrm>
          <a:prstGeom prst="rect">
            <a:avLst/>
          </a:prstGeom>
          <a:noFill/>
        </p:spPr>
        <p:txBody>
          <a:bodyPr wrap="square" rtlCol="0">
            <a:spAutoFit/>
          </a:bodyPr>
          <a:lstStyle/>
          <a:p>
            <a:pPr algn="ctr"/>
            <a:r>
              <a:rPr lang="en-US" dirty="0">
                <a:solidFill>
                  <a:srgbClr val="49176D"/>
                </a:solidFill>
              </a:rPr>
              <a:t>How well do you know the SBIR/STTR Program?</a:t>
            </a:r>
          </a:p>
        </p:txBody>
      </p:sp>
      <p:pic>
        <p:nvPicPr>
          <p:cNvPr id="5" name="Content Placeholder 6">
            <a:extLst>
              <a:ext uri="{FF2B5EF4-FFF2-40B4-BE49-F238E27FC236}">
                <a16:creationId xmlns:a16="http://schemas.microsoft.com/office/drawing/2014/main" id="{6A57AAE1-8913-4437-AD35-8C901D6C2AA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4326702" y="1356584"/>
            <a:ext cx="4482353" cy="3361765"/>
          </a:xfrm>
        </p:spPr>
      </p:pic>
    </p:spTree>
    <p:extLst>
      <p:ext uri="{BB962C8B-B14F-4D97-AF65-F5344CB8AC3E}">
        <p14:creationId xmlns:p14="http://schemas.microsoft.com/office/powerpoint/2010/main" val="3587264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88BCB7-E94F-464D-ACE9-75A4C132ECCA}"/>
              </a:ext>
            </a:extLst>
          </p:cNvPr>
          <p:cNvSpPr>
            <a:spLocks noGrp="1"/>
          </p:cNvSpPr>
          <p:nvPr>
            <p:ph type="sldNum" sz="quarter" idx="12"/>
          </p:nvPr>
        </p:nvSpPr>
        <p:spPr>
          <a:xfrm>
            <a:off x="457200" y="6492875"/>
            <a:ext cx="2133600" cy="365125"/>
          </a:xfrm>
        </p:spPr>
        <p:txBody>
          <a:bodyPr anchor="ctr">
            <a:normAutofit/>
          </a:bodyPr>
          <a:lstStyle/>
          <a:p>
            <a:pPr>
              <a:spcAft>
                <a:spcPts val="600"/>
              </a:spcAft>
            </a:pPr>
            <a:fld id="{C80208A2-13A6-4F7D-8D9A-E4DF26F50285}" type="slidenum">
              <a:rPr lang="en-US" smtClean="0"/>
              <a:pPr>
                <a:spcAft>
                  <a:spcPts val="600"/>
                </a:spcAft>
              </a:pPr>
              <a:t>70</a:t>
            </a:fld>
            <a:endParaRPr lang="en-US"/>
          </a:p>
        </p:txBody>
      </p:sp>
      <p:sp>
        <p:nvSpPr>
          <p:cNvPr id="3" name="TextBox 2">
            <a:extLst>
              <a:ext uri="{FF2B5EF4-FFF2-40B4-BE49-F238E27FC236}">
                <a16:creationId xmlns:a16="http://schemas.microsoft.com/office/drawing/2014/main" id="{0556B8EB-9A16-374E-AE87-033305903F1D}"/>
              </a:ext>
            </a:extLst>
          </p:cNvPr>
          <p:cNvSpPr txBox="1"/>
          <p:nvPr/>
        </p:nvSpPr>
        <p:spPr>
          <a:xfrm>
            <a:off x="1769053" y="5366059"/>
            <a:ext cx="5605892" cy="646331"/>
          </a:xfrm>
          <a:prstGeom prst="rect">
            <a:avLst/>
          </a:prstGeom>
          <a:noFill/>
        </p:spPr>
        <p:txBody>
          <a:bodyPr wrap="square" rtlCol="0">
            <a:spAutoFit/>
          </a:bodyPr>
          <a:lstStyle/>
          <a:p>
            <a:pPr algn="ctr"/>
            <a:r>
              <a:rPr lang="en-US" dirty="0">
                <a:solidFill>
                  <a:srgbClr val="49176D"/>
                </a:solidFill>
              </a:rPr>
              <a:t>True or False? </a:t>
            </a:r>
          </a:p>
          <a:p>
            <a:pPr algn="ctr"/>
            <a:r>
              <a:rPr lang="en-US" dirty="0">
                <a:solidFill>
                  <a:srgbClr val="49176D"/>
                </a:solidFill>
              </a:rPr>
              <a:t>A full-time university professor can be PI of an SBIR.</a:t>
            </a:r>
          </a:p>
        </p:txBody>
      </p:sp>
      <p:pic>
        <p:nvPicPr>
          <p:cNvPr id="2" name="Picture 2" descr="Today's Poll Question - News - The Intelligencer - Doylestown, PA">
            <a:extLst>
              <a:ext uri="{FF2B5EF4-FFF2-40B4-BE49-F238E27FC236}">
                <a16:creationId xmlns:a16="http://schemas.microsoft.com/office/drawing/2014/main" id="{EA3142A5-0A36-4E01-9160-39EFDF20D4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4919" y="582084"/>
            <a:ext cx="3830299" cy="2548890"/>
          </a:xfrm>
          <a:prstGeom prst="rect">
            <a:avLst/>
          </a:prstGeom>
          <a:solidFill>
            <a:srgbClr val="FFFFFF"/>
          </a:solidFill>
        </p:spPr>
      </p:pic>
      <p:pic>
        <p:nvPicPr>
          <p:cNvPr id="8" name="Picture 7" descr="A dog sitting on a table&#10;&#10;Description automatically generated">
            <a:extLst>
              <a:ext uri="{FF2B5EF4-FFF2-40B4-BE49-F238E27FC236}">
                <a16:creationId xmlns:a16="http://schemas.microsoft.com/office/drawing/2014/main" id="{5753D7DD-D70F-42FA-8616-BA829B6D2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58"/>
          <a:stretch/>
        </p:blipFill>
        <p:spPr>
          <a:xfrm rot="5400000">
            <a:off x="4775896" y="1921378"/>
            <a:ext cx="3389665" cy="3499696"/>
          </a:xfrm>
          <a:prstGeom prst="rect">
            <a:avLst/>
          </a:prstGeom>
        </p:spPr>
      </p:pic>
    </p:spTree>
    <p:extLst>
      <p:ext uri="{BB962C8B-B14F-4D97-AF65-F5344CB8AC3E}">
        <p14:creationId xmlns:p14="http://schemas.microsoft.com/office/powerpoint/2010/main" val="1796888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home for your project</a:t>
            </a:r>
          </a:p>
        </p:txBody>
      </p:sp>
      <p:sp>
        <p:nvSpPr>
          <p:cNvPr id="3" name="Slide Number Placeholder 2">
            <a:extLst>
              <a:ext uri="{FF2B5EF4-FFF2-40B4-BE49-F238E27FC236}">
                <a16:creationId xmlns:a16="http://schemas.microsoft.com/office/drawing/2014/main" id="{5B48D9CA-71E1-1942-9A88-8F740069E098}"/>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71</a:t>
            </a:fld>
            <a:endParaRPr lang="en-US" dirty="0">
              <a:solidFill>
                <a:schemeClr val="tx1">
                  <a:lumMod val="60000"/>
                  <a:lumOff val="40000"/>
                </a:schemeClr>
              </a:solidFill>
            </a:endParaRPr>
          </a:p>
        </p:txBody>
      </p:sp>
      <p:pic>
        <p:nvPicPr>
          <p:cNvPr id="1026" name="Picture 2" descr="Image result for finding a hom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0406" y="1654730"/>
            <a:ext cx="7680633" cy="368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741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5BA5-30A5-4DB3-AD42-E3F740C21611}"/>
              </a:ext>
            </a:extLst>
          </p:cNvPr>
          <p:cNvSpPr>
            <a:spLocks noGrp="1"/>
          </p:cNvSpPr>
          <p:nvPr>
            <p:ph type="title"/>
          </p:nvPr>
        </p:nvSpPr>
        <p:spPr/>
        <p:txBody>
          <a:bodyPr/>
          <a:lstStyle/>
          <a:p>
            <a:r>
              <a:rPr lang="en-US" dirty="0"/>
              <a:t>Choosing your agency</a:t>
            </a:r>
          </a:p>
        </p:txBody>
      </p:sp>
      <p:pic>
        <p:nvPicPr>
          <p:cNvPr id="2050" name="Picture 2" descr="Image result for usda logo">
            <a:extLst>
              <a:ext uri="{FF2B5EF4-FFF2-40B4-BE49-F238E27FC236}">
                <a16:creationId xmlns:a16="http://schemas.microsoft.com/office/drawing/2014/main" id="{2B94FBB3-64AE-450D-A07C-15F5956F4B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884" y="3500082"/>
            <a:ext cx="1269795" cy="869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OD logo">
            <a:extLst>
              <a:ext uri="{FF2B5EF4-FFF2-40B4-BE49-F238E27FC236}">
                <a16:creationId xmlns:a16="http://schemas.microsoft.com/office/drawing/2014/main" id="{B22DBA01-FA7D-4DD8-B4B8-0EBE0F164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537" y="3301084"/>
            <a:ext cx="1267894" cy="12678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doe logo">
            <a:extLst>
              <a:ext uri="{FF2B5EF4-FFF2-40B4-BE49-F238E27FC236}">
                <a16:creationId xmlns:a16="http://schemas.microsoft.com/office/drawing/2014/main" id="{66214B12-D438-4168-BE30-401A16739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642" y="4845810"/>
            <a:ext cx="1376419" cy="13581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hs logo">
            <a:extLst>
              <a:ext uri="{FF2B5EF4-FFF2-40B4-BE49-F238E27FC236}">
                <a16:creationId xmlns:a16="http://schemas.microsoft.com/office/drawing/2014/main" id="{B9A5FCF0-6143-4E02-9738-8D3639927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44" y="4975937"/>
            <a:ext cx="1333524" cy="13275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NASA logo">
            <a:extLst>
              <a:ext uri="{FF2B5EF4-FFF2-40B4-BE49-F238E27FC236}">
                <a16:creationId xmlns:a16="http://schemas.microsoft.com/office/drawing/2014/main" id="{D9197DA5-26B2-433B-8495-A3BC7A3A8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129" y="1715704"/>
            <a:ext cx="1664355" cy="13869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nsf logo">
            <a:extLst>
              <a:ext uri="{FF2B5EF4-FFF2-40B4-BE49-F238E27FC236}">
                <a16:creationId xmlns:a16="http://schemas.microsoft.com/office/drawing/2014/main" id="{2CB7DB83-E4FF-4119-8ADC-B28EAF5375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924" y="3183428"/>
            <a:ext cx="1496524" cy="150320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Dept commerce logo">
            <a:extLst>
              <a:ext uri="{FF2B5EF4-FFF2-40B4-BE49-F238E27FC236}">
                <a16:creationId xmlns:a16="http://schemas.microsoft.com/office/drawing/2014/main" id="{8FFE10B7-47FD-4DCA-836C-76F9C4E689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3157" y="1767893"/>
            <a:ext cx="1282582" cy="12825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Dept education logo">
            <a:extLst>
              <a:ext uri="{FF2B5EF4-FFF2-40B4-BE49-F238E27FC236}">
                <a16:creationId xmlns:a16="http://schemas.microsoft.com/office/drawing/2014/main" id="{56C13D34-B11C-48AA-8C70-D71927538E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0614" y="4851767"/>
            <a:ext cx="1402482" cy="14024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EPA logo">
            <a:extLst>
              <a:ext uri="{FF2B5EF4-FFF2-40B4-BE49-F238E27FC236}">
                <a16:creationId xmlns:a16="http://schemas.microsoft.com/office/drawing/2014/main" id="{9396BA56-8BD8-4881-9C5A-0190A24E72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3786" y="1807232"/>
            <a:ext cx="1203905" cy="120390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Dept Transportation logo">
            <a:extLst>
              <a:ext uri="{FF2B5EF4-FFF2-40B4-BE49-F238E27FC236}">
                <a16:creationId xmlns:a16="http://schemas.microsoft.com/office/drawing/2014/main" id="{7B895B88-C8EE-417F-9B9E-993E9B12D1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2606" y="4885828"/>
            <a:ext cx="1303685" cy="1303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Health Human services logo">
            <a:extLst>
              <a:ext uri="{FF2B5EF4-FFF2-40B4-BE49-F238E27FC236}">
                <a16:creationId xmlns:a16="http://schemas.microsoft.com/office/drawing/2014/main" id="{9361147A-7334-4314-A76C-CEDF6A164D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9400" y="1777888"/>
            <a:ext cx="1219470" cy="1219470"/>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3">
            <a:extLst>
              <a:ext uri="{FF2B5EF4-FFF2-40B4-BE49-F238E27FC236}">
                <a16:creationId xmlns:a16="http://schemas.microsoft.com/office/drawing/2014/main" id="{ED6B2CCA-430D-41E2-9712-FD2B317DABE2}"/>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550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50" name="Rectangle 14"/>
          <p:cNvSpPr>
            <a:spLocks noGrp="1" noChangeArrowheads="1"/>
          </p:cNvSpPr>
          <p:nvPr>
            <p:ph type="title"/>
          </p:nvPr>
        </p:nvSpPr>
        <p:spPr/>
        <p:txBody>
          <a:bodyPr>
            <a:normAutofit fontScale="90000"/>
          </a:bodyPr>
          <a:lstStyle/>
          <a:p>
            <a:pPr>
              <a:defRPr/>
            </a:pPr>
            <a:r>
              <a:rPr lang="en-US" dirty="0"/>
              <a:t>Agency Differences -- Grants vs. Contracts</a:t>
            </a:r>
          </a:p>
        </p:txBody>
      </p:sp>
      <p:sp>
        <p:nvSpPr>
          <p:cNvPr id="43011" name="Rectangle 15"/>
          <p:cNvSpPr>
            <a:spLocks noGrp="1" noChangeArrowheads="1"/>
          </p:cNvSpPr>
          <p:nvPr>
            <p:ph idx="4294967295"/>
          </p:nvPr>
        </p:nvSpPr>
        <p:spPr>
          <a:xfrm>
            <a:off x="914400" y="1524000"/>
            <a:ext cx="8229600" cy="4510088"/>
          </a:xfrm>
        </p:spPr>
        <p:txBody>
          <a:bodyPr>
            <a:normAutofit fontScale="62500" lnSpcReduction="20000"/>
          </a:bodyPr>
          <a:lstStyle/>
          <a:p>
            <a:pPr>
              <a:spcAft>
                <a:spcPts val="600"/>
              </a:spcAft>
            </a:pPr>
            <a:r>
              <a:rPr lang="en-US" sz="3400" b="1" dirty="0">
                <a:solidFill>
                  <a:schemeClr val="accent6">
                    <a:lumMod val="75000"/>
                  </a:schemeClr>
                </a:solidFill>
              </a:rPr>
              <a:t>Grants – Investigator Initiated Topics</a:t>
            </a:r>
          </a:p>
          <a:p>
            <a:pPr lvl="1">
              <a:spcAft>
                <a:spcPts val="600"/>
              </a:spcAft>
            </a:pPr>
            <a:r>
              <a:rPr lang="en-US" sz="2800" dirty="0">
                <a:solidFill>
                  <a:srgbClr val="9E9E07"/>
                </a:solidFill>
              </a:rPr>
              <a:t>HHS (95% $$), NSF, USDA, DOE, ED</a:t>
            </a:r>
          </a:p>
          <a:p>
            <a:pPr lvl="1">
              <a:spcAft>
                <a:spcPts val="600"/>
              </a:spcAft>
            </a:pPr>
            <a:r>
              <a:rPr lang="en-US" sz="2800" dirty="0"/>
              <a:t>Some agencies might have topic areas (aka “buckets”)</a:t>
            </a:r>
          </a:p>
          <a:p>
            <a:pPr lvl="1">
              <a:spcAft>
                <a:spcPts val="600"/>
              </a:spcAft>
            </a:pPr>
            <a:r>
              <a:rPr lang="en-US" sz="2800" dirty="0"/>
              <a:t>Open communications </a:t>
            </a:r>
          </a:p>
          <a:p>
            <a:pPr lvl="1">
              <a:spcAft>
                <a:spcPts val="600"/>
              </a:spcAft>
            </a:pPr>
            <a:r>
              <a:rPr lang="en-US" sz="2800" dirty="0"/>
              <a:t>External peer review</a:t>
            </a:r>
          </a:p>
          <a:p>
            <a:pPr lvl="1">
              <a:spcAft>
                <a:spcPts val="600"/>
              </a:spcAft>
            </a:pPr>
            <a:endParaRPr lang="en-US" sz="2700" dirty="0">
              <a:solidFill>
                <a:srgbClr val="C0407A"/>
              </a:solidFill>
            </a:endParaRPr>
          </a:p>
          <a:p>
            <a:pPr>
              <a:spcAft>
                <a:spcPts val="600"/>
              </a:spcAft>
            </a:pPr>
            <a:r>
              <a:rPr lang="en-US" sz="3400" b="1" dirty="0">
                <a:solidFill>
                  <a:schemeClr val="accent6">
                    <a:lumMod val="75000"/>
                  </a:schemeClr>
                </a:solidFill>
              </a:rPr>
              <a:t>Contracts – Agency-specified topics</a:t>
            </a:r>
          </a:p>
          <a:p>
            <a:pPr lvl="1">
              <a:spcAft>
                <a:spcPts val="600"/>
              </a:spcAft>
            </a:pPr>
            <a:r>
              <a:rPr lang="en-US" sz="2900" dirty="0">
                <a:solidFill>
                  <a:srgbClr val="9E9E07"/>
                </a:solidFill>
              </a:rPr>
              <a:t>DoD, NASA, DHS, EPA, DOT, DOC, ED, HHS (5% $$)</a:t>
            </a:r>
          </a:p>
          <a:p>
            <a:pPr lvl="1">
              <a:spcAft>
                <a:spcPts val="600"/>
              </a:spcAft>
            </a:pPr>
            <a:r>
              <a:rPr lang="en-US" sz="2900" dirty="0"/>
              <a:t>Must respond to a topic</a:t>
            </a:r>
          </a:p>
          <a:p>
            <a:pPr lvl="1">
              <a:spcAft>
                <a:spcPts val="600"/>
              </a:spcAft>
            </a:pPr>
            <a:r>
              <a:rPr lang="en-US" sz="2900" dirty="0"/>
              <a:t>Limited time to prepare ( 8-12 weeks)</a:t>
            </a:r>
          </a:p>
          <a:p>
            <a:pPr lvl="1">
              <a:spcAft>
                <a:spcPts val="600"/>
              </a:spcAft>
            </a:pPr>
            <a:r>
              <a:rPr lang="en-US" sz="2900" dirty="0"/>
              <a:t>Limited communications during open solicitation</a:t>
            </a:r>
          </a:p>
          <a:p>
            <a:pPr lvl="1">
              <a:spcAft>
                <a:spcPts val="600"/>
              </a:spcAft>
            </a:pPr>
            <a:r>
              <a:rPr lang="en-US" sz="2900" dirty="0"/>
              <a:t>Internal review</a:t>
            </a:r>
          </a:p>
          <a:p>
            <a:endParaRPr lang="en-US" sz="2300" dirty="0">
              <a:solidFill>
                <a:srgbClr val="406105"/>
              </a:solidFill>
            </a:endParaRPr>
          </a:p>
        </p:txBody>
      </p:sp>
      <p:pic>
        <p:nvPicPr>
          <p:cNvPr id="2050" name="Picture 2" descr="https://encrypted-tbn1.gstatic.com/images?q=tbn:ANd9GcTxvd4zVkpTmsZJSLcHkyY-UnIVYAwS9gH-Kw7EIXjmlrZHzHPdn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982" y="2453832"/>
            <a:ext cx="1383452" cy="1498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lide Number Placeholder 21">
            <a:extLst>
              <a:ext uri="{FF2B5EF4-FFF2-40B4-BE49-F238E27FC236}">
                <a16:creationId xmlns:a16="http://schemas.microsoft.com/office/drawing/2014/main" id="{173634FC-3F65-4DF8-A4A7-2A23712D3E7C}"/>
              </a:ext>
            </a:extLst>
          </p:cNvPr>
          <p:cNvSpPr txBox="1">
            <a:spLocks/>
          </p:cNvSpPr>
          <p:nvPr/>
        </p:nvSpPr>
        <p:spPr>
          <a:xfrm>
            <a:off x="0" y="6513513"/>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Slide Number Placeholder 3">
            <a:extLst>
              <a:ext uri="{FF2B5EF4-FFF2-40B4-BE49-F238E27FC236}">
                <a16:creationId xmlns:a16="http://schemas.microsoft.com/office/drawing/2014/main" id="{65056D95-6FED-4F47-B5A6-B58693BEBA56}"/>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28721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4"/>
          <p:cNvSpPr>
            <a:spLocks/>
          </p:cNvSpPr>
          <p:nvPr/>
        </p:nvSpPr>
        <p:spPr bwMode="auto">
          <a:xfrm>
            <a:off x="533400" y="1161456"/>
            <a:ext cx="2552700" cy="210145"/>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endParaRPr lang="en-US" sz="1500" dirty="0">
              <a:solidFill>
                <a:srgbClr val="169A8B"/>
              </a:solidFill>
              <a:latin typeface="Rockwell"/>
              <a:ea typeface="Proxima Nova Bold" charset="0"/>
              <a:cs typeface="Rockwell"/>
              <a:sym typeface="Proxima Nova Bold" charset="0"/>
            </a:endParaRPr>
          </a:p>
        </p:txBody>
      </p:sp>
      <p:sp>
        <p:nvSpPr>
          <p:cNvPr id="2" name="Title 1"/>
          <p:cNvSpPr>
            <a:spLocks noGrp="1"/>
          </p:cNvSpPr>
          <p:nvPr>
            <p:ph type="title"/>
          </p:nvPr>
        </p:nvSpPr>
        <p:spPr/>
        <p:txBody>
          <a:bodyPr/>
          <a:lstStyle/>
          <a:p>
            <a:r>
              <a:rPr lang="en-US" dirty="0">
                <a:sym typeface="Proxima Nova Bold" charset="0"/>
              </a:rPr>
              <a:t>Contracts versus Grants</a:t>
            </a:r>
            <a:endParaRPr lang="en-US" dirty="0"/>
          </a:p>
        </p:txBody>
      </p:sp>
      <p:graphicFrame>
        <p:nvGraphicFramePr>
          <p:cNvPr id="15" name="Content Placeholder 4"/>
          <p:cNvGraphicFramePr>
            <a:graphicFrameLocks noGrp="1"/>
          </p:cNvGraphicFramePr>
          <p:nvPr>
            <p:ph idx="1"/>
          </p:nvPr>
        </p:nvGraphicFramePr>
        <p:xfrm>
          <a:off x="933450" y="1590675"/>
          <a:ext cx="7372351" cy="5089470"/>
        </p:xfrm>
        <a:graphic>
          <a:graphicData uri="http://schemas.openxmlformats.org/drawingml/2006/table">
            <a:tbl>
              <a:tblPr firstRow="1" bandRow="1">
                <a:tableStyleId>{5C22544A-7EE6-4342-B048-85BDC9FD1C3A}</a:tableStyleId>
              </a:tblPr>
              <a:tblGrid>
                <a:gridCol w="3746604">
                  <a:extLst>
                    <a:ext uri="{9D8B030D-6E8A-4147-A177-3AD203B41FA5}">
                      <a16:colId xmlns:a16="http://schemas.microsoft.com/office/drawing/2014/main" val="20000"/>
                    </a:ext>
                  </a:extLst>
                </a:gridCol>
                <a:gridCol w="423004">
                  <a:extLst>
                    <a:ext uri="{9D8B030D-6E8A-4147-A177-3AD203B41FA5}">
                      <a16:colId xmlns:a16="http://schemas.microsoft.com/office/drawing/2014/main" val="20001"/>
                    </a:ext>
                  </a:extLst>
                </a:gridCol>
                <a:gridCol w="3202743">
                  <a:extLst>
                    <a:ext uri="{9D8B030D-6E8A-4147-A177-3AD203B41FA5}">
                      <a16:colId xmlns:a16="http://schemas.microsoft.com/office/drawing/2014/main" val="20002"/>
                    </a:ext>
                  </a:extLst>
                </a:gridCol>
              </a:tblGrid>
              <a:tr h="425694">
                <a:tc>
                  <a:txBody>
                    <a:bodyPr/>
                    <a:lstStyle/>
                    <a:p>
                      <a:r>
                        <a:rPr lang="en-US" sz="2400" b="1" dirty="0">
                          <a:solidFill>
                            <a:srgbClr val="EA7024"/>
                          </a:solidFill>
                          <a:latin typeface="Arial" panose="020B0604020202020204" pitchFamily="34" charset="0"/>
                          <a:cs typeface="Arial" panose="020B0604020202020204" pitchFamily="34" charset="0"/>
                        </a:rPr>
                        <a:t>Contracting Agencies</a:t>
                      </a:r>
                    </a:p>
                  </a:txBody>
                  <a:tcPr marL="72515" marR="72515"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sz="2400" b="1" dirty="0">
                          <a:solidFill>
                            <a:srgbClr val="EA7024"/>
                          </a:solidFill>
                          <a:latin typeface="Arial" panose="020B0604020202020204" pitchFamily="34" charset="0"/>
                          <a:cs typeface="Arial" panose="020B0604020202020204" pitchFamily="34" charset="0"/>
                        </a:rPr>
                        <a:t>Granting Agencies</a:t>
                      </a:r>
                    </a:p>
                  </a:txBody>
                  <a:tcPr marL="72515" marR="72515"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rgbClr val="0070C0"/>
                        </a:solidFill>
                      </a:endParaRPr>
                    </a:p>
                  </a:txBody>
                  <a:tcPr>
                    <a:noFill/>
                  </a:tcPr>
                </a:tc>
                <a:extLst>
                  <a:ext uri="{0D108BD9-81ED-4DB2-BD59-A6C34878D82A}">
                    <a16:rowId xmlns:a16="http://schemas.microsoft.com/office/drawing/2014/main" val="10000"/>
                  </a:ext>
                </a:extLst>
              </a:tr>
              <a:tr h="3390718">
                <a:tc>
                  <a:txBody>
                    <a:bodyPr/>
                    <a:lstStyle/>
                    <a:p>
                      <a:pPr marL="342900" marR="0" lvl="0" indent="-342900" algn="l" defTabSz="457200" rtl="0" eaLnBrk="1" fontAlgn="auto" latinLnBrk="0" hangingPunct="1">
                        <a:lnSpc>
                          <a:spcPct val="100000"/>
                        </a:lnSpc>
                        <a:spcBef>
                          <a:spcPts val="1200"/>
                        </a:spcBef>
                        <a:spcAft>
                          <a:spcPts val="600"/>
                        </a:spcAft>
                        <a:buClr>
                          <a:srgbClr val="0070C0"/>
                        </a:buClr>
                        <a:buSzTx/>
                        <a:buFontTx/>
                        <a:buBlip>
                          <a:blip r:embed="rId3"/>
                        </a:buBlip>
                        <a:tabLst/>
                        <a:defRPr/>
                      </a:pPr>
                      <a:r>
                        <a:rPr lang="en-US" sz="2000" dirty="0">
                          <a:solidFill>
                            <a:schemeClr val="bg1">
                              <a:lumMod val="75000"/>
                            </a:schemeClr>
                          </a:solidFill>
                          <a:latin typeface="Arial" panose="020B0604020202020204" pitchFamily="34" charset="0"/>
                          <a:cs typeface="Arial" panose="020B0604020202020204" pitchFamily="34" charset="0"/>
                        </a:rPr>
                        <a:t>Agency establishes requirements</a:t>
                      </a:r>
                    </a:p>
                    <a:p>
                      <a:pPr marL="342900" marR="0" lvl="0" indent="-342900" algn="l" defTabSz="457200" rtl="0" eaLnBrk="1" fontAlgn="auto" latinLnBrk="0" hangingPunct="1">
                        <a:lnSpc>
                          <a:spcPct val="100000"/>
                        </a:lnSpc>
                        <a:spcBef>
                          <a:spcPts val="1200"/>
                        </a:spcBef>
                        <a:spcAft>
                          <a:spcPts val="600"/>
                        </a:spcAft>
                        <a:buClr>
                          <a:srgbClr val="0070C0"/>
                        </a:buClr>
                        <a:buSzTx/>
                        <a:buFontTx/>
                        <a:buBlip>
                          <a:blip r:embed="rId3"/>
                        </a:buBlip>
                        <a:tabLst/>
                        <a:defRPr/>
                      </a:pPr>
                      <a:r>
                        <a:rPr lang="en-US" sz="2000" dirty="0">
                          <a:solidFill>
                            <a:schemeClr val="bg1">
                              <a:lumMod val="75000"/>
                            </a:schemeClr>
                          </a:solidFill>
                          <a:latin typeface="Arial" panose="020B0604020202020204" pitchFamily="34" charset="0"/>
                          <a:cs typeface="Arial" panose="020B0604020202020204" pitchFamily="34" charset="0"/>
                        </a:rPr>
                        <a:t>Highly focused topics</a:t>
                      </a:r>
                    </a:p>
                    <a:p>
                      <a:pPr marL="342900" marR="0" lvl="0" indent="-342900" algn="l" defTabSz="457200" rtl="0" eaLnBrk="1" fontAlgn="auto" latinLnBrk="0" hangingPunct="1">
                        <a:lnSpc>
                          <a:spcPct val="100000"/>
                        </a:lnSpc>
                        <a:spcBef>
                          <a:spcPts val="1200"/>
                        </a:spcBef>
                        <a:spcAft>
                          <a:spcPts val="600"/>
                        </a:spcAft>
                        <a:buClr>
                          <a:srgbClr val="0070C0"/>
                        </a:buClr>
                        <a:buSzTx/>
                        <a:buFontTx/>
                        <a:buBlip>
                          <a:blip r:embed="rId3"/>
                        </a:buBlip>
                        <a:tabLst/>
                        <a:defRPr/>
                      </a:pPr>
                      <a:r>
                        <a:rPr lang="en-US" sz="2000" dirty="0">
                          <a:solidFill>
                            <a:schemeClr val="bg1">
                              <a:lumMod val="75000"/>
                            </a:schemeClr>
                          </a:solidFill>
                          <a:latin typeface="Arial" panose="020B0604020202020204" pitchFamily="34" charset="0"/>
                          <a:cs typeface="Arial" panose="020B0604020202020204" pitchFamily="34" charset="0"/>
                        </a:rPr>
                        <a:t>Procurement mechanism</a:t>
                      </a:r>
                    </a:p>
                    <a:p>
                      <a:pPr marL="342900" marR="0" lvl="0" indent="-342900" algn="l" defTabSz="457200" rtl="0" eaLnBrk="1" fontAlgn="auto" latinLnBrk="0" hangingPunct="1">
                        <a:lnSpc>
                          <a:spcPct val="100000"/>
                        </a:lnSpc>
                        <a:spcBef>
                          <a:spcPts val="1200"/>
                        </a:spcBef>
                        <a:spcAft>
                          <a:spcPts val="600"/>
                        </a:spcAft>
                        <a:buClr>
                          <a:srgbClr val="0070C0"/>
                        </a:buClr>
                        <a:buSzTx/>
                        <a:buFontTx/>
                        <a:buBlip>
                          <a:blip r:embed="rId3"/>
                        </a:buBlip>
                        <a:tabLst/>
                        <a:defRPr/>
                      </a:pPr>
                      <a:r>
                        <a:rPr lang="en-US" sz="2000" dirty="0">
                          <a:solidFill>
                            <a:schemeClr val="bg1">
                              <a:lumMod val="75000"/>
                            </a:schemeClr>
                          </a:solidFill>
                          <a:latin typeface="Arial" panose="020B0604020202020204" pitchFamily="34" charset="0"/>
                          <a:cs typeface="Arial" panose="020B0604020202020204" pitchFamily="34" charset="0"/>
                        </a:rPr>
                        <a:t>More fiscal requirements</a:t>
                      </a:r>
                    </a:p>
                    <a:p>
                      <a:pPr marL="342900" marR="0" lvl="0" indent="-342900" algn="l" defTabSz="457200" rtl="0" eaLnBrk="1" fontAlgn="auto" latinLnBrk="0" hangingPunct="1">
                        <a:lnSpc>
                          <a:spcPct val="100000"/>
                        </a:lnSpc>
                        <a:spcBef>
                          <a:spcPts val="1200"/>
                        </a:spcBef>
                        <a:spcAft>
                          <a:spcPts val="600"/>
                        </a:spcAft>
                        <a:buClr>
                          <a:srgbClr val="0070C0"/>
                        </a:buClr>
                        <a:buSzTx/>
                        <a:buFontTx/>
                        <a:buBlip>
                          <a:blip r:embed="rId3"/>
                        </a:buBlip>
                        <a:tabLst/>
                        <a:defRPr/>
                      </a:pPr>
                      <a:r>
                        <a:rPr lang="en-US" sz="2000" dirty="0">
                          <a:solidFill>
                            <a:schemeClr val="bg1">
                              <a:lumMod val="75000"/>
                            </a:schemeClr>
                          </a:solidFill>
                          <a:latin typeface="Arial" panose="020B0604020202020204" pitchFamily="34" charset="0"/>
                          <a:cs typeface="Arial" panose="020B0604020202020204" pitchFamily="34" charset="0"/>
                        </a:rPr>
                        <a:t>Invoiced on Progress, Deliverables</a:t>
                      </a:r>
                    </a:p>
                    <a:p>
                      <a:pPr marL="342900" marR="0" lvl="0" indent="-342900" algn="l" defTabSz="457200" rtl="0" eaLnBrk="1" fontAlgn="auto" latinLnBrk="0" hangingPunct="1">
                        <a:lnSpc>
                          <a:spcPct val="100000"/>
                        </a:lnSpc>
                        <a:spcBef>
                          <a:spcPts val="1200"/>
                        </a:spcBef>
                        <a:spcAft>
                          <a:spcPts val="600"/>
                        </a:spcAft>
                        <a:buClr>
                          <a:srgbClr val="0070C0"/>
                        </a:buClr>
                        <a:buSzTx/>
                        <a:buFontTx/>
                        <a:buBlip>
                          <a:blip r:embed="rId3"/>
                        </a:buBlip>
                        <a:tabLst/>
                        <a:defRPr/>
                      </a:pPr>
                      <a:r>
                        <a:rPr lang="en-US" sz="2000" dirty="0">
                          <a:solidFill>
                            <a:schemeClr val="bg1">
                              <a:lumMod val="75000"/>
                            </a:schemeClr>
                          </a:solidFill>
                          <a:latin typeface="Arial" panose="020B0604020202020204" pitchFamily="34" charset="0"/>
                          <a:cs typeface="Arial" panose="020B0604020202020204" pitchFamily="34" charset="0"/>
                        </a:rPr>
                        <a:t>DoD, DHS, NASA, EPA, DOT</a:t>
                      </a:r>
                      <a:endParaRPr lang="en-US" sz="2000" i="1" dirty="0">
                        <a:solidFill>
                          <a:schemeClr val="bg1">
                            <a:lumMod val="75000"/>
                          </a:schemeClr>
                        </a:solidFill>
                        <a:latin typeface="Arial" panose="020B0604020202020204" pitchFamily="34" charset="0"/>
                        <a:cs typeface="Arial" panose="020B0604020202020204" pitchFamily="34" charset="0"/>
                      </a:endParaRPr>
                    </a:p>
                  </a:txBody>
                  <a:tcPr marL="72515" marR="72515"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342900" lvl="0" indent="-342900" algn="l">
                        <a:spcBef>
                          <a:spcPts val="1200"/>
                        </a:spcBef>
                        <a:spcAft>
                          <a:spcPts val="600"/>
                        </a:spcAft>
                        <a:buClr>
                          <a:srgbClr val="1570AF"/>
                        </a:buClr>
                        <a:buFontTx/>
                        <a:buBlip>
                          <a:blip r:embed="rId3"/>
                        </a:buBlip>
                      </a:pPr>
                      <a:r>
                        <a:rPr lang="en-US" sz="2000" dirty="0">
                          <a:solidFill>
                            <a:schemeClr val="bg1">
                              <a:lumMod val="75000"/>
                            </a:schemeClr>
                          </a:solidFill>
                          <a:latin typeface="Arial" panose="020B0604020202020204" pitchFamily="34" charset="0"/>
                          <a:cs typeface="Arial" panose="020B0604020202020204" pitchFamily="34" charset="0"/>
                        </a:rPr>
                        <a:t>Investigator initiates approach</a:t>
                      </a:r>
                    </a:p>
                    <a:p>
                      <a:pPr marL="342900" lvl="0" indent="-342900" algn="l">
                        <a:spcBef>
                          <a:spcPts val="1200"/>
                        </a:spcBef>
                        <a:spcAft>
                          <a:spcPts val="600"/>
                        </a:spcAft>
                        <a:buClr>
                          <a:srgbClr val="1570AF"/>
                        </a:buClr>
                        <a:buFontTx/>
                        <a:buBlip>
                          <a:blip r:embed="rId3"/>
                        </a:buBlip>
                      </a:pPr>
                      <a:r>
                        <a:rPr lang="en-US" sz="2000" dirty="0">
                          <a:solidFill>
                            <a:schemeClr val="bg1">
                              <a:lumMod val="75000"/>
                            </a:schemeClr>
                          </a:solidFill>
                          <a:latin typeface="Arial" panose="020B0604020202020204" pitchFamily="34" charset="0"/>
                          <a:cs typeface="Arial" panose="020B0604020202020204" pitchFamily="34" charset="0"/>
                        </a:rPr>
                        <a:t>Broad topics</a:t>
                      </a:r>
                    </a:p>
                    <a:p>
                      <a:pPr marL="342900" lvl="0" indent="-342900" algn="l">
                        <a:spcBef>
                          <a:spcPts val="1200"/>
                        </a:spcBef>
                        <a:spcAft>
                          <a:spcPts val="600"/>
                        </a:spcAft>
                        <a:buClr>
                          <a:srgbClr val="1570AF"/>
                        </a:buClr>
                        <a:buFontTx/>
                        <a:buBlip>
                          <a:blip r:embed="rId3"/>
                        </a:buBlip>
                      </a:pPr>
                      <a:r>
                        <a:rPr lang="en-US" sz="2000" dirty="0">
                          <a:solidFill>
                            <a:schemeClr val="bg1">
                              <a:lumMod val="75000"/>
                            </a:schemeClr>
                          </a:solidFill>
                          <a:latin typeface="Arial" panose="020B0604020202020204" pitchFamily="34" charset="0"/>
                          <a:cs typeface="Arial" panose="020B0604020202020204" pitchFamily="34" charset="0"/>
                        </a:rPr>
                        <a:t>Assistance mechanism</a:t>
                      </a:r>
                    </a:p>
                    <a:p>
                      <a:pPr marL="342900" lvl="0" indent="-342900" algn="l">
                        <a:spcBef>
                          <a:spcPts val="1200"/>
                        </a:spcBef>
                        <a:spcAft>
                          <a:spcPts val="600"/>
                        </a:spcAft>
                        <a:buClr>
                          <a:srgbClr val="1570AF"/>
                        </a:buClr>
                        <a:buFontTx/>
                        <a:buBlip>
                          <a:blip r:embed="rId3"/>
                        </a:buBlip>
                      </a:pPr>
                      <a:r>
                        <a:rPr lang="en-US" sz="2000" dirty="0">
                          <a:solidFill>
                            <a:schemeClr val="bg1">
                              <a:lumMod val="75000"/>
                            </a:schemeClr>
                          </a:solidFill>
                          <a:latin typeface="Arial" panose="020B0604020202020204" pitchFamily="34" charset="0"/>
                          <a:cs typeface="Arial" panose="020B0604020202020204" pitchFamily="34" charset="0"/>
                        </a:rPr>
                        <a:t>Budget more flexible</a:t>
                      </a:r>
                    </a:p>
                    <a:p>
                      <a:pPr marL="342900" lvl="0" indent="-342900" algn="l">
                        <a:spcBef>
                          <a:spcPts val="1200"/>
                        </a:spcBef>
                        <a:spcAft>
                          <a:spcPts val="600"/>
                        </a:spcAft>
                        <a:buClr>
                          <a:srgbClr val="1570AF"/>
                        </a:buClr>
                        <a:buFontTx/>
                        <a:buBlip>
                          <a:blip r:embed="rId3"/>
                        </a:buBlip>
                      </a:pPr>
                      <a:r>
                        <a:rPr lang="en-US" sz="2000" dirty="0">
                          <a:solidFill>
                            <a:schemeClr val="bg1">
                              <a:lumMod val="75000"/>
                            </a:schemeClr>
                          </a:solidFill>
                          <a:latin typeface="Arial" panose="020B0604020202020204" pitchFamily="34" charset="0"/>
                          <a:cs typeface="Arial" panose="020B0604020202020204" pitchFamily="34" charset="0"/>
                        </a:rPr>
                        <a:t>Progress/final reports</a:t>
                      </a:r>
                    </a:p>
                    <a:p>
                      <a:pPr marL="342900" indent="-342900" algn="l">
                        <a:spcBef>
                          <a:spcPts val="1200"/>
                        </a:spcBef>
                        <a:spcAft>
                          <a:spcPts val="600"/>
                        </a:spcAft>
                        <a:buClr>
                          <a:srgbClr val="1570AF"/>
                        </a:buClr>
                        <a:buFontTx/>
                        <a:buBlip>
                          <a:blip r:embed="rId3"/>
                        </a:buBlip>
                      </a:pPr>
                      <a:r>
                        <a:rPr lang="en-US" sz="2000" dirty="0">
                          <a:solidFill>
                            <a:schemeClr val="bg1">
                              <a:lumMod val="75000"/>
                            </a:schemeClr>
                          </a:solidFill>
                          <a:latin typeface="Arial" panose="020B0604020202020204" pitchFamily="34" charset="0"/>
                          <a:cs typeface="Arial" panose="020B0604020202020204" pitchFamily="34" charset="0"/>
                        </a:rPr>
                        <a:t>NSF, DoE, USDA</a:t>
                      </a:r>
                      <a:endParaRPr lang="en-US" sz="2000" i="1" dirty="0">
                        <a:solidFill>
                          <a:schemeClr val="bg1">
                            <a:lumMod val="75000"/>
                          </a:schemeClr>
                        </a:solidFill>
                        <a:latin typeface="Arial" panose="020B0604020202020204" pitchFamily="34" charset="0"/>
                        <a:cs typeface="Arial" panose="020B0604020202020204" pitchFamily="34" charset="0"/>
                      </a:endParaRPr>
                    </a:p>
                    <a:p>
                      <a:pPr>
                        <a:spcBef>
                          <a:spcPts val="1200"/>
                        </a:spcBef>
                      </a:pPr>
                      <a:endParaRPr lang="en-US" sz="2400" dirty="0">
                        <a:solidFill>
                          <a:schemeClr val="bg1">
                            <a:lumMod val="75000"/>
                          </a:schemeClr>
                        </a:solidFill>
                        <a:latin typeface="Arial" panose="020B0604020202020204" pitchFamily="34" charset="0"/>
                        <a:cs typeface="Arial" panose="020B0604020202020204" pitchFamily="34" charset="0"/>
                      </a:endParaRPr>
                    </a:p>
                  </a:txBody>
                  <a:tcPr marL="72515" marR="72515"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dirty="0"/>
                    </a:p>
                  </a:txBody>
                  <a:tcPr>
                    <a:noFill/>
                  </a:tcPr>
                </a:tc>
                <a:extLst>
                  <a:ext uri="{0D108BD9-81ED-4DB2-BD59-A6C34878D82A}">
                    <a16:rowId xmlns:a16="http://schemas.microsoft.com/office/drawing/2014/main" val="10001"/>
                  </a:ext>
                </a:extLst>
              </a:tr>
              <a:tr h="350175">
                <a:tc gridSpan="3">
                  <a:txBody>
                    <a:bodyPr/>
                    <a:lstStyle/>
                    <a:p>
                      <a:pPr algn="l"/>
                      <a:r>
                        <a:rPr lang="en-US" sz="1600" dirty="0">
                          <a:solidFill>
                            <a:schemeClr val="bg1">
                              <a:lumMod val="75000"/>
                            </a:schemeClr>
                          </a:solidFill>
                          <a:latin typeface="Arial" panose="020B0604020202020204" pitchFamily="34" charset="0"/>
                          <a:cs typeface="Arial" panose="020B0604020202020204" pitchFamily="34" charset="0"/>
                        </a:rPr>
                        <a:t>                Contracting </a:t>
                      </a:r>
                      <a:r>
                        <a:rPr lang="en-US" sz="1600" u="sng" dirty="0">
                          <a:solidFill>
                            <a:schemeClr val="bg1">
                              <a:lumMod val="75000"/>
                            </a:schemeClr>
                          </a:solidFill>
                          <a:latin typeface="Arial" panose="020B0604020202020204" pitchFamily="34" charset="0"/>
                          <a:cs typeface="Arial" panose="020B0604020202020204" pitchFamily="34" charset="0"/>
                        </a:rPr>
                        <a:t>and</a:t>
                      </a:r>
                      <a:r>
                        <a:rPr lang="en-US" sz="1600" dirty="0">
                          <a:solidFill>
                            <a:schemeClr val="bg1">
                              <a:lumMod val="75000"/>
                            </a:schemeClr>
                          </a:solidFill>
                          <a:latin typeface="Arial" panose="020B0604020202020204" pitchFamily="34" charset="0"/>
                          <a:cs typeface="Arial" panose="020B0604020202020204" pitchFamily="34" charset="0"/>
                        </a:rPr>
                        <a:t> Granting Agencies: HHS/NIH, DOC, ED</a:t>
                      </a:r>
                      <a:endParaRPr lang="en-US" sz="1600" i="1" dirty="0">
                        <a:solidFill>
                          <a:schemeClr val="bg1">
                            <a:lumMod val="75000"/>
                          </a:schemeClr>
                        </a:solidFill>
                        <a:latin typeface="Arial" panose="020B0604020202020204" pitchFamily="34" charset="0"/>
                        <a:cs typeface="Arial" panose="020B0604020202020204" pitchFamily="34" charset="0"/>
                      </a:endParaRPr>
                    </a:p>
                  </a:txBody>
                  <a:tcPr marL="72515" marR="72515"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noFill/>
                  </a:tcPr>
                </a:tc>
                <a:extLst>
                  <a:ext uri="{0D108BD9-81ED-4DB2-BD59-A6C34878D82A}">
                    <a16:rowId xmlns:a16="http://schemas.microsoft.com/office/drawing/2014/main" val="10002"/>
                  </a:ext>
                </a:extLst>
              </a:tr>
              <a:tr h="350175">
                <a:tc gridSpan="2">
                  <a:txBody>
                    <a:bodyPr/>
                    <a:lstStyle/>
                    <a:p>
                      <a:pPr marL="285750" marR="0" lvl="0" indent="-285750" algn="l"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en-US" sz="1600" dirty="0">
                        <a:solidFill>
                          <a:srgbClr val="173346"/>
                        </a:solidFill>
                        <a:latin typeface="Arial" panose="020B0604020202020204" pitchFamily="34" charset="0"/>
                        <a:cs typeface="Arial" panose="020B0604020202020204" pitchFamily="34" charset="0"/>
                      </a:endParaRPr>
                    </a:p>
                  </a:txBody>
                  <a:tcPr marL="72515" marR="72515"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sz="1600" dirty="0">
                        <a:latin typeface="Arial" panose="020B0604020202020204" pitchFamily="34" charset="0"/>
                        <a:cs typeface="Arial" panose="020B0604020202020204" pitchFamily="34" charset="0"/>
                      </a:endParaRPr>
                    </a:p>
                  </a:txBody>
                  <a:tcPr marL="72515" marR="72515"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74</a:t>
            </a:fld>
            <a:endParaRPr lang="en-US" dirty="0">
              <a:solidFill>
                <a:schemeClr val="tx1">
                  <a:lumMod val="60000"/>
                  <a:lumOff val="40000"/>
                </a:schemeClr>
              </a:solidFill>
            </a:endParaRPr>
          </a:p>
        </p:txBody>
      </p:sp>
    </p:spTree>
    <p:extLst>
      <p:ext uri="{BB962C8B-B14F-4D97-AF65-F5344CB8AC3E}">
        <p14:creationId xmlns:p14="http://schemas.microsoft.com/office/powerpoint/2010/main" val="442493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9022" y="1706940"/>
            <a:ext cx="2933700"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How do I find the right  Agency?</a:t>
            </a:r>
          </a:p>
        </p:txBody>
      </p:sp>
      <p:sp>
        <p:nvSpPr>
          <p:cNvPr id="5" name="TextBox 4"/>
          <p:cNvSpPr txBox="1"/>
          <p:nvPr/>
        </p:nvSpPr>
        <p:spPr>
          <a:xfrm>
            <a:off x="984738" y="3657600"/>
            <a:ext cx="2340219"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How do I find the right topic?</a:t>
            </a:r>
          </a:p>
        </p:txBody>
      </p:sp>
      <p:pic>
        <p:nvPicPr>
          <p:cNvPr id="3074" name="Picture 2" descr="https://www.inmar.com/PublishingImages/Question%20Peopl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9066" y="1545772"/>
            <a:ext cx="4236396" cy="39427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a:t>The Big Questions </a:t>
            </a:r>
          </a:p>
        </p:txBody>
      </p:sp>
      <p:sp>
        <p:nvSpPr>
          <p:cNvPr id="2" name="Slide Number Placeholder 1"/>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75</a:t>
            </a:fld>
            <a:endParaRPr lang="en-US" dirty="0">
              <a:solidFill>
                <a:schemeClr val="tx1">
                  <a:lumMod val="60000"/>
                  <a:lumOff val="40000"/>
                </a:schemeClr>
              </a:solidFill>
            </a:endParaRPr>
          </a:p>
        </p:txBody>
      </p:sp>
    </p:spTree>
    <p:extLst>
      <p:ext uri="{BB962C8B-B14F-4D97-AF65-F5344CB8AC3E}">
        <p14:creationId xmlns:p14="http://schemas.microsoft.com/office/powerpoint/2010/main" val="3623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F1A6-77B4-4A7B-B815-E12E671802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D66832-2C4D-45F4-8651-E665EA8802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25E52C4-7903-46B7-A27E-16AD7E3D0ECF}"/>
              </a:ext>
            </a:extLst>
          </p:cNvPr>
          <p:cNvSpPr>
            <a:spLocks noGrp="1"/>
          </p:cNvSpPr>
          <p:nvPr>
            <p:ph type="sldNum" sz="quarter" idx="4"/>
          </p:nvPr>
        </p:nvSpPr>
        <p:spPr/>
        <p:txBody>
          <a:bodyPr/>
          <a:lstStyle/>
          <a:p>
            <a:fld id="{C80208A2-13A6-4F7D-8D9A-E4DF26F50285}" type="slidenum">
              <a:rPr lang="en-US" smtClean="0"/>
              <a:pPr/>
              <a:t>76</a:t>
            </a:fld>
            <a:endParaRPr lang="en-US" dirty="0"/>
          </a:p>
        </p:txBody>
      </p:sp>
      <p:pic>
        <p:nvPicPr>
          <p:cNvPr id="5" name="Picture 4">
            <a:extLst>
              <a:ext uri="{FF2B5EF4-FFF2-40B4-BE49-F238E27FC236}">
                <a16:creationId xmlns:a16="http://schemas.microsoft.com/office/drawing/2014/main" id="{1E076C21-A8CC-400A-98F2-6D0F264D0BA8}"/>
              </a:ext>
            </a:extLst>
          </p:cNvPr>
          <p:cNvPicPr>
            <a:picLocks noChangeAspect="1"/>
          </p:cNvPicPr>
          <p:nvPr/>
        </p:nvPicPr>
        <p:blipFill>
          <a:blip r:embed="rId2"/>
          <a:stretch>
            <a:fillRect/>
          </a:stretch>
        </p:blipFill>
        <p:spPr>
          <a:xfrm>
            <a:off x="495300" y="609600"/>
            <a:ext cx="8153400" cy="5801788"/>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08D3378C-1E8E-4A73-B8EE-5FB421A1048F}"/>
              </a:ext>
            </a:extLst>
          </p:cNvPr>
          <p:cNvSpPr/>
          <p:nvPr/>
        </p:nvSpPr>
        <p:spPr>
          <a:xfrm>
            <a:off x="2628900" y="873984"/>
            <a:ext cx="838200" cy="345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37BDA6F-B6BB-4DB8-B070-5C2EA725DEE5}"/>
              </a:ext>
            </a:extLst>
          </p:cNvPr>
          <p:cNvPicPr>
            <a:picLocks noChangeAspect="1"/>
          </p:cNvPicPr>
          <p:nvPr/>
        </p:nvPicPr>
        <p:blipFill>
          <a:blip r:embed="rId3"/>
          <a:stretch>
            <a:fillRect/>
          </a:stretch>
        </p:blipFill>
        <p:spPr>
          <a:xfrm>
            <a:off x="1524000" y="1488276"/>
            <a:ext cx="6400800" cy="4758065"/>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1FCE9503-97FA-4613-B5D1-C9EEB76AE801}"/>
              </a:ext>
            </a:extLst>
          </p:cNvPr>
          <p:cNvSpPr/>
          <p:nvPr/>
        </p:nvSpPr>
        <p:spPr>
          <a:xfrm>
            <a:off x="3962400" y="2667000"/>
            <a:ext cx="838200" cy="345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4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204B-E79A-495E-913E-144E794DD4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F2FBEF-583F-4706-8C69-BC5B0FAFEBE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F7D342F-344F-453F-8120-C34B9E17D8CC}"/>
              </a:ext>
            </a:extLst>
          </p:cNvPr>
          <p:cNvSpPr>
            <a:spLocks noGrp="1"/>
          </p:cNvSpPr>
          <p:nvPr>
            <p:ph type="sldNum" sz="quarter" idx="4"/>
          </p:nvPr>
        </p:nvSpPr>
        <p:spPr/>
        <p:txBody>
          <a:bodyPr/>
          <a:lstStyle/>
          <a:p>
            <a:fld id="{C80208A2-13A6-4F7D-8D9A-E4DF26F50285}" type="slidenum">
              <a:rPr lang="en-US" smtClean="0"/>
              <a:pPr/>
              <a:t>77</a:t>
            </a:fld>
            <a:endParaRPr lang="en-US" dirty="0"/>
          </a:p>
        </p:txBody>
      </p:sp>
      <p:pic>
        <p:nvPicPr>
          <p:cNvPr id="5" name="Picture 4">
            <a:extLst>
              <a:ext uri="{FF2B5EF4-FFF2-40B4-BE49-F238E27FC236}">
                <a16:creationId xmlns:a16="http://schemas.microsoft.com/office/drawing/2014/main" id="{570DF392-AD86-4445-872E-280E21E46938}"/>
              </a:ext>
            </a:extLst>
          </p:cNvPr>
          <p:cNvPicPr>
            <a:picLocks noChangeAspect="1"/>
          </p:cNvPicPr>
          <p:nvPr/>
        </p:nvPicPr>
        <p:blipFill>
          <a:blip r:embed="rId2"/>
          <a:stretch>
            <a:fillRect/>
          </a:stretch>
        </p:blipFill>
        <p:spPr>
          <a:xfrm>
            <a:off x="1371600" y="948232"/>
            <a:ext cx="7321114" cy="5415486"/>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FE59DC45-E4C0-4C1C-A8A4-7AC40E9CA044}"/>
              </a:ext>
            </a:extLst>
          </p:cNvPr>
          <p:cNvSpPr/>
          <p:nvPr/>
        </p:nvSpPr>
        <p:spPr>
          <a:xfrm>
            <a:off x="868365" y="4419600"/>
            <a:ext cx="838200" cy="345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E2EBDDD-2BE4-4A97-AA42-2681767F8245}"/>
              </a:ext>
            </a:extLst>
          </p:cNvPr>
          <p:cNvSpPr/>
          <p:nvPr/>
        </p:nvSpPr>
        <p:spPr>
          <a:xfrm>
            <a:off x="837837" y="5268099"/>
            <a:ext cx="838200" cy="345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9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A7B225-3A53-4E3C-9CE9-935F22593E7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A06F48-1C7B-4F13-B862-F2F616AB7224}"/>
              </a:ext>
            </a:extLst>
          </p:cNvPr>
          <p:cNvSpPr>
            <a:spLocks noGrp="1"/>
          </p:cNvSpPr>
          <p:nvPr>
            <p:ph type="sldNum" sz="quarter" idx="4"/>
          </p:nvPr>
        </p:nvSpPr>
        <p:spPr/>
        <p:txBody>
          <a:bodyPr/>
          <a:lstStyle/>
          <a:p>
            <a:fld id="{C80208A2-13A6-4F7D-8D9A-E4DF26F50285}" type="slidenum">
              <a:rPr lang="en-US" smtClean="0"/>
              <a:pPr/>
              <a:t>78</a:t>
            </a:fld>
            <a:endParaRPr lang="en-US" dirty="0"/>
          </a:p>
        </p:txBody>
      </p:sp>
      <p:pic>
        <p:nvPicPr>
          <p:cNvPr id="5" name="Picture 4">
            <a:extLst>
              <a:ext uri="{FF2B5EF4-FFF2-40B4-BE49-F238E27FC236}">
                <a16:creationId xmlns:a16="http://schemas.microsoft.com/office/drawing/2014/main" id="{A101251A-31E3-442F-9EC7-6633684E16A4}"/>
              </a:ext>
            </a:extLst>
          </p:cNvPr>
          <p:cNvPicPr>
            <a:picLocks noChangeAspect="1"/>
          </p:cNvPicPr>
          <p:nvPr/>
        </p:nvPicPr>
        <p:blipFill>
          <a:blip r:embed="rId2"/>
          <a:stretch>
            <a:fillRect/>
          </a:stretch>
        </p:blipFill>
        <p:spPr>
          <a:xfrm>
            <a:off x="347292" y="1589901"/>
            <a:ext cx="8289088" cy="4101183"/>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757EC0DD-B5A5-4ED7-ADCB-BF5726EC59AD}"/>
              </a:ext>
            </a:extLst>
          </p:cNvPr>
          <p:cNvSpPr/>
          <p:nvPr/>
        </p:nvSpPr>
        <p:spPr>
          <a:xfrm>
            <a:off x="3352800" y="1930486"/>
            <a:ext cx="838200" cy="345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C42384-4D42-43F2-8D91-8370F191EFD6}"/>
              </a:ext>
            </a:extLst>
          </p:cNvPr>
          <p:cNvPicPr>
            <a:picLocks noChangeAspect="1"/>
          </p:cNvPicPr>
          <p:nvPr/>
        </p:nvPicPr>
        <p:blipFill>
          <a:blip r:embed="rId3"/>
          <a:stretch>
            <a:fillRect/>
          </a:stretch>
        </p:blipFill>
        <p:spPr>
          <a:xfrm>
            <a:off x="685799" y="1524000"/>
            <a:ext cx="7620000" cy="3908612"/>
          </a:xfrm>
          <a:prstGeom prst="rect">
            <a:avLst/>
          </a:prstGeom>
          <a:ln>
            <a:no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CDD2C2D7-5A0B-4576-B728-280005A19E85}"/>
              </a:ext>
            </a:extLst>
          </p:cNvPr>
          <p:cNvSpPr/>
          <p:nvPr/>
        </p:nvSpPr>
        <p:spPr>
          <a:xfrm>
            <a:off x="2743200" y="3132792"/>
            <a:ext cx="838200" cy="345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8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EDCFE0-EF38-4467-B45C-051880BCA692}"/>
              </a:ext>
            </a:extLst>
          </p:cNvPr>
          <p:cNvSpPr>
            <a:spLocks noGrp="1"/>
          </p:cNvSpPr>
          <p:nvPr>
            <p:ph type="sldNum" sz="quarter" idx="4"/>
          </p:nvPr>
        </p:nvSpPr>
        <p:spPr/>
        <p:txBody>
          <a:bodyPr/>
          <a:lstStyle/>
          <a:p>
            <a:fld id="{C80208A2-13A6-4F7D-8D9A-E4DF26F50285}" type="slidenum">
              <a:rPr lang="en-US" smtClean="0"/>
              <a:pPr/>
              <a:t>79</a:t>
            </a:fld>
            <a:endParaRPr lang="en-US" dirty="0"/>
          </a:p>
        </p:txBody>
      </p:sp>
      <p:pic>
        <p:nvPicPr>
          <p:cNvPr id="6" name="Picture 5">
            <a:extLst>
              <a:ext uri="{FF2B5EF4-FFF2-40B4-BE49-F238E27FC236}">
                <a16:creationId xmlns:a16="http://schemas.microsoft.com/office/drawing/2014/main" id="{18788095-9EF9-44BC-81BF-C41083391C0D}"/>
              </a:ext>
            </a:extLst>
          </p:cNvPr>
          <p:cNvPicPr>
            <a:picLocks noChangeAspect="1"/>
          </p:cNvPicPr>
          <p:nvPr/>
        </p:nvPicPr>
        <p:blipFill>
          <a:blip r:embed="rId2"/>
          <a:stretch>
            <a:fillRect/>
          </a:stretch>
        </p:blipFill>
        <p:spPr>
          <a:xfrm>
            <a:off x="343173" y="1371600"/>
            <a:ext cx="8240476" cy="359452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97113DE-B97E-4911-97CA-68F5F2BE5817}"/>
              </a:ext>
            </a:extLst>
          </p:cNvPr>
          <p:cNvPicPr>
            <a:picLocks noChangeAspect="1"/>
          </p:cNvPicPr>
          <p:nvPr/>
        </p:nvPicPr>
        <p:blipFill>
          <a:blip r:embed="rId3"/>
          <a:stretch>
            <a:fillRect/>
          </a:stretch>
        </p:blipFill>
        <p:spPr>
          <a:xfrm>
            <a:off x="1366112" y="442871"/>
            <a:ext cx="6411776" cy="5641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05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p:txBody>
          <a:bodyPr/>
          <a:lstStyle/>
          <a:p>
            <a:r>
              <a:rPr lang="en-US"/>
              <a:t>What is the SBIR/STTR Program?</a:t>
            </a:r>
            <a:endParaRPr lang="en-US" dirty="0"/>
          </a:p>
        </p:txBody>
      </p:sp>
      <p:sp>
        <p:nvSpPr>
          <p:cNvPr id="6149" name="Rectangle 8"/>
          <p:cNvSpPr>
            <a:spLocks noGrp="1" noChangeArrowheads="1"/>
          </p:cNvSpPr>
          <p:nvPr>
            <p:ph idx="1"/>
          </p:nvPr>
        </p:nvSpPr>
        <p:spPr/>
        <p:txBody>
          <a:bodyPr/>
          <a:lstStyle/>
          <a:p>
            <a:pPr marL="0" indent="0">
              <a:buNone/>
            </a:pPr>
            <a:r>
              <a:rPr lang="en-US" sz="2400" b="1" dirty="0">
                <a:solidFill>
                  <a:srgbClr val="EA7024"/>
                </a:solidFill>
              </a:rPr>
              <a:t>A ~$4 Billion+ Federal Funding Program</a:t>
            </a:r>
          </a:p>
          <a:p>
            <a:pPr>
              <a:spcBef>
                <a:spcPts val="1200"/>
              </a:spcBef>
            </a:pPr>
            <a:r>
              <a:rPr lang="en-US" b="1" dirty="0"/>
              <a:t>SBIR</a:t>
            </a:r>
            <a:r>
              <a:rPr lang="en-US" dirty="0"/>
              <a:t>:  Small Business Innovation Research</a:t>
            </a:r>
          </a:p>
          <a:p>
            <a:pPr>
              <a:spcBef>
                <a:spcPts val="1200"/>
              </a:spcBef>
            </a:pPr>
            <a:r>
              <a:rPr lang="en-US" b="1" dirty="0"/>
              <a:t>STTR</a:t>
            </a:r>
            <a:r>
              <a:rPr lang="en-US" dirty="0"/>
              <a:t>:  Small Business Technology Transfer</a:t>
            </a:r>
          </a:p>
          <a:p>
            <a:pPr lvl="1">
              <a:spcBef>
                <a:spcPts val="1200"/>
              </a:spcBef>
              <a:spcAft>
                <a:spcPts val="600"/>
              </a:spcAft>
            </a:pPr>
            <a:r>
              <a:rPr lang="en-US" dirty="0"/>
              <a:t>Support </a:t>
            </a:r>
            <a:r>
              <a:rPr lang="en-US" b="1" u="sng" dirty="0">
                <a:solidFill>
                  <a:srgbClr val="9E9E07"/>
                </a:solidFill>
              </a:rPr>
              <a:t>small business </a:t>
            </a:r>
            <a:r>
              <a:rPr lang="en-US" dirty="0"/>
              <a:t>to:</a:t>
            </a:r>
          </a:p>
          <a:p>
            <a:pPr lvl="2">
              <a:spcBef>
                <a:spcPts val="1200"/>
              </a:spcBef>
              <a:spcAft>
                <a:spcPts val="600"/>
              </a:spcAft>
            </a:pPr>
            <a:r>
              <a:rPr lang="en-US" dirty="0"/>
              <a:t>Stimulate </a:t>
            </a:r>
            <a:r>
              <a:rPr lang="en-US" b="1" u="sng" dirty="0">
                <a:solidFill>
                  <a:srgbClr val="9E9E07"/>
                </a:solidFill>
              </a:rPr>
              <a:t>technological innovation </a:t>
            </a:r>
            <a:r>
              <a:rPr lang="en-US" dirty="0"/>
              <a:t>to</a:t>
            </a:r>
          </a:p>
          <a:p>
            <a:pPr lvl="2">
              <a:spcBef>
                <a:spcPts val="1200"/>
              </a:spcBef>
              <a:spcAft>
                <a:spcPts val="600"/>
              </a:spcAft>
            </a:pPr>
            <a:r>
              <a:rPr lang="en-US" dirty="0"/>
              <a:t>Develop </a:t>
            </a:r>
            <a:r>
              <a:rPr lang="en-US" b="1" u="sng" dirty="0">
                <a:solidFill>
                  <a:srgbClr val="9E9E07"/>
                </a:solidFill>
              </a:rPr>
              <a:t>products</a:t>
            </a:r>
            <a:r>
              <a:rPr lang="en-US" dirty="0"/>
              <a:t> with </a:t>
            </a:r>
            <a:r>
              <a:rPr lang="en-US" b="1" u="sng" dirty="0">
                <a:solidFill>
                  <a:srgbClr val="9E9E07"/>
                </a:solidFill>
              </a:rPr>
              <a:t>commercial merit</a:t>
            </a:r>
          </a:p>
          <a:p>
            <a:pPr lvl="2">
              <a:spcBef>
                <a:spcPts val="1200"/>
              </a:spcBef>
              <a:spcAft>
                <a:spcPts val="600"/>
              </a:spcAft>
            </a:pPr>
            <a:r>
              <a:rPr lang="en-US" dirty="0">
                <a:solidFill>
                  <a:schemeClr val="accent3"/>
                </a:solidFill>
              </a:rPr>
              <a:t>Create jobs</a:t>
            </a:r>
          </a:p>
          <a:p>
            <a:pPr marL="0" indent="0">
              <a:buNone/>
            </a:pPr>
            <a:endParaRPr lang="en-US" sz="2400" dirty="0"/>
          </a:p>
          <a:p>
            <a:pPr marL="0" indent="0">
              <a:buNone/>
            </a:pPr>
            <a:endParaRPr lang="en-US" sz="3500" dirty="0"/>
          </a:p>
        </p:txBody>
      </p:sp>
      <p:sp>
        <p:nvSpPr>
          <p:cNvPr id="1255430" name="Rectangle 6"/>
          <p:cNvSpPr>
            <a:spLocks noChangeArrowheads="1"/>
          </p:cNvSpPr>
          <p:nvPr/>
        </p:nvSpPr>
        <p:spPr bwMode="auto">
          <a:xfrm>
            <a:off x="-938968" y="5028681"/>
            <a:ext cx="8035846" cy="554169"/>
          </a:xfrm>
          <a:prstGeom prst="rect">
            <a:avLst/>
          </a:prstGeom>
          <a:noFill/>
          <a:ln w="9525">
            <a:noFill/>
            <a:miter lim="800000"/>
            <a:headEnd/>
            <a:tailEnd/>
          </a:ln>
          <a:effectLst/>
        </p:spPr>
        <p:txBody>
          <a:bodyPr lIns="91208" tIns="45604" rIns="91208" bIns="45604"/>
          <a:lstStyle/>
          <a:p>
            <a:pPr marL="223356" indent="-223356" defTabSz="913586" eaLnBrk="0" hangingPunct="0">
              <a:lnSpc>
                <a:spcPct val="125000"/>
              </a:lnSpc>
              <a:spcBef>
                <a:spcPct val="20000"/>
              </a:spcBef>
              <a:buClr>
                <a:srgbClr val="406105"/>
              </a:buClr>
              <a:buSzPct val="150000"/>
              <a:buNone/>
              <a:defRPr/>
            </a:pPr>
            <a:endParaRPr lang="en-US" sz="2800" dirty="0">
              <a:solidFill>
                <a:srgbClr val="C0407A"/>
              </a:solidFill>
              <a:effectLst>
                <a:outerShdw blurRad="38100" dist="38100" dir="2700000" algn="tl">
                  <a:srgbClr val="C0C0C0"/>
                </a:outerShdw>
              </a:effectLst>
              <a:latin typeface="Arial Narrow" pitchFamily="34" charset="0"/>
              <a:ea typeface="Osaka"/>
            </a:endParaRPr>
          </a:p>
        </p:txBody>
      </p:sp>
      <p:sp>
        <p:nvSpPr>
          <p:cNvPr id="5" name="Slide Number Placeholder 9">
            <a:extLst>
              <a:ext uri="{FF2B5EF4-FFF2-40B4-BE49-F238E27FC236}">
                <a16:creationId xmlns:a16="http://schemas.microsoft.com/office/drawing/2014/main" id="{702967E2-E043-9D42-B84D-34E21F99FA44}"/>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2C1E41D-8939-4646-A08E-C37117C3186A}" type="slidenum">
              <a:rPr lang="en-US" sz="1200" smtClean="0">
                <a:solidFill>
                  <a:srgbClr val="727176">
                    <a:lumMod val="60000"/>
                    <a:lumOff val="40000"/>
                  </a:srgbClr>
                </a:solidFill>
                <a:latin typeface="Arial"/>
              </a:rPr>
              <a:pPr algn="r">
                <a:defRPr/>
              </a:pPr>
              <a:t>8</a:t>
            </a:fld>
            <a:endParaRPr lang="en-US" sz="1200">
              <a:solidFill>
                <a:srgbClr val="727176">
                  <a:lumMod val="60000"/>
                  <a:lumOff val="40000"/>
                </a:srgbClr>
              </a:solidFill>
              <a:latin typeface="Arial"/>
            </a:endParaRPr>
          </a:p>
        </p:txBody>
      </p:sp>
    </p:spTree>
    <p:extLst>
      <p:ext uri="{BB962C8B-B14F-4D97-AF65-F5344CB8AC3E}">
        <p14:creationId xmlns:p14="http://schemas.microsoft.com/office/powerpoint/2010/main" val="1396362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A0DD3E-FAB9-2545-9C04-CD5785D85D76}"/>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80</a:t>
            </a:fld>
            <a:endParaRPr lang="en-US" dirty="0">
              <a:solidFill>
                <a:schemeClr val="tx1">
                  <a:lumMod val="60000"/>
                  <a:lumOff val="40000"/>
                </a:schemeClr>
              </a:solidFill>
            </a:endParaRPr>
          </a:p>
        </p:txBody>
      </p:sp>
      <p:pic>
        <p:nvPicPr>
          <p:cNvPr id="5" name="Shape 608">
            <a:extLst>
              <a:ext uri="{FF2B5EF4-FFF2-40B4-BE49-F238E27FC236}">
                <a16:creationId xmlns:a16="http://schemas.microsoft.com/office/drawing/2014/main" id="{90D93FF7-75E6-9C48-BA45-A617AE619B35}"/>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087926" y="532724"/>
            <a:ext cx="6968150" cy="5487750"/>
          </a:xfrm>
          <a:prstGeom prst="rect">
            <a:avLst/>
          </a:prstGeom>
          <a:noFill/>
          <a:ln>
            <a:solidFill>
              <a:schemeClr val="tx1"/>
            </a:solidFill>
          </a:ln>
        </p:spPr>
      </p:pic>
    </p:spTree>
    <p:extLst>
      <p:ext uri="{BB962C8B-B14F-4D97-AF65-F5344CB8AC3E}">
        <p14:creationId xmlns:p14="http://schemas.microsoft.com/office/powerpoint/2010/main" val="2378187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369" y="797486"/>
            <a:ext cx="7013482" cy="620266"/>
          </a:xfrm>
        </p:spPr>
        <p:txBody>
          <a:bodyPr>
            <a:normAutofit fontScale="90000"/>
          </a:bodyPr>
          <a:lstStyle/>
          <a:p>
            <a:r>
              <a:rPr lang="en-US" dirty="0"/>
              <a:t>Every Federal Agency has its own searchable Database</a:t>
            </a:r>
          </a:p>
        </p:txBody>
      </p:sp>
      <p:pic>
        <p:nvPicPr>
          <p:cNvPr id="11" name="Picture 2" descr="Image result for usda logo">
            <a:extLst>
              <a:ext uri="{FF2B5EF4-FFF2-40B4-BE49-F238E27FC236}">
                <a16:creationId xmlns:a16="http://schemas.microsoft.com/office/drawing/2014/main" id="{70F425B3-B4D6-0F4A-97A7-AA60C94866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8223" y="3500082"/>
            <a:ext cx="1269795" cy="8698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OD logo">
            <a:extLst>
              <a:ext uri="{FF2B5EF4-FFF2-40B4-BE49-F238E27FC236}">
                <a16:creationId xmlns:a16="http://schemas.microsoft.com/office/drawing/2014/main" id="{FF82B56E-34A4-044C-A9BA-9839D03B3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876" y="3301084"/>
            <a:ext cx="1267894" cy="12678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doe logo">
            <a:extLst>
              <a:ext uri="{FF2B5EF4-FFF2-40B4-BE49-F238E27FC236}">
                <a16:creationId xmlns:a16="http://schemas.microsoft.com/office/drawing/2014/main" id="{041B68F2-2819-8C42-B0F6-ECFCBD742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981" y="4845810"/>
            <a:ext cx="1376419" cy="1358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dhs logo">
            <a:extLst>
              <a:ext uri="{FF2B5EF4-FFF2-40B4-BE49-F238E27FC236}">
                <a16:creationId xmlns:a16="http://schemas.microsoft.com/office/drawing/2014/main" id="{8BEB1840-EDEB-F044-B307-F7ADDA68F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883" y="4975937"/>
            <a:ext cx="1333524" cy="1327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NASA logo">
            <a:extLst>
              <a:ext uri="{FF2B5EF4-FFF2-40B4-BE49-F238E27FC236}">
                <a16:creationId xmlns:a16="http://schemas.microsoft.com/office/drawing/2014/main" id="{4EE882B7-6185-B142-8CB5-4C322F840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68" y="1715704"/>
            <a:ext cx="1664355" cy="1386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nsf logo">
            <a:extLst>
              <a:ext uri="{FF2B5EF4-FFF2-40B4-BE49-F238E27FC236}">
                <a16:creationId xmlns:a16="http://schemas.microsoft.com/office/drawing/2014/main" id="{1310E47C-C214-1749-8801-2D7833618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263" y="3183428"/>
            <a:ext cx="1496524" cy="15032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Dept commerce logo">
            <a:extLst>
              <a:ext uri="{FF2B5EF4-FFF2-40B4-BE49-F238E27FC236}">
                <a16:creationId xmlns:a16="http://schemas.microsoft.com/office/drawing/2014/main" id="{2993EF16-CEA2-9F4F-A30E-0F534DF7F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496" y="1767893"/>
            <a:ext cx="1282582" cy="12825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Dept education logo">
            <a:extLst>
              <a:ext uri="{FF2B5EF4-FFF2-40B4-BE49-F238E27FC236}">
                <a16:creationId xmlns:a16="http://schemas.microsoft.com/office/drawing/2014/main" id="{5B13C550-B5B0-6A44-B398-14090FE83A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4953" y="4851767"/>
            <a:ext cx="1402482" cy="14024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EPA logo">
            <a:extLst>
              <a:ext uri="{FF2B5EF4-FFF2-40B4-BE49-F238E27FC236}">
                <a16:creationId xmlns:a16="http://schemas.microsoft.com/office/drawing/2014/main" id="{022A9750-BDE0-2447-8591-2019546F09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8125" y="1807232"/>
            <a:ext cx="1203905" cy="12039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Dept Transportation logo">
            <a:extLst>
              <a:ext uri="{FF2B5EF4-FFF2-40B4-BE49-F238E27FC236}">
                <a16:creationId xmlns:a16="http://schemas.microsoft.com/office/drawing/2014/main" id="{0829616F-B66E-3247-8A19-BE3260E33C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6945" y="4885828"/>
            <a:ext cx="1303685" cy="13036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Health Human services logo">
            <a:extLst>
              <a:ext uri="{FF2B5EF4-FFF2-40B4-BE49-F238E27FC236}">
                <a16:creationId xmlns:a16="http://schemas.microsoft.com/office/drawing/2014/main" id="{A439F5C8-0CC2-B941-AA8D-A9CE0AC6B8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3739" y="1777888"/>
            <a:ext cx="1219470" cy="12194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F4E981-A48E-E145-BDCE-233C996BA6B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45987" y="1717953"/>
            <a:ext cx="6382245" cy="4343648"/>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BD353100-00E6-1344-8EC1-E8D87D54627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47132" y="2695442"/>
            <a:ext cx="8585200" cy="2441750"/>
          </a:xfrm>
          <a:prstGeom prst="rect">
            <a:avLst/>
          </a:prstGeom>
          <a:ln>
            <a:solidFill>
              <a:schemeClr val="tx1"/>
            </a:solid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E3B83FBC-1783-8A4F-A32B-0E1CCC6B63D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2501" y="1886897"/>
            <a:ext cx="6991350" cy="4607935"/>
          </a:xfrm>
          <a:prstGeom prst="rect">
            <a:avLst/>
          </a:prstGeom>
          <a:ln>
            <a:solidFill>
              <a:schemeClr val="tx1"/>
            </a:solid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D5673E7B-7A5A-AA4C-9351-17C05EB07079}"/>
              </a:ext>
            </a:extLst>
          </p:cNvPr>
          <p:cNvSpPr txBox="1"/>
          <p:nvPr/>
        </p:nvSpPr>
        <p:spPr>
          <a:xfrm>
            <a:off x="968906" y="633709"/>
            <a:ext cx="6247761" cy="523220"/>
          </a:xfrm>
          <a:prstGeom prst="rect">
            <a:avLst/>
          </a:prstGeom>
          <a:solidFill>
            <a:schemeClr val="bg2"/>
          </a:solidFill>
        </p:spPr>
        <p:txBody>
          <a:bodyPr wrap="square" rtlCol="0">
            <a:spAutoFit/>
          </a:bodyPr>
          <a:lstStyle/>
          <a:p>
            <a:r>
              <a:rPr lang="en-US" sz="2800" dirty="0" err="1">
                <a:solidFill>
                  <a:srgbClr val="939900"/>
                </a:solidFill>
              </a:rPr>
              <a:t>SBIR.gov</a:t>
            </a:r>
            <a:r>
              <a:rPr lang="en-US" sz="2800" dirty="0">
                <a:solidFill>
                  <a:srgbClr val="939900"/>
                </a:solidFill>
              </a:rPr>
              <a:t> Links</a:t>
            </a:r>
          </a:p>
        </p:txBody>
      </p:sp>
      <p:pic>
        <p:nvPicPr>
          <p:cNvPr id="5" name="Picture 4">
            <a:extLst>
              <a:ext uri="{FF2B5EF4-FFF2-40B4-BE49-F238E27FC236}">
                <a16:creationId xmlns:a16="http://schemas.microsoft.com/office/drawing/2014/main" id="{04036B28-C686-3B44-99BA-75E6597AF82D}"/>
              </a:ext>
            </a:extLst>
          </p:cNvPr>
          <p:cNvPicPr>
            <a:picLocks noChangeAspect="1"/>
          </p:cNvPicPr>
          <p:nvPr/>
        </p:nvPicPr>
        <p:blipFill>
          <a:blip r:embed="rId16"/>
          <a:stretch>
            <a:fillRect/>
          </a:stretch>
        </p:blipFill>
        <p:spPr>
          <a:xfrm>
            <a:off x="2078035" y="1497417"/>
            <a:ext cx="4718147" cy="4942452"/>
          </a:xfrm>
          <a:prstGeom prst="rect">
            <a:avLst/>
          </a:prstGeom>
        </p:spPr>
      </p:pic>
      <p:sp>
        <p:nvSpPr>
          <p:cNvPr id="6" name="Right Arrow 5">
            <a:extLst>
              <a:ext uri="{FF2B5EF4-FFF2-40B4-BE49-F238E27FC236}">
                <a16:creationId xmlns:a16="http://schemas.microsoft.com/office/drawing/2014/main" id="{3BD1DB86-EB10-614F-8234-D83370B78EB0}"/>
              </a:ext>
            </a:extLst>
          </p:cNvPr>
          <p:cNvSpPr/>
          <p:nvPr/>
        </p:nvSpPr>
        <p:spPr>
          <a:xfrm>
            <a:off x="2982777" y="2315185"/>
            <a:ext cx="407817" cy="142639"/>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FB6588D9-88E7-3848-9D8B-D36A061D4E2D}"/>
              </a:ext>
            </a:extLst>
          </p:cNvPr>
          <p:cNvSpPr/>
          <p:nvPr/>
        </p:nvSpPr>
        <p:spPr>
          <a:xfrm>
            <a:off x="2967898" y="1706568"/>
            <a:ext cx="407817" cy="142639"/>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7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26046" y="1487606"/>
          <a:ext cx="6476995" cy="4699154"/>
        </p:xfrm>
        <a:graphic>
          <a:graphicData uri="http://schemas.openxmlformats.org/drawingml/2006/table">
            <a:tbl>
              <a:tblPr firstRow="1" bandRow="1">
                <a:tableStyleId>{93296810-A885-4BE3-A3E7-6D5BEEA58F35}</a:tableStyleId>
              </a:tblPr>
              <a:tblGrid>
                <a:gridCol w="3281676">
                  <a:extLst>
                    <a:ext uri="{9D8B030D-6E8A-4147-A177-3AD203B41FA5}">
                      <a16:colId xmlns:a16="http://schemas.microsoft.com/office/drawing/2014/main" val="20000"/>
                    </a:ext>
                  </a:extLst>
                </a:gridCol>
                <a:gridCol w="1036319">
                  <a:extLst>
                    <a:ext uri="{9D8B030D-6E8A-4147-A177-3AD203B41FA5}">
                      <a16:colId xmlns:a16="http://schemas.microsoft.com/office/drawing/2014/main" val="20001"/>
                    </a:ext>
                  </a:extLst>
                </a:gridCol>
                <a:gridCol w="1122681">
                  <a:extLst>
                    <a:ext uri="{9D8B030D-6E8A-4147-A177-3AD203B41FA5}">
                      <a16:colId xmlns:a16="http://schemas.microsoft.com/office/drawing/2014/main" val="20002"/>
                    </a:ext>
                  </a:extLst>
                </a:gridCol>
                <a:gridCol w="1036319">
                  <a:extLst>
                    <a:ext uri="{9D8B030D-6E8A-4147-A177-3AD203B41FA5}">
                      <a16:colId xmlns:a16="http://schemas.microsoft.com/office/drawing/2014/main" val="20003"/>
                    </a:ext>
                  </a:extLst>
                </a:gridCol>
              </a:tblGrid>
              <a:tr h="208865">
                <a:tc>
                  <a:txBody>
                    <a:bodyPr/>
                    <a:lstStyle/>
                    <a:p>
                      <a:pPr algn="ctr"/>
                      <a:r>
                        <a:rPr lang="en-US" sz="1700" dirty="0">
                          <a:solidFill>
                            <a:schemeClr val="bg2"/>
                          </a:solidFill>
                        </a:rPr>
                        <a:t>Agency</a:t>
                      </a:r>
                    </a:p>
                  </a:txBody>
                  <a:tcPr marT="45727" marB="45727"/>
                </a:tc>
                <a:tc>
                  <a:txBody>
                    <a:bodyPr/>
                    <a:lstStyle/>
                    <a:p>
                      <a:pPr algn="ctr"/>
                      <a:endParaRPr lang="en-US" sz="1700" dirty="0">
                        <a:solidFill>
                          <a:schemeClr val="bg2"/>
                        </a:solidFill>
                      </a:endParaRPr>
                    </a:p>
                  </a:txBody>
                  <a:tcPr marT="45727" marB="45727"/>
                </a:tc>
                <a:tc>
                  <a:txBody>
                    <a:bodyPr/>
                    <a:lstStyle/>
                    <a:p>
                      <a:pPr algn="ctr"/>
                      <a:r>
                        <a:rPr lang="en-US" sz="1700" dirty="0" err="1">
                          <a:solidFill>
                            <a:schemeClr val="bg2"/>
                          </a:solidFill>
                        </a:rPr>
                        <a:t>SBIR</a:t>
                      </a:r>
                      <a:endParaRPr lang="en-US" sz="1700" dirty="0">
                        <a:solidFill>
                          <a:schemeClr val="bg2"/>
                        </a:solidFill>
                      </a:endParaRPr>
                    </a:p>
                  </a:txBody>
                  <a:tcPr marT="45727" marB="45727"/>
                </a:tc>
                <a:tc>
                  <a:txBody>
                    <a:bodyPr/>
                    <a:lstStyle/>
                    <a:p>
                      <a:pPr algn="ctr"/>
                      <a:r>
                        <a:rPr lang="en-US" sz="1700" dirty="0" err="1">
                          <a:solidFill>
                            <a:schemeClr val="bg2"/>
                          </a:solidFill>
                        </a:rPr>
                        <a:t>STTR</a:t>
                      </a:r>
                      <a:endParaRPr lang="en-US" sz="1700" dirty="0">
                        <a:solidFill>
                          <a:schemeClr val="bg2"/>
                        </a:solidFill>
                      </a:endParaRPr>
                    </a:p>
                  </a:txBody>
                  <a:tcPr marT="45727" marB="45727"/>
                </a:tc>
                <a:extLst>
                  <a:ext uri="{0D108BD9-81ED-4DB2-BD59-A6C34878D82A}">
                    <a16:rowId xmlns:a16="http://schemas.microsoft.com/office/drawing/2014/main" val="10000"/>
                  </a:ext>
                </a:extLst>
              </a:tr>
              <a:tr h="362385">
                <a:tc>
                  <a:txBody>
                    <a:bodyPr/>
                    <a:lstStyle/>
                    <a:p>
                      <a:r>
                        <a:rPr lang="en-US" sz="1700" dirty="0"/>
                        <a:t>Defense</a:t>
                      </a:r>
                    </a:p>
                  </a:txBody>
                  <a:tcPr marT="45727" marB="45727"/>
                </a:tc>
                <a:tc>
                  <a:txBody>
                    <a:bodyPr/>
                    <a:lstStyle/>
                    <a:p>
                      <a:pPr algn="ctr"/>
                      <a:r>
                        <a:rPr lang="en-US" sz="1700" dirty="0"/>
                        <a:t>DOD</a:t>
                      </a:r>
                    </a:p>
                  </a:txBody>
                  <a:tcPr marT="45727" marB="45727"/>
                </a:tc>
                <a:tc>
                  <a:txBody>
                    <a:bodyPr/>
                    <a:lstStyle/>
                    <a:p>
                      <a:pPr algn="ctr"/>
                      <a:r>
                        <a:rPr lang="en-US" sz="1700" dirty="0"/>
                        <a:t>3</a:t>
                      </a:r>
                      <a:endParaRPr lang="en-US" sz="1700" b="1" dirty="0"/>
                    </a:p>
                  </a:txBody>
                  <a:tcPr marT="45727" marB="45727"/>
                </a:tc>
                <a:tc>
                  <a:txBody>
                    <a:bodyPr/>
                    <a:lstStyle/>
                    <a:p>
                      <a:pPr algn="ctr"/>
                      <a:r>
                        <a:rPr lang="en-US" sz="1700" dirty="0"/>
                        <a:t>3</a:t>
                      </a:r>
                      <a:endParaRPr lang="en-US" sz="1700" b="1" dirty="0"/>
                    </a:p>
                  </a:txBody>
                  <a:tcPr marT="45727" marB="45727"/>
                </a:tc>
                <a:extLst>
                  <a:ext uri="{0D108BD9-81ED-4DB2-BD59-A6C34878D82A}">
                    <a16:rowId xmlns:a16="http://schemas.microsoft.com/office/drawing/2014/main" val="10001"/>
                  </a:ext>
                </a:extLst>
              </a:tr>
              <a:tr h="362385">
                <a:tc>
                  <a:txBody>
                    <a:bodyPr/>
                    <a:lstStyle/>
                    <a:p>
                      <a:r>
                        <a:rPr lang="en-US" sz="1700" dirty="0"/>
                        <a:t>Health &amp; Human Services*</a:t>
                      </a:r>
                    </a:p>
                  </a:txBody>
                  <a:tcPr marT="45727" marB="45727"/>
                </a:tc>
                <a:tc>
                  <a:txBody>
                    <a:bodyPr/>
                    <a:lstStyle/>
                    <a:p>
                      <a:pPr algn="ctr"/>
                      <a:r>
                        <a:rPr lang="en-US" sz="1700" dirty="0" err="1"/>
                        <a:t>HHS</a:t>
                      </a:r>
                      <a:endParaRPr lang="en-US" sz="1700" dirty="0"/>
                    </a:p>
                  </a:txBody>
                  <a:tcPr marT="45727" marB="45727"/>
                </a:tc>
                <a:tc>
                  <a:txBody>
                    <a:bodyPr/>
                    <a:lstStyle/>
                    <a:p>
                      <a:pPr algn="ctr"/>
                      <a:r>
                        <a:rPr lang="en-US" sz="1700" dirty="0"/>
                        <a:t>3</a:t>
                      </a:r>
                      <a:endParaRPr lang="en-US" sz="1700" b="1" dirty="0"/>
                    </a:p>
                  </a:txBody>
                  <a:tcPr marT="45727" marB="45727"/>
                </a:tc>
                <a:tc>
                  <a:txBody>
                    <a:bodyPr/>
                    <a:lstStyle/>
                    <a:p>
                      <a:pPr algn="ctr"/>
                      <a:r>
                        <a:rPr lang="en-US" sz="1700" dirty="0"/>
                        <a:t>3</a:t>
                      </a:r>
                      <a:endParaRPr lang="en-US" sz="1700" b="1" dirty="0"/>
                    </a:p>
                  </a:txBody>
                  <a:tcPr marT="45727" marB="45727"/>
                </a:tc>
                <a:extLst>
                  <a:ext uri="{0D108BD9-81ED-4DB2-BD59-A6C34878D82A}">
                    <a16:rowId xmlns:a16="http://schemas.microsoft.com/office/drawing/2014/main" val="10002"/>
                  </a:ext>
                </a:extLst>
              </a:tr>
              <a:tr h="362385">
                <a:tc>
                  <a:txBody>
                    <a:bodyPr/>
                    <a:lstStyle/>
                    <a:p>
                      <a:r>
                        <a:rPr lang="en-US" sz="1700" dirty="0"/>
                        <a:t>Energy</a:t>
                      </a:r>
                    </a:p>
                  </a:txBody>
                  <a:tcPr marT="45727" marB="45727"/>
                </a:tc>
                <a:tc>
                  <a:txBody>
                    <a:bodyPr/>
                    <a:lstStyle/>
                    <a:p>
                      <a:pPr algn="ctr"/>
                      <a:r>
                        <a:rPr lang="en-US" sz="1700" dirty="0"/>
                        <a:t>DOE</a:t>
                      </a:r>
                    </a:p>
                  </a:txBody>
                  <a:tcPr marT="45727" marB="45727"/>
                </a:tc>
                <a:tc>
                  <a:txBody>
                    <a:bodyPr/>
                    <a:lstStyle/>
                    <a:p>
                      <a:pPr algn="ctr"/>
                      <a:r>
                        <a:rPr lang="en-US" sz="1700" dirty="0"/>
                        <a:t>2</a:t>
                      </a:r>
                      <a:endParaRPr lang="en-US" sz="1700" b="1" dirty="0"/>
                    </a:p>
                  </a:txBody>
                  <a:tcPr marT="45727" marB="45727"/>
                </a:tc>
                <a:tc>
                  <a:txBody>
                    <a:bodyPr/>
                    <a:lstStyle/>
                    <a:p>
                      <a:pPr algn="ctr"/>
                      <a:r>
                        <a:rPr lang="en-US" sz="1700" dirty="0"/>
                        <a:t>2</a:t>
                      </a:r>
                      <a:endParaRPr lang="en-US" sz="1700" b="1" dirty="0"/>
                    </a:p>
                  </a:txBody>
                  <a:tcPr marT="45727" marB="45727"/>
                </a:tc>
                <a:extLst>
                  <a:ext uri="{0D108BD9-81ED-4DB2-BD59-A6C34878D82A}">
                    <a16:rowId xmlns:a16="http://schemas.microsoft.com/office/drawing/2014/main" val="10003"/>
                  </a:ext>
                </a:extLst>
              </a:tr>
              <a:tr h="362385">
                <a:tc>
                  <a:txBody>
                    <a:bodyPr/>
                    <a:lstStyle/>
                    <a:p>
                      <a:r>
                        <a:rPr lang="en-US" sz="1700" dirty="0"/>
                        <a:t>National Science Foundation</a:t>
                      </a:r>
                    </a:p>
                  </a:txBody>
                  <a:tcPr marT="45727" marB="45727"/>
                </a:tc>
                <a:tc>
                  <a:txBody>
                    <a:bodyPr/>
                    <a:lstStyle/>
                    <a:p>
                      <a:pPr algn="ctr"/>
                      <a:r>
                        <a:rPr lang="en-US" sz="1700" dirty="0"/>
                        <a:t>NSF</a:t>
                      </a:r>
                    </a:p>
                  </a:txBody>
                  <a:tcPr marT="45727" marB="45727"/>
                </a:tc>
                <a:tc>
                  <a:txBody>
                    <a:bodyPr/>
                    <a:lstStyle/>
                    <a:p>
                      <a:pPr algn="ctr"/>
                      <a:r>
                        <a:rPr lang="en-US" sz="1700" dirty="0"/>
                        <a:t>2</a:t>
                      </a:r>
                      <a:endParaRPr lang="en-US" sz="1700" b="1" dirty="0"/>
                    </a:p>
                  </a:txBody>
                  <a:tcPr marT="45727" marB="45727"/>
                </a:tc>
                <a:tc>
                  <a:txBody>
                    <a:bodyPr/>
                    <a:lstStyle/>
                    <a:p>
                      <a:pPr algn="ctr"/>
                      <a:r>
                        <a:rPr lang="en-US" sz="1700" dirty="0"/>
                        <a:t>2</a:t>
                      </a:r>
                      <a:endParaRPr lang="en-US" sz="1700" b="1" dirty="0"/>
                    </a:p>
                  </a:txBody>
                  <a:tcPr marT="45727" marB="45727"/>
                </a:tc>
                <a:extLst>
                  <a:ext uri="{0D108BD9-81ED-4DB2-BD59-A6C34878D82A}">
                    <a16:rowId xmlns:a16="http://schemas.microsoft.com/office/drawing/2014/main" val="10004"/>
                  </a:ext>
                </a:extLst>
              </a:tr>
              <a:tr h="362385">
                <a:tc>
                  <a:txBody>
                    <a:bodyPr/>
                    <a:lstStyle/>
                    <a:p>
                      <a:r>
                        <a:rPr lang="en-US" sz="1700" dirty="0"/>
                        <a:t>NASA</a:t>
                      </a:r>
                    </a:p>
                  </a:txBody>
                  <a:tcPr marT="45727" marB="45727"/>
                </a:tc>
                <a:tc>
                  <a:txBody>
                    <a:bodyPr/>
                    <a:lstStyle/>
                    <a:p>
                      <a:pPr algn="ctr"/>
                      <a:r>
                        <a:rPr lang="en-US" sz="1700" dirty="0"/>
                        <a:t>NASA</a:t>
                      </a:r>
                    </a:p>
                  </a:txBody>
                  <a:tcPr marT="45727" marB="45727"/>
                </a:tc>
                <a:tc>
                  <a:txBody>
                    <a:bodyPr/>
                    <a:lstStyle/>
                    <a:p>
                      <a:pPr algn="ctr"/>
                      <a:r>
                        <a:rPr lang="en-US" sz="1700" dirty="0"/>
                        <a:t>1</a:t>
                      </a:r>
                      <a:endParaRPr lang="en-US" sz="1700" b="1" dirty="0"/>
                    </a:p>
                  </a:txBody>
                  <a:tcPr marT="45727" marB="45727"/>
                </a:tc>
                <a:tc>
                  <a:txBody>
                    <a:bodyPr/>
                    <a:lstStyle/>
                    <a:p>
                      <a:pPr algn="ctr"/>
                      <a:r>
                        <a:rPr lang="en-US" sz="1700" dirty="0"/>
                        <a:t>1</a:t>
                      </a:r>
                      <a:endParaRPr lang="en-US" sz="1700" b="1" dirty="0"/>
                    </a:p>
                  </a:txBody>
                  <a:tcPr marT="45727" marB="45727"/>
                </a:tc>
                <a:extLst>
                  <a:ext uri="{0D108BD9-81ED-4DB2-BD59-A6C34878D82A}">
                    <a16:rowId xmlns:a16="http://schemas.microsoft.com/office/drawing/2014/main" val="10005"/>
                  </a:ext>
                </a:extLst>
              </a:tr>
              <a:tr h="362385">
                <a:tc>
                  <a:txBody>
                    <a:bodyPr/>
                    <a:lstStyle/>
                    <a:p>
                      <a:r>
                        <a:rPr lang="en-US" sz="1700" dirty="0"/>
                        <a:t>Agriculture</a:t>
                      </a:r>
                    </a:p>
                  </a:txBody>
                  <a:tcPr marT="45727" marB="45727"/>
                </a:tc>
                <a:tc>
                  <a:txBody>
                    <a:bodyPr/>
                    <a:lstStyle/>
                    <a:p>
                      <a:pPr algn="ctr"/>
                      <a:r>
                        <a:rPr lang="en-US" sz="1700" dirty="0"/>
                        <a:t>USDA</a:t>
                      </a:r>
                    </a:p>
                  </a:txBody>
                  <a:tcPr marT="45727" marB="45727"/>
                </a:tc>
                <a:tc>
                  <a:txBody>
                    <a:bodyPr/>
                    <a:lstStyle/>
                    <a:p>
                      <a:pPr algn="ctr"/>
                      <a:r>
                        <a:rPr lang="en-US" sz="1700" dirty="0"/>
                        <a:t>1</a:t>
                      </a:r>
                      <a:endParaRPr lang="en-US" sz="1700" b="1" dirty="0"/>
                    </a:p>
                  </a:txBody>
                  <a:tcPr marT="45727" marB="45727"/>
                </a:tc>
                <a:tc>
                  <a:txBody>
                    <a:bodyPr/>
                    <a:lstStyle/>
                    <a:p>
                      <a:pPr algn="ctr"/>
                      <a:r>
                        <a:rPr lang="en-US" sz="1700" dirty="0"/>
                        <a:t>N/A</a:t>
                      </a:r>
                      <a:endParaRPr lang="en-US" sz="1700" b="1" dirty="0"/>
                    </a:p>
                  </a:txBody>
                  <a:tcPr marT="45727" marB="45727"/>
                </a:tc>
                <a:extLst>
                  <a:ext uri="{0D108BD9-81ED-4DB2-BD59-A6C34878D82A}">
                    <a16:rowId xmlns:a16="http://schemas.microsoft.com/office/drawing/2014/main" val="10006"/>
                  </a:ext>
                </a:extLst>
              </a:tr>
              <a:tr h="362385">
                <a:tc>
                  <a:txBody>
                    <a:bodyPr/>
                    <a:lstStyle/>
                    <a:p>
                      <a:r>
                        <a:rPr lang="en-US" sz="1700" dirty="0"/>
                        <a:t>Homeland Security</a:t>
                      </a:r>
                    </a:p>
                  </a:txBody>
                  <a:tcPr marT="45727" marB="45727"/>
                </a:tc>
                <a:tc>
                  <a:txBody>
                    <a:bodyPr/>
                    <a:lstStyle/>
                    <a:p>
                      <a:pPr algn="ctr"/>
                      <a:r>
                        <a:rPr lang="en-US" sz="1700" dirty="0"/>
                        <a:t>DHS</a:t>
                      </a:r>
                    </a:p>
                  </a:txBody>
                  <a:tcPr marT="45727" marB="45727"/>
                </a:tc>
                <a:tc>
                  <a:txBody>
                    <a:bodyPr/>
                    <a:lstStyle/>
                    <a:p>
                      <a:pPr algn="ctr"/>
                      <a:r>
                        <a:rPr lang="en-US" sz="1700" dirty="0"/>
                        <a:t>2</a:t>
                      </a:r>
                      <a:endParaRPr lang="en-US" sz="1700" b="1"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N/A</a:t>
                      </a:r>
                      <a:endParaRPr lang="en-US" sz="1700" b="1" dirty="0"/>
                    </a:p>
                  </a:txBody>
                  <a:tcPr marT="45727" marB="45727"/>
                </a:tc>
                <a:extLst>
                  <a:ext uri="{0D108BD9-81ED-4DB2-BD59-A6C34878D82A}">
                    <a16:rowId xmlns:a16="http://schemas.microsoft.com/office/drawing/2014/main" val="10007"/>
                  </a:ext>
                </a:extLst>
              </a:tr>
              <a:tr h="362385">
                <a:tc>
                  <a:txBody>
                    <a:bodyPr/>
                    <a:lstStyle/>
                    <a:p>
                      <a:r>
                        <a:rPr lang="en-US" sz="1700" dirty="0"/>
                        <a:t>Education</a:t>
                      </a:r>
                    </a:p>
                  </a:txBody>
                  <a:tcPr marT="45727" marB="45727"/>
                </a:tc>
                <a:tc>
                  <a:txBody>
                    <a:bodyPr/>
                    <a:lstStyle/>
                    <a:p>
                      <a:pPr algn="ctr"/>
                      <a:r>
                        <a:rPr lang="en-US" sz="1700" dirty="0" err="1"/>
                        <a:t>IES</a:t>
                      </a:r>
                      <a:endParaRPr lang="en-US" sz="1700" dirty="0"/>
                    </a:p>
                  </a:txBody>
                  <a:tcPr marT="45727" marB="45727"/>
                </a:tc>
                <a:tc>
                  <a:txBody>
                    <a:bodyPr/>
                    <a:lstStyle/>
                    <a:p>
                      <a:pPr algn="ctr"/>
                      <a:r>
                        <a:rPr lang="en-US" sz="1700" dirty="0"/>
                        <a:t>1</a:t>
                      </a:r>
                      <a:endParaRPr lang="en-US" sz="1700" b="1"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N/A</a:t>
                      </a:r>
                      <a:endParaRPr lang="en-US" sz="1700" b="1" dirty="0"/>
                    </a:p>
                  </a:txBody>
                  <a:tcPr marT="45727" marB="45727"/>
                </a:tc>
                <a:extLst>
                  <a:ext uri="{0D108BD9-81ED-4DB2-BD59-A6C34878D82A}">
                    <a16:rowId xmlns:a16="http://schemas.microsoft.com/office/drawing/2014/main" val="10008"/>
                  </a:ext>
                </a:extLst>
              </a:tr>
              <a:tr h="362385">
                <a:tc>
                  <a:txBody>
                    <a:bodyPr/>
                    <a:lstStyle/>
                    <a:p>
                      <a:r>
                        <a:rPr lang="en-US" sz="1700" dirty="0"/>
                        <a:t>Transportation</a:t>
                      </a:r>
                    </a:p>
                  </a:txBody>
                  <a:tcPr marT="45727" marB="45727"/>
                </a:tc>
                <a:tc>
                  <a:txBody>
                    <a:bodyPr/>
                    <a:lstStyle/>
                    <a:p>
                      <a:pPr algn="ctr"/>
                      <a:r>
                        <a:rPr lang="en-US" sz="1700" dirty="0"/>
                        <a:t>DOT</a:t>
                      </a:r>
                    </a:p>
                  </a:txBody>
                  <a:tcPr marT="45727" marB="45727"/>
                </a:tc>
                <a:tc>
                  <a:txBody>
                    <a:bodyPr/>
                    <a:lstStyle/>
                    <a:p>
                      <a:pPr algn="ctr"/>
                      <a:r>
                        <a:rPr lang="en-US" sz="1700" dirty="0"/>
                        <a:t>2</a:t>
                      </a:r>
                      <a:endParaRPr lang="en-US" sz="1700" b="1"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N/A</a:t>
                      </a:r>
                      <a:endParaRPr lang="en-US" sz="1700" b="1" dirty="0"/>
                    </a:p>
                  </a:txBody>
                  <a:tcPr marT="45727" marB="45727"/>
                </a:tc>
                <a:extLst>
                  <a:ext uri="{0D108BD9-81ED-4DB2-BD59-A6C34878D82A}">
                    <a16:rowId xmlns:a16="http://schemas.microsoft.com/office/drawing/2014/main" val="10009"/>
                  </a:ext>
                </a:extLst>
              </a:tr>
              <a:tr h="362385">
                <a:tc>
                  <a:txBody>
                    <a:bodyPr/>
                    <a:lstStyle/>
                    <a:p>
                      <a:r>
                        <a:rPr lang="en-US" sz="1700" dirty="0"/>
                        <a:t>Commerce</a:t>
                      </a:r>
                    </a:p>
                  </a:txBody>
                  <a:tcPr marT="45727" marB="45727"/>
                </a:tc>
                <a:tc>
                  <a:txBody>
                    <a:bodyPr/>
                    <a:lstStyle/>
                    <a:p>
                      <a:pPr algn="ctr"/>
                      <a:r>
                        <a:rPr lang="en-US" sz="1700" dirty="0" err="1"/>
                        <a:t>NIST</a:t>
                      </a:r>
                      <a:endParaRPr lang="en-US" sz="1700" dirty="0"/>
                    </a:p>
                  </a:txBody>
                  <a:tcPr marT="45727" marB="45727"/>
                </a:tc>
                <a:tc>
                  <a:txBody>
                    <a:bodyPr/>
                    <a:lstStyle/>
                    <a:p>
                      <a:pPr algn="ctr"/>
                      <a:r>
                        <a:rPr lang="en-US" sz="1700" dirty="0"/>
                        <a:t>1</a:t>
                      </a:r>
                      <a:endParaRPr lang="en-US" sz="1700" b="1"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N/A</a:t>
                      </a:r>
                      <a:endParaRPr lang="en-US" sz="1700" b="1" dirty="0"/>
                    </a:p>
                  </a:txBody>
                  <a:tcPr marT="45727" marB="45727"/>
                </a:tc>
                <a:extLst>
                  <a:ext uri="{0D108BD9-81ED-4DB2-BD59-A6C34878D82A}">
                    <a16:rowId xmlns:a16="http://schemas.microsoft.com/office/drawing/2014/main" val="10010"/>
                  </a:ext>
                </a:extLst>
              </a:tr>
              <a:tr h="362385">
                <a:tc>
                  <a:txBody>
                    <a:bodyPr/>
                    <a:lstStyle/>
                    <a:p>
                      <a:endParaRPr lang="en-US" sz="1700"/>
                    </a:p>
                  </a:txBody>
                  <a:tcPr marT="45727" marB="45727"/>
                </a:tc>
                <a:tc>
                  <a:txBody>
                    <a:bodyPr/>
                    <a:lstStyle/>
                    <a:p>
                      <a:pPr algn="ctr"/>
                      <a:r>
                        <a:rPr lang="en-US" sz="1700" dirty="0"/>
                        <a:t>NOAA</a:t>
                      </a:r>
                    </a:p>
                  </a:txBody>
                  <a:tcPr marT="45727" marB="45727"/>
                </a:tc>
                <a:tc>
                  <a:txBody>
                    <a:bodyPr/>
                    <a:lstStyle/>
                    <a:p>
                      <a:pPr algn="ctr"/>
                      <a:r>
                        <a:rPr lang="en-US" sz="1700" dirty="0"/>
                        <a:t>1</a:t>
                      </a:r>
                      <a:endParaRPr lang="en-US" sz="1700" b="1"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N/A</a:t>
                      </a:r>
                      <a:endParaRPr lang="en-US" sz="1700" b="1" dirty="0"/>
                    </a:p>
                  </a:txBody>
                  <a:tcPr marT="45727" marB="45727"/>
                </a:tc>
                <a:extLst>
                  <a:ext uri="{0D108BD9-81ED-4DB2-BD59-A6C34878D82A}">
                    <a16:rowId xmlns:a16="http://schemas.microsoft.com/office/drawing/2014/main" val="10011"/>
                  </a:ext>
                </a:extLst>
              </a:tr>
              <a:tr h="362385">
                <a:tc>
                  <a:txBody>
                    <a:bodyPr/>
                    <a:lstStyle/>
                    <a:p>
                      <a:r>
                        <a:rPr lang="en-US" sz="1700" dirty="0"/>
                        <a:t>Environmental</a:t>
                      </a:r>
                      <a:r>
                        <a:rPr lang="en-US" sz="1700" baseline="0" dirty="0"/>
                        <a:t> Protection</a:t>
                      </a:r>
                      <a:endParaRPr lang="en-US" sz="1700" dirty="0"/>
                    </a:p>
                  </a:txBody>
                  <a:tcPr marT="45727" marB="45727"/>
                </a:tc>
                <a:tc>
                  <a:txBody>
                    <a:bodyPr/>
                    <a:lstStyle/>
                    <a:p>
                      <a:pPr algn="ctr"/>
                      <a:r>
                        <a:rPr lang="en-US" sz="1700" dirty="0"/>
                        <a:t>EPA</a:t>
                      </a:r>
                    </a:p>
                  </a:txBody>
                  <a:tcPr marT="45727" marB="45727"/>
                </a:tc>
                <a:tc>
                  <a:txBody>
                    <a:bodyPr/>
                    <a:lstStyle/>
                    <a:p>
                      <a:pPr algn="ctr"/>
                      <a:r>
                        <a:rPr lang="en-US" sz="1700" dirty="0"/>
                        <a:t>1</a:t>
                      </a:r>
                      <a:endParaRPr lang="en-US" sz="1700" b="1" dirty="0"/>
                    </a:p>
                  </a:txBody>
                  <a:tcPr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dirty="0"/>
                        <a:t>N/A</a:t>
                      </a:r>
                      <a:endParaRPr lang="en-US" sz="1700" b="1" dirty="0"/>
                    </a:p>
                  </a:txBody>
                  <a:tcPr marT="45727" marB="45727"/>
                </a:tc>
                <a:extLst>
                  <a:ext uri="{0D108BD9-81ED-4DB2-BD59-A6C34878D82A}">
                    <a16:rowId xmlns:a16="http://schemas.microsoft.com/office/drawing/2014/main" val="10012"/>
                  </a:ext>
                </a:extLst>
              </a:tr>
            </a:tbl>
          </a:graphicData>
        </a:graphic>
      </p:graphicFrame>
      <p:sp>
        <p:nvSpPr>
          <p:cNvPr id="3" name="Title 1"/>
          <p:cNvSpPr txBox="1">
            <a:spLocks/>
          </p:cNvSpPr>
          <p:nvPr/>
        </p:nvSpPr>
        <p:spPr>
          <a:xfrm>
            <a:off x="685800" y="323095"/>
            <a:ext cx="7107659" cy="685801"/>
          </a:xfrm>
          <a:prstGeom prst="rect">
            <a:avLst/>
          </a:prstGeom>
        </p:spPr>
        <p:txBody>
          <a:bodyPr/>
          <a:lstStyle>
            <a:lvl1pPr algn="l" defTabSz="914400" rtl="0" eaLnBrk="1" latinLnBrk="0" hangingPunct="1">
              <a:spcBef>
                <a:spcPct val="0"/>
              </a:spcBef>
              <a:buNone/>
              <a:defRPr sz="3000" kern="1200">
                <a:solidFill>
                  <a:schemeClr val="tx1"/>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001" b="0" i="0" u="none" strike="noStrike" kern="1200" cap="none" spc="0" normalizeH="0" baseline="0" noProof="0" dirty="0">
              <a:ln>
                <a:noFill/>
              </a:ln>
              <a:solidFill>
                <a:srgbClr val="49176E"/>
              </a:solidFill>
              <a:effectLst/>
              <a:uLnTx/>
              <a:uFillTx/>
              <a:latin typeface="Arial" pitchFamily="34" charset="0"/>
              <a:ea typeface="+mj-ea"/>
              <a:cs typeface="Arial" pitchFamily="34" charset="0"/>
            </a:endParaRPr>
          </a:p>
        </p:txBody>
      </p:sp>
      <p:sp>
        <p:nvSpPr>
          <p:cNvPr id="4" name="TextBox 3"/>
          <p:cNvSpPr txBox="1"/>
          <p:nvPr/>
        </p:nvSpPr>
        <p:spPr>
          <a:xfrm>
            <a:off x="1220644" y="6239133"/>
            <a:ext cx="6743701" cy="277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4" b="0" i="0" u="none" strike="noStrike" kern="1200" cap="none" spc="0" normalizeH="0" baseline="0" noProof="0" dirty="0">
                <a:ln>
                  <a:noFill/>
                </a:ln>
                <a:solidFill>
                  <a:srgbClr val="727176"/>
                </a:solidFill>
                <a:effectLst/>
                <a:uLnTx/>
                <a:uFillTx/>
                <a:latin typeface="Arial"/>
                <a:ea typeface="+mn-ea"/>
                <a:cs typeface="+mn-cs"/>
              </a:rPr>
              <a:t>*refers to Omnibus solicitations review cycles; doesn’t include special PAs/RFAs</a:t>
            </a:r>
          </a:p>
        </p:txBody>
      </p:sp>
      <p:sp>
        <p:nvSpPr>
          <p:cNvPr id="5" name="Title 4">
            <a:extLst>
              <a:ext uri="{FF2B5EF4-FFF2-40B4-BE49-F238E27FC236}">
                <a16:creationId xmlns:a16="http://schemas.microsoft.com/office/drawing/2014/main" id="{C1E648D1-C4C0-4EA0-BDB1-0546A38AA3B9}"/>
              </a:ext>
            </a:extLst>
          </p:cNvPr>
          <p:cNvSpPr>
            <a:spLocks noGrp="1"/>
          </p:cNvSpPr>
          <p:nvPr>
            <p:ph type="title"/>
          </p:nvPr>
        </p:nvSpPr>
        <p:spPr/>
        <p:txBody>
          <a:bodyPr/>
          <a:lstStyle/>
          <a:p>
            <a:r>
              <a:rPr lang="en-US" sz="3001" dirty="0"/>
              <a:t>Number of Solicitations Annually</a:t>
            </a:r>
            <a:endParaRPr lang="en-US" dirty="0"/>
          </a:p>
        </p:txBody>
      </p:sp>
      <p:sp>
        <p:nvSpPr>
          <p:cNvPr id="8" name="Slide Number Placeholder 3">
            <a:extLst>
              <a:ext uri="{FF2B5EF4-FFF2-40B4-BE49-F238E27FC236}">
                <a16:creationId xmlns:a16="http://schemas.microsoft.com/office/drawing/2014/main" id="{DC2A0A8D-6B04-461C-8410-5FE02DF2C3BC}"/>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95630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Phase I Proposal Requirements</a:t>
            </a:r>
          </a:p>
        </p:txBody>
      </p:sp>
      <p:graphicFrame>
        <p:nvGraphicFramePr>
          <p:cNvPr id="4" name="Content Placeholder 3"/>
          <p:cNvGraphicFramePr>
            <a:graphicFrameLocks noGrp="1"/>
          </p:cNvGraphicFramePr>
          <p:nvPr>
            <p:ph type="chart" sz="quarter" idx="10"/>
          </p:nvPr>
        </p:nvGraphicFramePr>
        <p:xfrm>
          <a:off x="870086" y="1417320"/>
          <a:ext cx="7375524" cy="4447540"/>
        </p:xfrm>
        <a:graphic>
          <a:graphicData uri="http://schemas.openxmlformats.org/drawingml/2006/table">
            <a:tbl>
              <a:tblPr firstRow="1" bandRow="1">
                <a:tableStyleId>{93296810-A885-4BE3-A3E7-6D5BEEA58F35}</a:tableStyleId>
              </a:tblPr>
              <a:tblGrid>
                <a:gridCol w="3311460">
                  <a:extLst>
                    <a:ext uri="{9D8B030D-6E8A-4147-A177-3AD203B41FA5}">
                      <a16:colId xmlns:a16="http://schemas.microsoft.com/office/drawing/2014/main" val="20000"/>
                    </a:ext>
                  </a:extLst>
                </a:gridCol>
                <a:gridCol w="2107293">
                  <a:extLst>
                    <a:ext uri="{9D8B030D-6E8A-4147-A177-3AD203B41FA5}">
                      <a16:colId xmlns:a16="http://schemas.microsoft.com/office/drawing/2014/main" val="20001"/>
                    </a:ext>
                  </a:extLst>
                </a:gridCol>
                <a:gridCol w="1956771">
                  <a:extLst>
                    <a:ext uri="{9D8B030D-6E8A-4147-A177-3AD203B41FA5}">
                      <a16:colId xmlns:a16="http://schemas.microsoft.com/office/drawing/2014/main" val="20002"/>
                    </a:ext>
                  </a:extLst>
                </a:gridCol>
              </a:tblGrid>
              <a:tr h="596900">
                <a:tc>
                  <a:txBody>
                    <a:bodyPr/>
                    <a:lstStyle/>
                    <a:p>
                      <a:pPr algn="ctr"/>
                      <a:endParaRPr lang="en-US" sz="2800" dirty="0">
                        <a:latin typeface="Arial" panose="020B0604020202020204" pitchFamily="34" charset="0"/>
                        <a:cs typeface="Arial" panose="020B0604020202020204" pitchFamily="34" charset="0"/>
                      </a:endParaRPr>
                    </a:p>
                  </a:txBody>
                  <a:tcPr marL="83497" marR="83497" anchor="ctr"/>
                </a:tc>
                <a:tc gridSpan="2">
                  <a:txBody>
                    <a:bodyPr/>
                    <a:lstStyle/>
                    <a:p>
                      <a:pPr algn="ctr"/>
                      <a:r>
                        <a:rPr lang="en-US" sz="2800" dirty="0">
                          <a:solidFill>
                            <a:schemeClr val="bg2"/>
                          </a:solidFill>
                        </a:rPr>
                        <a:t>SBIR/STTR</a:t>
                      </a:r>
                      <a:endParaRPr lang="en-US" sz="2800" dirty="0">
                        <a:solidFill>
                          <a:schemeClr val="bg2"/>
                        </a:solidFill>
                        <a:latin typeface="Arial" panose="020B0604020202020204" pitchFamily="34" charset="0"/>
                        <a:cs typeface="Arial" panose="020B0604020202020204" pitchFamily="34" charset="0"/>
                      </a:endParaRPr>
                    </a:p>
                  </a:txBody>
                  <a:tcPr marL="83497" marR="83497" anchor="ctr"/>
                </a:tc>
                <a:tc hMerge="1">
                  <a:txBody>
                    <a:bodyPr/>
                    <a:lstStyle/>
                    <a:p>
                      <a:pPr algn="ctr"/>
                      <a:endParaRPr lang="en-US" sz="2800" dirty="0"/>
                    </a:p>
                  </a:txBody>
                  <a:tcPr anchor="ctr">
                    <a:noFill/>
                  </a:tcPr>
                </a:tc>
                <a:extLst>
                  <a:ext uri="{0D108BD9-81ED-4DB2-BD59-A6C34878D82A}">
                    <a16:rowId xmlns:a16="http://schemas.microsoft.com/office/drawing/2014/main" val="10000"/>
                  </a:ext>
                </a:extLst>
              </a:tr>
              <a:tr h="596900">
                <a:tc>
                  <a:txBody>
                    <a:bodyPr/>
                    <a:lstStyle/>
                    <a:p>
                      <a:pPr algn="ctr"/>
                      <a:r>
                        <a:rPr lang="en-US" sz="2800" dirty="0"/>
                        <a:t>Agency</a:t>
                      </a:r>
                      <a:endParaRPr lang="en-US" sz="2800" dirty="0">
                        <a:latin typeface="Arial" panose="020B0604020202020204" pitchFamily="34" charset="0"/>
                        <a:cs typeface="Arial" panose="020B0604020202020204" pitchFamily="34" charset="0"/>
                      </a:endParaRPr>
                    </a:p>
                  </a:txBody>
                  <a:tcPr marL="83497" marR="83497" anchor="ctr"/>
                </a:tc>
                <a:tc>
                  <a:txBody>
                    <a:bodyPr/>
                    <a:lstStyle/>
                    <a:p>
                      <a:pPr algn="ctr"/>
                      <a:r>
                        <a:rPr lang="en-US" sz="2800" dirty="0"/>
                        <a:t>Proposal</a:t>
                      </a:r>
                      <a:endParaRPr lang="en-US" sz="2800" dirty="0">
                        <a:latin typeface="Arial" panose="020B0604020202020204" pitchFamily="34" charset="0"/>
                        <a:cs typeface="Arial" panose="020B0604020202020204" pitchFamily="34" charset="0"/>
                      </a:endParaRPr>
                    </a:p>
                  </a:txBody>
                  <a:tcPr marL="83497" marR="83497" anchor="ctr"/>
                </a:tc>
                <a:tc>
                  <a:txBody>
                    <a:bodyPr/>
                    <a:lstStyle/>
                    <a:p>
                      <a:pPr algn="ctr"/>
                      <a:r>
                        <a:rPr lang="en-US" sz="2400" dirty="0"/>
                        <a:t>Commercial Section</a:t>
                      </a:r>
                      <a:endParaRPr lang="en-US" sz="2400" dirty="0">
                        <a:latin typeface="Arial" panose="020B0604020202020204" pitchFamily="34" charset="0"/>
                        <a:cs typeface="Arial" panose="020B0604020202020204" pitchFamily="34" charset="0"/>
                      </a:endParaRPr>
                    </a:p>
                  </a:txBody>
                  <a:tcPr marL="83497" marR="83497" anchor="ctr"/>
                </a:tc>
                <a:extLst>
                  <a:ext uri="{0D108BD9-81ED-4DB2-BD59-A6C34878D82A}">
                    <a16:rowId xmlns:a16="http://schemas.microsoft.com/office/drawing/2014/main" val="10001"/>
                  </a:ext>
                </a:extLst>
              </a:tr>
              <a:tr h="596900">
                <a:tc>
                  <a:txBody>
                    <a:bodyPr/>
                    <a:lstStyle/>
                    <a:p>
                      <a:r>
                        <a:rPr lang="en-US" sz="1800" dirty="0"/>
                        <a:t>Department of Defense</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&lt;20 page</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1 page</a:t>
                      </a:r>
                      <a:endParaRPr lang="en-US" sz="1800" dirty="0">
                        <a:latin typeface="Arial" panose="020B0604020202020204" pitchFamily="34" charset="0"/>
                        <a:cs typeface="Arial" panose="020B0604020202020204" pitchFamily="34" charset="0"/>
                      </a:endParaRPr>
                    </a:p>
                  </a:txBody>
                  <a:tcPr marL="83497" marR="83497" anchor="ctr"/>
                </a:tc>
                <a:extLst>
                  <a:ext uri="{0D108BD9-81ED-4DB2-BD59-A6C34878D82A}">
                    <a16:rowId xmlns:a16="http://schemas.microsoft.com/office/drawing/2014/main" val="10002"/>
                  </a:ext>
                </a:extLst>
              </a:tr>
              <a:tr h="596900">
                <a:tc>
                  <a:txBody>
                    <a:bodyPr/>
                    <a:lstStyle/>
                    <a:p>
                      <a:r>
                        <a:rPr lang="en-US" sz="1800" dirty="0"/>
                        <a:t>Health</a:t>
                      </a:r>
                      <a:r>
                        <a:rPr lang="en-US" sz="1800" baseline="0" dirty="0"/>
                        <a:t> &amp; </a:t>
                      </a:r>
                      <a:r>
                        <a:rPr lang="en-US" sz="1800" dirty="0"/>
                        <a:t>Human Services</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&lt;7 pages</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 ½ page</a:t>
                      </a:r>
                      <a:endParaRPr lang="en-US" sz="1800" dirty="0">
                        <a:latin typeface="Arial" panose="020B0604020202020204" pitchFamily="34" charset="0"/>
                        <a:cs typeface="Arial" panose="020B0604020202020204" pitchFamily="34" charset="0"/>
                      </a:endParaRPr>
                    </a:p>
                  </a:txBody>
                  <a:tcPr marL="83497" marR="83497" anchor="ctr"/>
                </a:tc>
                <a:extLst>
                  <a:ext uri="{0D108BD9-81ED-4DB2-BD59-A6C34878D82A}">
                    <a16:rowId xmlns:a16="http://schemas.microsoft.com/office/drawing/2014/main" val="10003"/>
                  </a:ext>
                </a:extLst>
              </a:tr>
              <a:tr h="596900">
                <a:tc>
                  <a:txBody>
                    <a:bodyPr/>
                    <a:lstStyle/>
                    <a:p>
                      <a:r>
                        <a:rPr lang="en-US" sz="1800" dirty="0"/>
                        <a:t>Department of Energy</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&lt;15 pages</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&lt;4 pages</a:t>
                      </a:r>
                      <a:endParaRPr lang="en-US" sz="1800" dirty="0">
                        <a:latin typeface="Arial" panose="020B0604020202020204" pitchFamily="34" charset="0"/>
                        <a:cs typeface="Arial" panose="020B0604020202020204" pitchFamily="34" charset="0"/>
                      </a:endParaRPr>
                    </a:p>
                  </a:txBody>
                  <a:tcPr marL="83497" marR="83497" anchor="ctr"/>
                </a:tc>
                <a:extLst>
                  <a:ext uri="{0D108BD9-81ED-4DB2-BD59-A6C34878D82A}">
                    <a16:rowId xmlns:a16="http://schemas.microsoft.com/office/drawing/2014/main" val="10004"/>
                  </a:ext>
                </a:extLst>
              </a:tr>
              <a:tr h="596900">
                <a:tc>
                  <a:txBody>
                    <a:bodyPr/>
                    <a:lstStyle/>
                    <a:p>
                      <a:r>
                        <a:rPr lang="en-US" sz="1800" dirty="0"/>
                        <a:t>NASA</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&lt;23 pages</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½-1 page</a:t>
                      </a:r>
                      <a:endParaRPr lang="en-US" sz="1800" dirty="0">
                        <a:latin typeface="Arial" panose="020B0604020202020204" pitchFamily="34" charset="0"/>
                        <a:cs typeface="Arial" panose="020B0604020202020204" pitchFamily="34" charset="0"/>
                      </a:endParaRPr>
                    </a:p>
                  </a:txBody>
                  <a:tcPr marL="83497" marR="83497" anchor="ctr"/>
                </a:tc>
                <a:extLst>
                  <a:ext uri="{0D108BD9-81ED-4DB2-BD59-A6C34878D82A}">
                    <a16:rowId xmlns:a16="http://schemas.microsoft.com/office/drawing/2014/main" val="10005"/>
                  </a:ext>
                </a:extLst>
              </a:tr>
              <a:tr h="596900">
                <a:tc>
                  <a:txBody>
                    <a:bodyPr/>
                    <a:lstStyle/>
                    <a:p>
                      <a:r>
                        <a:rPr lang="en-US" sz="1800" dirty="0"/>
                        <a:t>National Science Foundation</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&lt;15 pages</a:t>
                      </a:r>
                      <a:endParaRPr lang="en-US" sz="1800" dirty="0">
                        <a:latin typeface="Arial" panose="020B0604020202020204" pitchFamily="34" charset="0"/>
                        <a:cs typeface="Arial" panose="020B0604020202020204" pitchFamily="34" charset="0"/>
                      </a:endParaRPr>
                    </a:p>
                  </a:txBody>
                  <a:tcPr marL="83497" marR="83497" anchor="ctr"/>
                </a:tc>
                <a:tc>
                  <a:txBody>
                    <a:bodyPr/>
                    <a:lstStyle/>
                    <a:p>
                      <a:pPr algn="ctr"/>
                      <a:r>
                        <a:rPr lang="en-US" sz="1800" dirty="0"/>
                        <a:t>4 pages (Ph I)</a:t>
                      </a:r>
                    </a:p>
                    <a:p>
                      <a:pPr algn="ctr"/>
                      <a:r>
                        <a:rPr lang="en-US" sz="1800" dirty="0"/>
                        <a:t>15 pages (Ph II)</a:t>
                      </a:r>
                      <a:endParaRPr lang="en-US" sz="1800" dirty="0">
                        <a:latin typeface="Arial" panose="020B0604020202020204" pitchFamily="34" charset="0"/>
                        <a:cs typeface="Arial" panose="020B0604020202020204" pitchFamily="34" charset="0"/>
                      </a:endParaRPr>
                    </a:p>
                  </a:txBody>
                  <a:tcPr marL="83497" marR="83497" anchor="ctr"/>
                </a:tc>
                <a:extLst>
                  <a:ext uri="{0D108BD9-81ED-4DB2-BD59-A6C34878D82A}">
                    <a16:rowId xmlns:a16="http://schemas.microsoft.com/office/drawing/2014/main" val="10006"/>
                  </a:ext>
                </a:extLst>
              </a:tr>
            </a:tbl>
          </a:graphicData>
        </a:graphic>
      </p:graphicFrame>
      <p:sp>
        <p:nvSpPr>
          <p:cNvPr id="6" name="Slide Number Placeholder 3">
            <a:extLst>
              <a:ext uri="{FF2B5EF4-FFF2-40B4-BE49-F238E27FC236}">
                <a16:creationId xmlns:a16="http://schemas.microsoft.com/office/drawing/2014/main" id="{5F2FF5B1-F98D-48D6-8E0E-9A127F8AB1FD}"/>
              </a:ext>
            </a:extLst>
          </p:cNvPr>
          <p:cNvSpPr>
            <a:spLocks noGrp="1"/>
          </p:cNvSpPr>
          <p:nvPr>
            <p:ph type="sldNum" sz="quarter" idx="4"/>
          </p:nvPr>
        </p:nvSpPr>
        <p:spPr>
          <a:xfrm>
            <a:off x="75414" y="6365777"/>
            <a:ext cx="5025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84756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fld id="{1F05DC99-0B1B-48E0-A371-8B32304542A4}" type="slidenum">
              <a:rPr lang="en-US" smtClean="0">
                <a:solidFill>
                  <a:schemeClr val="tx1">
                    <a:lumMod val="60000"/>
                    <a:lumOff val="40000"/>
                  </a:schemeClr>
                </a:solidFill>
              </a:rPr>
              <a:pPr/>
              <a:t>84</a:t>
            </a:fld>
            <a:endParaRPr lang="en-US" dirty="0">
              <a:solidFill>
                <a:schemeClr val="tx1">
                  <a:lumMod val="60000"/>
                  <a:lumOff val="40000"/>
                </a:schemeClr>
              </a:solidFill>
            </a:endParaRPr>
          </a:p>
        </p:txBody>
      </p:sp>
      <p:pic>
        <p:nvPicPr>
          <p:cNvPr id="2" name="Picture 1">
            <a:extLst>
              <a:ext uri="{FF2B5EF4-FFF2-40B4-BE49-F238E27FC236}">
                <a16:creationId xmlns:a16="http://schemas.microsoft.com/office/drawing/2014/main" id="{30C65B6B-6B08-3A4C-8A95-B9A743057ADA}"/>
              </a:ext>
            </a:extLst>
          </p:cNvPr>
          <p:cNvPicPr>
            <a:picLocks noChangeAspect="1"/>
          </p:cNvPicPr>
          <p:nvPr/>
        </p:nvPicPr>
        <p:blipFill>
          <a:blip r:embed="rId3"/>
          <a:stretch>
            <a:fillRect/>
          </a:stretch>
        </p:blipFill>
        <p:spPr>
          <a:xfrm>
            <a:off x="1922318" y="0"/>
            <a:ext cx="5299364" cy="6858000"/>
          </a:xfrm>
          <a:prstGeom prst="rect">
            <a:avLst/>
          </a:prstGeom>
        </p:spPr>
      </p:pic>
    </p:spTree>
    <p:extLst>
      <p:ext uri="{BB962C8B-B14F-4D97-AF65-F5344CB8AC3E}">
        <p14:creationId xmlns:p14="http://schemas.microsoft.com/office/powerpoint/2010/main" val="23929578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A63670F-9F37-494D-AFA8-FBF95B54BABF}"/>
              </a:ext>
            </a:extLst>
          </p:cNvPr>
          <p:cNvSpPr txBox="1">
            <a:spLocks/>
          </p:cNvSpPr>
          <p:nvPr/>
        </p:nvSpPr>
        <p:spPr>
          <a:xfrm>
            <a:off x="75414" y="6365777"/>
            <a:ext cx="50256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0208A2-13A6-4F7D-8D9A-E4DF26F50285}"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a:extLst>
              <a:ext uri="{FF2B5EF4-FFF2-40B4-BE49-F238E27FC236}">
                <a16:creationId xmlns:a16="http://schemas.microsoft.com/office/drawing/2014/main" id="{9C6D95AC-3004-5F44-BE00-966059D1A500}"/>
              </a:ext>
            </a:extLst>
          </p:cNvPr>
          <p:cNvPicPr>
            <a:picLocks noChangeAspect="1"/>
          </p:cNvPicPr>
          <p:nvPr/>
        </p:nvPicPr>
        <p:blipFill>
          <a:blip r:embed="rId3"/>
          <a:stretch>
            <a:fillRect/>
          </a:stretch>
        </p:blipFill>
        <p:spPr>
          <a:xfrm>
            <a:off x="774606" y="929315"/>
            <a:ext cx="3797394" cy="4999370"/>
          </a:xfrm>
          <a:prstGeom prst="rect">
            <a:avLst/>
          </a:prstGeom>
        </p:spPr>
      </p:pic>
      <p:pic>
        <p:nvPicPr>
          <p:cNvPr id="4" name="Picture 3">
            <a:extLst>
              <a:ext uri="{FF2B5EF4-FFF2-40B4-BE49-F238E27FC236}">
                <a16:creationId xmlns:a16="http://schemas.microsoft.com/office/drawing/2014/main" id="{F5532920-089F-6D45-8503-36026E0848C3}"/>
              </a:ext>
            </a:extLst>
          </p:cNvPr>
          <p:cNvPicPr>
            <a:picLocks noChangeAspect="1"/>
          </p:cNvPicPr>
          <p:nvPr/>
        </p:nvPicPr>
        <p:blipFill>
          <a:blip r:embed="rId4"/>
          <a:stretch>
            <a:fillRect/>
          </a:stretch>
        </p:blipFill>
        <p:spPr>
          <a:xfrm>
            <a:off x="4572000" y="1299239"/>
            <a:ext cx="3797394" cy="361657"/>
          </a:xfrm>
          <a:prstGeom prst="rect">
            <a:avLst/>
          </a:prstGeom>
        </p:spPr>
      </p:pic>
      <p:pic>
        <p:nvPicPr>
          <p:cNvPr id="7" name="Picture 6">
            <a:extLst>
              <a:ext uri="{FF2B5EF4-FFF2-40B4-BE49-F238E27FC236}">
                <a16:creationId xmlns:a16="http://schemas.microsoft.com/office/drawing/2014/main" id="{4367590E-EBD8-EE44-ADD9-E60E78B2C654}"/>
              </a:ext>
            </a:extLst>
          </p:cNvPr>
          <p:cNvPicPr>
            <a:picLocks noChangeAspect="1"/>
          </p:cNvPicPr>
          <p:nvPr/>
        </p:nvPicPr>
        <p:blipFill>
          <a:blip r:embed="rId5"/>
          <a:stretch>
            <a:fillRect/>
          </a:stretch>
        </p:blipFill>
        <p:spPr>
          <a:xfrm>
            <a:off x="4572000" y="1660896"/>
            <a:ext cx="3797394" cy="3754847"/>
          </a:xfrm>
          <a:prstGeom prst="rect">
            <a:avLst/>
          </a:prstGeom>
        </p:spPr>
      </p:pic>
    </p:spTree>
    <p:extLst>
      <p:ext uri="{BB962C8B-B14F-4D97-AF65-F5344CB8AC3E}">
        <p14:creationId xmlns:p14="http://schemas.microsoft.com/office/powerpoint/2010/main" val="35092390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E668E3-243D-4F2B-AA2C-58C7C569F9F7}"/>
              </a:ext>
            </a:extLst>
          </p:cNvPr>
          <p:cNvSpPr>
            <a:spLocks noGrp="1"/>
          </p:cNvSpPr>
          <p:nvPr>
            <p:ph type="sldNum" sz="quarter" idx="4"/>
          </p:nvPr>
        </p:nvSpPr>
        <p:spPr/>
        <p:txBody>
          <a:bodyPr/>
          <a:lstStyle/>
          <a:p>
            <a:fld id="{C80208A2-13A6-4F7D-8D9A-E4DF26F50285}" type="slidenum">
              <a:rPr lang="en-US" smtClean="0">
                <a:solidFill>
                  <a:schemeClr val="tx1">
                    <a:lumMod val="60000"/>
                    <a:lumOff val="40000"/>
                  </a:schemeClr>
                </a:solidFill>
              </a:rPr>
              <a:pPr/>
              <a:t>86</a:t>
            </a:fld>
            <a:endParaRPr lang="en-US" dirty="0">
              <a:solidFill>
                <a:schemeClr val="tx1">
                  <a:lumMod val="60000"/>
                  <a:lumOff val="40000"/>
                </a:schemeClr>
              </a:solidFill>
            </a:endParaRPr>
          </a:p>
        </p:txBody>
      </p:sp>
      <p:pic>
        <p:nvPicPr>
          <p:cNvPr id="1026" name="Picture 2" descr="Related image">
            <a:extLst>
              <a:ext uri="{FF2B5EF4-FFF2-40B4-BE49-F238E27FC236}">
                <a16:creationId xmlns:a16="http://schemas.microsoft.com/office/drawing/2014/main" id="{868D9964-6C41-4CBD-A698-8C4B4293A68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77788" y="1344706"/>
            <a:ext cx="5988424" cy="4796117"/>
          </a:xfrm>
          <a:prstGeom prst="rect">
            <a:avLst/>
          </a:prstGeom>
          <a:noFill/>
          <a:ln>
            <a:solidFill>
              <a:schemeClr val="tx1">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67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9BC1-EB17-4072-970C-6D3912A0A80B}"/>
              </a:ext>
            </a:extLst>
          </p:cNvPr>
          <p:cNvSpPr>
            <a:spLocks noGrp="1"/>
          </p:cNvSpPr>
          <p:nvPr>
            <p:ph type="title"/>
          </p:nvPr>
        </p:nvSpPr>
        <p:spPr/>
        <p:txBody>
          <a:bodyPr/>
          <a:lstStyle/>
          <a:p>
            <a:r>
              <a:rPr lang="en-US" dirty="0"/>
              <a:t>Working with </a:t>
            </a:r>
            <a:r>
              <a:rPr lang="en-US" dirty="0" err="1"/>
              <a:t>BBCetc</a:t>
            </a:r>
            <a:endParaRPr lang="en-US" dirty="0"/>
          </a:p>
        </p:txBody>
      </p:sp>
      <p:pic>
        <p:nvPicPr>
          <p:cNvPr id="6" name="Content Placeholder 5">
            <a:extLst>
              <a:ext uri="{FF2B5EF4-FFF2-40B4-BE49-F238E27FC236}">
                <a16:creationId xmlns:a16="http://schemas.microsoft.com/office/drawing/2014/main" id="{80714766-9875-4A62-A713-835964D19E0F}"/>
              </a:ext>
            </a:extLst>
          </p:cNvPr>
          <p:cNvPicPr>
            <a:picLocks noGrp="1" noChangeAspect="1"/>
          </p:cNvPicPr>
          <p:nvPr>
            <p:ph idx="1"/>
          </p:nvPr>
        </p:nvPicPr>
        <p:blipFill>
          <a:blip r:embed="rId2"/>
          <a:stretch>
            <a:fillRect/>
          </a:stretch>
        </p:blipFill>
        <p:spPr>
          <a:xfrm>
            <a:off x="1481685" y="1565275"/>
            <a:ext cx="6252067" cy="4538663"/>
          </a:xfrm>
        </p:spPr>
      </p:pic>
      <p:sp>
        <p:nvSpPr>
          <p:cNvPr id="4" name="Slide Number Placeholder 3">
            <a:extLst>
              <a:ext uri="{FF2B5EF4-FFF2-40B4-BE49-F238E27FC236}">
                <a16:creationId xmlns:a16="http://schemas.microsoft.com/office/drawing/2014/main" id="{EDED3FC6-A9B5-436C-A11B-995CD2D45719}"/>
              </a:ext>
            </a:extLst>
          </p:cNvPr>
          <p:cNvSpPr>
            <a:spLocks noGrp="1"/>
          </p:cNvSpPr>
          <p:nvPr>
            <p:ph type="sldNum" sz="quarter" idx="4"/>
          </p:nvPr>
        </p:nvSpPr>
        <p:spPr/>
        <p:txBody>
          <a:bodyPr/>
          <a:lstStyle/>
          <a:p>
            <a:fld id="{C80208A2-13A6-4F7D-8D9A-E4DF26F50285}" type="slidenum">
              <a:rPr lang="en-US" smtClean="0"/>
              <a:pPr/>
              <a:t>87</a:t>
            </a:fld>
            <a:endParaRPr lang="en-US" dirty="0"/>
          </a:p>
        </p:txBody>
      </p:sp>
    </p:spTree>
    <p:extLst>
      <p:ext uri="{BB962C8B-B14F-4D97-AF65-F5344CB8AC3E}">
        <p14:creationId xmlns:p14="http://schemas.microsoft.com/office/powerpoint/2010/main" val="7910262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B0300F1A-ED66-419F-AFC6-E6018D819085}"/>
              </a:ext>
            </a:extLst>
          </p:cNvPr>
          <p:cNvSpPr txBox="1">
            <a:spLocks/>
          </p:cNvSpPr>
          <p:nvPr/>
        </p:nvSpPr>
        <p:spPr>
          <a:xfrm>
            <a:off x="1209274" y="2219604"/>
            <a:ext cx="6263228" cy="2221768"/>
          </a:xfrm>
          <a:prstGeom prst="rect">
            <a:avLst/>
          </a:prstGeom>
        </p:spPr>
        <p:txBody>
          <a:bodyPr/>
          <a:lstStyle>
            <a:lvl1pPr marL="342900" indent="-342900" algn="l" defTabSz="914400" rtl="0" eaLnBrk="1" latinLnBrk="0" hangingPunct="1">
              <a:spcBef>
                <a:spcPct val="20000"/>
              </a:spcBef>
              <a:buSzPct val="80000"/>
              <a:buFontTx/>
              <a:buBlip>
                <a:blip r:embed="rId2"/>
              </a:buBlip>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Tx/>
              <a:buBlip>
                <a:blip r:embed="rId3"/>
              </a:buBlip>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Pct val="80000"/>
              <a:buFontTx/>
              <a:buNone/>
              <a:tabLst/>
              <a:defRPr/>
            </a:pPr>
            <a:r>
              <a:rPr kumimoji="0" lang="en-US" sz="3600" b="0" i="0" u="none" strike="noStrike" kern="1200" cap="none" spc="0" normalizeH="0" baseline="0" noProof="0">
                <a:ln>
                  <a:noFill/>
                </a:ln>
                <a:solidFill>
                  <a:srgbClr val="49176E"/>
                </a:solidFill>
                <a:effectLst/>
                <a:uLnTx/>
                <a:uFillTx/>
                <a:latin typeface="Arial" pitchFamily="34" charset="0"/>
                <a:ea typeface="+mn-ea"/>
                <a:cs typeface="Arial" pitchFamily="34" charset="0"/>
              </a:rPr>
              <a:t>         </a:t>
            </a:r>
            <a:r>
              <a:rPr kumimoji="0" lang="en-US" sz="3600" b="0" i="0" u="none" strike="noStrike" kern="1200" cap="none" spc="0" normalizeH="0" baseline="0" noProof="0">
                <a:ln>
                  <a:noFill/>
                </a:ln>
                <a:solidFill>
                  <a:srgbClr val="727176">
                    <a:lumMod val="50000"/>
                  </a:srgbClr>
                </a:solidFill>
                <a:effectLst/>
                <a:uLnTx/>
                <a:uFillTx/>
                <a:latin typeface="Arial" pitchFamily="34" charset="0"/>
                <a:ea typeface="+mn-ea"/>
                <a:cs typeface="Arial" pitchFamily="34" charset="0"/>
              </a:rPr>
              <a:t>In &lt;           minutes </a:t>
            </a:r>
          </a:p>
          <a:p>
            <a:pPr marL="0" marR="0" lvl="0" indent="0" algn="ctr" defTabSz="914400" rtl="0" eaLnBrk="1" fontAlgn="auto" latinLnBrk="0" hangingPunct="1">
              <a:lnSpc>
                <a:spcPct val="100000"/>
              </a:lnSpc>
              <a:spcBef>
                <a:spcPct val="20000"/>
              </a:spcBef>
              <a:spcAft>
                <a:spcPts val="0"/>
              </a:spcAft>
              <a:buClrTx/>
              <a:buSzPct val="80000"/>
              <a:buFontTx/>
              <a:buNone/>
              <a:tabLst/>
              <a:defRPr/>
            </a:pPr>
            <a:endParaRPr kumimoji="0" lang="en-US" sz="3600" b="0" i="0" u="none" strike="noStrike" kern="1200" cap="none" spc="0" normalizeH="0" baseline="0" noProof="0">
              <a:ln>
                <a:noFill/>
              </a:ln>
              <a:solidFill>
                <a:srgbClr val="727176">
                  <a:lumMod val="50000"/>
                </a:srgb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Pct val="80000"/>
              <a:buFontTx/>
              <a:buNone/>
              <a:tabLst/>
              <a:defRPr/>
            </a:pPr>
            <a:endParaRPr kumimoji="0" lang="en-US" sz="3600" b="0" i="0" u="none" strike="noStrike" kern="1200" cap="none" spc="0" normalizeH="0" baseline="0" noProof="0" dirty="0">
              <a:ln>
                <a:noFill/>
              </a:ln>
              <a:solidFill>
                <a:srgbClr val="727176">
                  <a:lumMod val="50000"/>
                </a:srgbClr>
              </a:solidFill>
              <a:effectLst/>
              <a:uLnTx/>
              <a:uFillTx/>
              <a:latin typeface="Arial" pitchFamily="34" charset="0"/>
              <a:ea typeface="+mn-ea"/>
              <a:cs typeface="Arial" pitchFamily="34" charset="0"/>
            </a:endParaRPr>
          </a:p>
        </p:txBody>
      </p:sp>
      <p:pic>
        <p:nvPicPr>
          <p:cNvPr id="14" name="Picture 13">
            <a:extLst>
              <a:ext uri="{FF2B5EF4-FFF2-40B4-BE49-F238E27FC236}">
                <a16:creationId xmlns:a16="http://schemas.microsoft.com/office/drawing/2014/main" id="{A7958456-80C2-445A-96C7-CF0B30E54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952" y="25843"/>
            <a:ext cx="2848096" cy="2014979"/>
          </a:xfrm>
          <a:prstGeom prst="rect">
            <a:avLst/>
          </a:prstGeom>
        </p:spPr>
      </p:pic>
      <p:pic>
        <p:nvPicPr>
          <p:cNvPr id="15" name="Picture 14">
            <a:extLst>
              <a:ext uri="{FF2B5EF4-FFF2-40B4-BE49-F238E27FC236}">
                <a16:creationId xmlns:a16="http://schemas.microsoft.com/office/drawing/2014/main" id="{D36DD3A4-DDC7-4274-9EA9-CC6A3205D2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883" y="2102185"/>
            <a:ext cx="1004836" cy="1004836"/>
          </a:xfrm>
          <a:prstGeom prst="rect">
            <a:avLst/>
          </a:prstGeom>
        </p:spPr>
      </p:pic>
      <p:sp>
        <p:nvSpPr>
          <p:cNvPr id="16" name="TextBox 15">
            <a:extLst>
              <a:ext uri="{FF2B5EF4-FFF2-40B4-BE49-F238E27FC236}">
                <a16:creationId xmlns:a16="http://schemas.microsoft.com/office/drawing/2014/main" id="{1DFCFAD8-C659-499F-92F4-E065B72991C4}"/>
              </a:ext>
            </a:extLst>
          </p:cNvPr>
          <p:cNvSpPr txBox="1"/>
          <p:nvPr/>
        </p:nvSpPr>
        <p:spPr>
          <a:xfrm>
            <a:off x="1718268" y="3513984"/>
            <a:ext cx="22866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27176">
                    <a:lumMod val="50000"/>
                  </a:srgbClr>
                </a:solidFill>
                <a:effectLst/>
                <a:uLnTx/>
                <a:uFillTx/>
                <a:latin typeface="Arial"/>
                <a:ea typeface="+mn-ea"/>
                <a:cs typeface="+mn-cs"/>
              </a:rPr>
              <a:t>answer just</a:t>
            </a:r>
          </a:p>
        </p:txBody>
      </p:sp>
      <p:sp>
        <p:nvSpPr>
          <p:cNvPr id="17" name="TextBox 16">
            <a:extLst>
              <a:ext uri="{FF2B5EF4-FFF2-40B4-BE49-F238E27FC236}">
                <a16:creationId xmlns:a16="http://schemas.microsoft.com/office/drawing/2014/main" id="{A69D7E2C-C069-402E-B3BA-B4CF8121974F}"/>
              </a:ext>
            </a:extLst>
          </p:cNvPr>
          <p:cNvSpPr txBox="1"/>
          <p:nvPr/>
        </p:nvSpPr>
        <p:spPr>
          <a:xfrm>
            <a:off x="5114613" y="3486351"/>
            <a:ext cx="20085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27176">
                    <a:lumMod val="50000"/>
                  </a:srgbClr>
                </a:solidFill>
                <a:effectLst/>
                <a:uLnTx/>
                <a:uFillTx/>
                <a:latin typeface="Arial"/>
                <a:ea typeface="+mn-ea"/>
                <a:cs typeface="+mn-cs"/>
              </a:rPr>
              <a:t>questions</a:t>
            </a:r>
          </a:p>
        </p:txBody>
      </p:sp>
      <p:sp>
        <p:nvSpPr>
          <p:cNvPr id="18" name="TextBox 17">
            <a:extLst>
              <a:ext uri="{FF2B5EF4-FFF2-40B4-BE49-F238E27FC236}">
                <a16:creationId xmlns:a16="http://schemas.microsoft.com/office/drawing/2014/main" id="{1470A648-1005-4B87-A485-8AFC1FE53658}"/>
              </a:ext>
            </a:extLst>
          </p:cNvPr>
          <p:cNvSpPr txBox="1"/>
          <p:nvPr/>
        </p:nvSpPr>
        <p:spPr>
          <a:xfrm>
            <a:off x="1539773" y="4620154"/>
            <a:ext cx="60591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3A60F"/>
                </a:solidFill>
                <a:effectLst/>
                <a:uLnTx/>
                <a:uFillTx/>
                <a:latin typeface="Arial"/>
                <a:ea typeface="+mn-ea"/>
                <a:cs typeface="+mn-cs"/>
              </a:rPr>
              <a:t>And let us know how we did!</a:t>
            </a:r>
          </a:p>
        </p:txBody>
      </p:sp>
      <p:sp>
        <p:nvSpPr>
          <p:cNvPr id="19" name="TextBox 18">
            <a:extLst>
              <a:ext uri="{FF2B5EF4-FFF2-40B4-BE49-F238E27FC236}">
                <a16:creationId xmlns:a16="http://schemas.microsoft.com/office/drawing/2014/main" id="{5E686B9A-97B7-44FB-B2C0-25205278BC41}"/>
              </a:ext>
            </a:extLst>
          </p:cNvPr>
          <p:cNvSpPr txBox="1"/>
          <p:nvPr/>
        </p:nvSpPr>
        <p:spPr>
          <a:xfrm>
            <a:off x="2336190" y="5297779"/>
            <a:ext cx="45548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79646">
                    <a:lumMod val="75000"/>
                  </a:srgbClr>
                </a:solidFill>
                <a:effectLst/>
                <a:uLnTx/>
                <a:uFillTx/>
                <a:latin typeface="Arial"/>
                <a:ea typeface="+mn-ea"/>
                <a:cs typeface="+mn-cs"/>
              </a:rPr>
              <a:t>http://bit.ly/sbirgrants</a:t>
            </a:r>
          </a:p>
        </p:txBody>
      </p:sp>
      <p:pic>
        <p:nvPicPr>
          <p:cNvPr id="20" name="Picture 19">
            <a:extLst>
              <a:ext uri="{FF2B5EF4-FFF2-40B4-BE49-F238E27FC236}">
                <a16:creationId xmlns:a16="http://schemas.microsoft.com/office/drawing/2014/main" id="{75197C7F-1075-47CE-BFD2-3CD3AED53117}"/>
              </a:ext>
            </a:extLst>
          </p:cNvPr>
          <p:cNvPicPr>
            <a:picLocks noChangeAspect="1"/>
          </p:cNvPicPr>
          <p:nvPr/>
        </p:nvPicPr>
        <p:blipFill rotWithShape="1">
          <a:blip r:embed="rId6">
            <a:extLst>
              <a:ext uri="{28A0092B-C50C-407E-A947-70E740481C1C}">
                <a14:useLocalDpi xmlns:a14="http://schemas.microsoft.com/office/drawing/2010/main" val="0"/>
              </a:ext>
            </a:extLst>
          </a:blip>
          <a:srcRect l="25745" r="27574"/>
          <a:stretch/>
        </p:blipFill>
        <p:spPr>
          <a:xfrm rot="20269091">
            <a:off x="6925441" y="3269479"/>
            <a:ext cx="1438554" cy="616330"/>
          </a:xfrm>
          <a:prstGeom prst="rect">
            <a:avLst/>
          </a:prstGeom>
        </p:spPr>
      </p:pic>
      <p:pic>
        <p:nvPicPr>
          <p:cNvPr id="21" name="Picture 20">
            <a:extLst>
              <a:ext uri="{FF2B5EF4-FFF2-40B4-BE49-F238E27FC236}">
                <a16:creationId xmlns:a16="http://schemas.microsoft.com/office/drawing/2014/main" id="{76C8016E-81EA-4E20-8317-3B53E3C05E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141" b="27869"/>
          <a:stretch/>
        </p:blipFill>
        <p:spPr>
          <a:xfrm rot="729259">
            <a:off x="3756700" y="6057950"/>
            <a:ext cx="1630600" cy="655073"/>
          </a:xfrm>
          <a:prstGeom prst="rect">
            <a:avLst/>
          </a:prstGeom>
        </p:spPr>
      </p:pic>
      <p:pic>
        <p:nvPicPr>
          <p:cNvPr id="22" name="Picture 21">
            <a:extLst>
              <a:ext uri="{FF2B5EF4-FFF2-40B4-BE49-F238E27FC236}">
                <a16:creationId xmlns:a16="http://schemas.microsoft.com/office/drawing/2014/main" id="{2C3EAA1E-F692-4CB3-9805-23A7A8F6C0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1090" y="3285803"/>
            <a:ext cx="896522" cy="1113692"/>
          </a:xfrm>
          <a:prstGeom prst="rect">
            <a:avLst/>
          </a:prstGeom>
        </p:spPr>
      </p:pic>
    </p:spTree>
    <p:extLst>
      <p:ext uri="{BB962C8B-B14F-4D97-AF65-F5344CB8AC3E}">
        <p14:creationId xmlns:p14="http://schemas.microsoft.com/office/powerpoint/2010/main" val="3210500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95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26D3B95-58D0-4BE1-A9B6-D0EBC717FEFE}"/>
              </a:ext>
            </a:extLst>
          </p:cNvPr>
          <p:cNvSpPr/>
          <p:nvPr/>
        </p:nvSpPr>
        <p:spPr>
          <a:xfrm>
            <a:off x="718455" y="3372307"/>
            <a:ext cx="916188" cy="91618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SBIR/STTR Program Overview</a:t>
            </a:r>
          </a:p>
        </p:txBody>
      </p:sp>
      <p:sp>
        <p:nvSpPr>
          <p:cNvPr id="860162" name="Rectangle 2"/>
          <p:cNvSpPr>
            <a:spLocks noGrp="1" noChangeArrowheads="1"/>
          </p:cNvSpPr>
          <p:nvPr>
            <p:ph idx="1"/>
          </p:nvPr>
        </p:nvSpPr>
        <p:spPr>
          <a:xfrm>
            <a:off x="1626669" y="1684789"/>
            <a:ext cx="6679130" cy="4370021"/>
          </a:xfrm>
          <a:noFill/>
        </p:spPr>
        <p:txBody>
          <a:bodyPr>
            <a:normAutofit lnSpcReduction="10000"/>
          </a:bodyPr>
          <a:lstStyle/>
          <a:p>
            <a:pPr marL="0" indent="0">
              <a:lnSpc>
                <a:spcPct val="90000"/>
              </a:lnSpc>
              <a:buClr>
                <a:schemeClr val="hlink"/>
              </a:buClr>
              <a:buSzPct val="150000"/>
              <a:buNone/>
            </a:pPr>
            <a:r>
              <a:rPr lang="en-US" b="1" dirty="0"/>
              <a:t>Small Business Innovation Research (SBIR)</a:t>
            </a:r>
            <a:r>
              <a:rPr lang="en-US" dirty="0"/>
              <a:t>: a set-aside program created by Congress in 1982 for small business concerns to engage in Federal R&amp;D -- with potential for commercialization.</a:t>
            </a:r>
          </a:p>
          <a:p>
            <a:pPr>
              <a:lnSpc>
                <a:spcPct val="90000"/>
              </a:lnSpc>
              <a:buClr>
                <a:schemeClr val="hlink"/>
              </a:buClr>
              <a:buFontTx/>
              <a:buNone/>
            </a:pPr>
            <a:r>
              <a:rPr lang="en-US" dirty="0"/>
              <a:t>	</a:t>
            </a:r>
            <a:endParaRPr lang="en-US" b="1" dirty="0"/>
          </a:p>
          <a:p>
            <a:pPr marL="0" indent="0">
              <a:lnSpc>
                <a:spcPct val="90000"/>
              </a:lnSpc>
              <a:buClr>
                <a:schemeClr val="hlink"/>
              </a:buClr>
              <a:buSzPct val="150000"/>
              <a:buNone/>
            </a:pPr>
            <a:r>
              <a:rPr lang="en-US" b="1" dirty="0"/>
              <a:t>Small Business Technology Transfer (STTR)</a:t>
            </a:r>
            <a:r>
              <a:rPr lang="en-US" dirty="0"/>
              <a:t>: a set-aside program created by Congress in 1992 to facilitate cooperative R&amp;D between small business concerns </a:t>
            </a:r>
            <a:r>
              <a:rPr lang="en-US" u="sng" dirty="0"/>
              <a:t>and</a:t>
            </a:r>
            <a:r>
              <a:rPr lang="en-US" dirty="0"/>
              <a:t> U.S. research institutions -- with potential for commercialization.</a:t>
            </a:r>
          </a:p>
          <a:p>
            <a:pPr>
              <a:lnSpc>
                <a:spcPct val="90000"/>
              </a:lnSpc>
              <a:buClr>
                <a:schemeClr val="hlink"/>
              </a:buClr>
              <a:buFontTx/>
              <a:buNone/>
            </a:pPr>
            <a:r>
              <a:rPr lang="en-US" dirty="0"/>
              <a:t>		</a:t>
            </a:r>
          </a:p>
        </p:txBody>
      </p:sp>
      <p:sp>
        <p:nvSpPr>
          <p:cNvPr id="8" name="Slide Number Placeholder 7"/>
          <p:cNvSpPr>
            <a:spLocks noGrp="1"/>
          </p:cNvSpPr>
          <p:nvPr>
            <p:ph type="sldNum" sz="quarter" idx="4"/>
          </p:nvPr>
        </p:nvSpPr>
        <p:spPr/>
        <p:txBody>
          <a:bodyPr/>
          <a:lstStyle/>
          <a:p>
            <a:fld id="{6E2D2B3B-882E-40F3-A32F-6DD516915044}" type="slidenum">
              <a:rPr lang="en-US" smtClean="0"/>
              <a:pPr/>
              <a:t>9</a:t>
            </a:fld>
            <a:endParaRPr lang="en-US"/>
          </a:p>
        </p:txBody>
      </p:sp>
      <p:sp>
        <p:nvSpPr>
          <p:cNvPr id="3" name="TextBox 2">
            <a:extLst>
              <a:ext uri="{FF2B5EF4-FFF2-40B4-BE49-F238E27FC236}">
                <a16:creationId xmlns:a16="http://schemas.microsoft.com/office/drawing/2014/main" id="{36A4E04B-B7DC-4B77-8DA3-C9D55E1E054B}"/>
              </a:ext>
            </a:extLst>
          </p:cNvPr>
          <p:cNvSpPr txBox="1"/>
          <p:nvPr/>
        </p:nvSpPr>
        <p:spPr>
          <a:xfrm>
            <a:off x="792786" y="3478314"/>
            <a:ext cx="766557" cy="600164"/>
          </a:xfrm>
          <a:prstGeom prst="rect">
            <a:avLst/>
          </a:prstGeom>
          <a:noFill/>
        </p:spPr>
        <p:txBody>
          <a:bodyPr wrap="none" rtlCol="0">
            <a:spAutoFit/>
          </a:bodyPr>
          <a:lstStyle/>
          <a:p>
            <a:pPr algn="ctr">
              <a:spcAft>
                <a:spcPts val="600"/>
              </a:spcAft>
            </a:pPr>
            <a:r>
              <a:rPr lang="en-US" sz="1600" b="1" dirty="0">
                <a:solidFill>
                  <a:schemeClr val="bg2"/>
                </a:solidFill>
                <a:latin typeface="Arial" panose="020B0604020202020204" pitchFamily="34" charset="0"/>
                <a:cs typeface="Arial" panose="020B0604020202020204" pitchFamily="34" charset="0"/>
              </a:rPr>
              <a:t>0.45%</a:t>
            </a:r>
          </a:p>
          <a:p>
            <a:pPr algn="ctr">
              <a:spcAft>
                <a:spcPts val="600"/>
              </a:spcAft>
            </a:pPr>
            <a:r>
              <a:rPr lang="en-US" sz="1200" b="1" dirty="0">
                <a:solidFill>
                  <a:schemeClr val="bg2"/>
                </a:solidFill>
                <a:latin typeface="Arial" panose="020B0604020202020204" pitchFamily="34" charset="0"/>
                <a:cs typeface="Arial" panose="020B0604020202020204" pitchFamily="34" charset="0"/>
              </a:rPr>
              <a:t>FY2018</a:t>
            </a:r>
          </a:p>
        </p:txBody>
      </p:sp>
      <p:sp>
        <p:nvSpPr>
          <p:cNvPr id="13" name="Oval 12">
            <a:extLst>
              <a:ext uri="{FF2B5EF4-FFF2-40B4-BE49-F238E27FC236}">
                <a16:creationId xmlns:a16="http://schemas.microsoft.com/office/drawing/2014/main" id="{06C47320-B19A-4398-9BAD-97BC72DD383A}"/>
              </a:ext>
            </a:extLst>
          </p:cNvPr>
          <p:cNvSpPr/>
          <p:nvPr/>
        </p:nvSpPr>
        <p:spPr>
          <a:xfrm>
            <a:off x="710481" y="1864507"/>
            <a:ext cx="916188" cy="91618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7C59F4-FB3D-4800-96A8-8C4A00782ED4}"/>
              </a:ext>
            </a:extLst>
          </p:cNvPr>
          <p:cNvSpPr txBox="1"/>
          <p:nvPr/>
        </p:nvSpPr>
        <p:spPr>
          <a:xfrm>
            <a:off x="807254" y="1970514"/>
            <a:ext cx="721672" cy="600164"/>
          </a:xfrm>
          <a:prstGeom prst="rect">
            <a:avLst/>
          </a:prstGeom>
          <a:noFill/>
        </p:spPr>
        <p:txBody>
          <a:bodyPr wrap="none" rtlCol="0">
            <a:spAutoFit/>
          </a:bodyPr>
          <a:lstStyle/>
          <a:p>
            <a:pPr algn="ctr">
              <a:spcAft>
                <a:spcPts val="600"/>
              </a:spcAft>
            </a:pPr>
            <a:r>
              <a:rPr lang="en-US" sz="1600" b="1" dirty="0">
                <a:solidFill>
                  <a:schemeClr val="bg2"/>
                </a:solidFill>
                <a:latin typeface="Arial" panose="020B0604020202020204" pitchFamily="34" charset="0"/>
                <a:cs typeface="Arial" panose="020B0604020202020204" pitchFamily="34" charset="0"/>
              </a:rPr>
              <a:t>3.2%</a:t>
            </a:r>
          </a:p>
          <a:p>
            <a:pPr algn="ctr">
              <a:spcAft>
                <a:spcPts val="600"/>
              </a:spcAft>
            </a:pPr>
            <a:r>
              <a:rPr lang="en-US" sz="1200" b="1" dirty="0">
                <a:solidFill>
                  <a:schemeClr val="bg2"/>
                </a:solidFill>
                <a:latin typeface="Arial" panose="020B0604020202020204" pitchFamily="34" charset="0"/>
                <a:cs typeface="Arial" panose="020B0604020202020204" pitchFamily="34" charset="0"/>
              </a:rPr>
              <a:t>FY2018</a:t>
            </a:r>
          </a:p>
        </p:txBody>
      </p:sp>
      <p:pic>
        <p:nvPicPr>
          <p:cNvPr id="5" name="Picture 4">
            <a:extLst>
              <a:ext uri="{FF2B5EF4-FFF2-40B4-BE49-F238E27FC236}">
                <a16:creationId xmlns:a16="http://schemas.microsoft.com/office/drawing/2014/main" id="{543352B2-59D1-4ECF-90B7-BA0209992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669" y="5461791"/>
            <a:ext cx="6123575" cy="772737"/>
          </a:xfrm>
          <a:prstGeom prst="rect">
            <a:avLst/>
          </a:prstGeom>
          <a:ln>
            <a:solidFill>
              <a:srgbClr val="000000"/>
            </a:solidFill>
          </a:ln>
        </p:spPr>
      </p:pic>
    </p:spTree>
    <p:extLst>
      <p:ext uri="{BB962C8B-B14F-4D97-AF65-F5344CB8AC3E}">
        <p14:creationId xmlns:p14="http://schemas.microsoft.com/office/powerpoint/2010/main" val="30382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60162">
                                            <p:txEl>
                                              <p:pRg st="0" end="0"/>
                                            </p:txEl>
                                          </p:spTgt>
                                        </p:tgtEl>
                                        <p:attrNameLst>
                                          <p:attrName>style.visibility</p:attrName>
                                        </p:attrNameLst>
                                      </p:cBhvr>
                                      <p:to>
                                        <p:strVal val="visible"/>
                                      </p:to>
                                    </p:set>
                                    <p:animEffect transition="in" filter="dissolve">
                                      <p:cBhvr>
                                        <p:cTn id="7" dur="500"/>
                                        <p:tgtEl>
                                          <p:spTgt spid="86016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60162">
                                            <p:txEl>
                                              <p:pRg st="1" end="1"/>
                                            </p:txEl>
                                          </p:spTgt>
                                        </p:tgtEl>
                                        <p:attrNameLst>
                                          <p:attrName>style.visibility</p:attrName>
                                        </p:attrNameLst>
                                      </p:cBhvr>
                                      <p:to>
                                        <p:strVal val="visible"/>
                                      </p:to>
                                    </p:set>
                                    <p:animEffect transition="in" filter="dissolve">
                                      <p:cBhvr>
                                        <p:cTn id="11" dur="500"/>
                                        <p:tgtEl>
                                          <p:spTgt spid="86016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60162">
                                            <p:txEl>
                                              <p:pRg st="2" end="2"/>
                                            </p:txEl>
                                          </p:spTgt>
                                        </p:tgtEl>
                                        <p:attrNameLst>
                                          <p:attrName>style.visibility</p:attrName>
                                        </p:attrNameLst>
                                      </p:cBhvr>
                                      <p:to>
                                        <p:strVal val="visible"/>
                                      </p:to>
                                    </p:set>
                                    <p:animEffect transition="in" filter="dissolve">
                                      <p:cBhvr>
                                        <p:cTn id="15" dur="500"/>
                                        <p:tgtEl>
                                          <p:spTgt spid="860162">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60162">
                                            <p:txEl>
                                              <p:pRg st="3" end="3"/>
                                            </p:txEl>
                                          </p:spTgt>
                                        </p:tgtEl>
                                        <p:attrNameLst>
                                          <p:attrName>style.visibility</p:attrName>
                                        </p:attrNameLst>
                                      </p:cBhvr>
                                      <p:to>
                                        <p:strVal val="visible"/>
                                      </p:to>
                                    </p:set>
                                    <p:animEffect transition="in" filter="dissolve">
                                      <p:cBhvr>
                                        <p:cTn id="19" dur="500"/>
                                        <p:tgtEl>
                                          <p:spTgt spid="8601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2" grpId="0" build="p" autoUpdateAnimBg="0"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73853"/>
      </p:ext>
    </p:extLst>
  </p:cSld>
  <p:clrMapOvr>
    <a:masterClrMapping/>
  </p:clrMapOvr>
</p:sld>
</file>

<file path=ppt/theme/theme1.xml><?xml version="1.0" encoding="utf-8"?>
<a:theme xmlns:a="http://schemas.openxmlformats.org/drawingml/2006/main" name="1_Stripe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567825B-ADE3-A946-9F65-16A73C03D979}"/>
    </a:ext>
  </a:extLst>
</a:theme>
</file>

<file path=ppt/theme/theme10.xml><?xml version="1.0" encoding="utf-8"?>
<a:theme xmlns:a="http://schemas.openxmlformats.org/drawingml/2006/main" name="Green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solidFill>
            <a:latin typeface="Arial"/>
            <a:cs typeface="Arial"/>
          </a:defRPr>
        </a:defPPr>
      </a:lstStyle>
    </a:txDef>
  </a:objectDefaults>
  <a:extraClrSchemeLst/>
  <a:extLst>
    <a:ext uri="{05A4C25C-085E-4340-85A3-A5531E510DB2}">
      <thm15:themeFamily xmlns:thm15="http://schemas.microsoft.com/office/thememl/2012/main" name="BBC10972PPTtemplate2017test" id="{6FE6729A-55A9-D241-9C16-D7EEDCADAEF4}" vid="{7876EC4D-E0D1-A844-BD67-86F0C26FD489}"/>
    </a:ext>
  </a:extLst>
</a:theme>
</file>

<file path=ppt/theme/theme11.xml><?xml version="1.0" encoding="utf-8"?>
<a:theme xmlns:a="http://schemas.openxmlformats.org/drawingml/2006/main" name="1_Content Master - Lt Green Bkgrd">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solidFill>
            <a:latin typeface="Arial"/>
            <a:cs typeface="Arial"/>
          </a:defRPr>
        </a:defPPr>
      </a:lstStyle>
    </a:txDef>
  </a:objectDefaults>
  <a:extraClrSchemeLst/>
</a:theme>
</file>

<file path=ppt/theme/theme12.xml><?xml version="1.0" encoding="utf-8"?>
<a:theme xmlns:a="http://schemas.openxmlformats.org/drawingml/2006/main" name="UNHI_Powerpoint_template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Stripe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567825B-ADE3-A946-9F65-16A73C03D979}"/>
    </a:ext>
  </a:extLst>
</a:theme>
</file>

<file path=ppt/theme/theme14.xml><?xml version="1.0" encoding="utf-8"?>
<a:theme xmlns:a="http://schemas.openxmlformats.org/drawingml/2006/main" name="5_Stripe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567825B-ADE3-A946-9F65-16A73C03D979}"/>
    </a:ext>
  </a:extLst>
</a:theme>
</file>

<file path=ppt/theme/theme15.xml><?xml version="1.0" encoding="utf-8"?>
<a:theme xmlns:a="http://schemas.openxmlformats.org/drawingml/2006/main" name="2_Divider Master">
  <a:themeElements>
    <a:clrScheme name="BBC Theme">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D576621A-3DB5-0845-8DA2-E35DA60D25D0}"/>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ipe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567825B-ADE3-A946-9F65-16A73C03D979}"/>
    </a:ext>
  </a:extLst>
</a:theme>
</file>

<file path=ppt/theme/theme3.xml><?xml version="1.0" encoding="utf-8"?>
<a:theme xmlns:a="http://schemas.openxmlformats.org/drawingml/2006/main" name="Title Master">
  <a:themeElements>
    <a:clrScheme name="BBC Theme">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FA3E7A9-17D1-3541-936A-9B436642EEBB}"/>
    </a:ext>
  </a:extLst>
</a:theme>
</file>

<file path=ppt/theme/theme4.xml><?xml version="1.0" encoding="utf-8"?>
<a:theme xmlns:a="http://schemas.openxmlformats.org/drawingml/2006/main" name="Sub Title Master">
  <a:themeElements>
    <a:clrScheme name="BBC Theme">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73F73089-1FB8-D14C-A98F-B8158620512C}"/>
    </a:ext>
  </a:extLst>
</a:theme>
</file>

<file path=ppt/theme/theme5.xml><?xml version="1.0" encoding="utf-8"?>
<a:theme xmlns:a="http://schemas.openxmlformats.org/drawingml/2006/main" name="Divider Master">
  <a:themeElements>
    <a:clrScheme name="BBC Theme">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D576621A-3DB5-0845-8DA2-E35DA60D25D0}"/>
    </a:ext>
  </a:extLst>
</a:theme>
</file>

<file path=ppt/theme/theme6.xml><?xml version="1.0" encoding="utf-8"?>
<a:theme xmlns:a="http://schemas.openxmlformats.org/drawingml/2006/main" name="1_Green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solidFill>
            <a:latin typeface="Arial"/>
            <a:cs typeface="Arial"/>
          </a:defRPr>
        </a:defPPr>
      </a:lstStyle>
    </a:txDef>
  </a:objectDefaults>
  <a:extraClrSchemeLst/>
  <a:extLst>
    <a:ext uri="{05A4C25C-085E-4340-85A3-A5531E510DB2}">
      <thm15:themeFamily xmlns:thm15="http://schemas.microsoft.com/office/thememl/2012/main" name="BBC10972PPTtemplate2017test" id="{6FE6729A-55A9-D241-9C16-D7EEDCADAEF4}" vid="{7876EC4D-E0D1-A844-BD67-86F0C26FD489}"/>
    </a:ext>
  </a:extLst>
</a:theme>
</file>

<file path=ppt/theme/theme7.xml><?xml version="1.0" encoding="utf-8"?>
<a:theme xmlns:a="http://schemas.openxmlformats.org/drawingml/2006/main" name="2_Stripe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567825B-ADE3-A946-9F65-16A73C03D979}"/>
    </a:ext>
  </a:extLst>
</a:theme>
</file>

<file path=ppt/theme/theme8.xml><?xml version="1.0" encoding="utf-8"?>
<a:theme xmlns:a="http://schemas.openxmlformats.org/drawingml/2006/main" name="Content Master - Lt Green Bkgrd">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tripe - Content Master BG">
  <a:themeElements>
    <a:clrScheme name="BBC">
      <a:dk1>
        <a:srgbClr val="49176E"/>
      </a:dk1>
      <a:lt1>
        <a:srgbClr val="727176"/>
      </a:lt1>
      <a:dk2>
        <a:srgbClr val="FFFFFF"/>
      </a:dk2>
      <a:lt2>
        <a:srgbClr val="D5D494"/>
      </a:lt2>
      <a:accent1>
        <a:srgbClr val="92278F"/>
      </a:accent1>
      <a:accent2>
        <a:srgbClr val="A3A60F"/>
      </a:accent2>
      <a:accent3>
        <a:srgbClr val="49176E"/>
      </a:accent3>
      <a:accent4>
        <a:srgbClr val="727176"/>
      </a:accent4>
      <a:accent5>
        <a:srgbClr val="D5D494"/>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BC10972PPTtemplate2017test" id="{6FE6729A-55A9-D241-9C16-D7EEDCADAEF4}" vid="{8567825B-ADE3-A946-9F65-16A73C03D979}"/>
    </a:ext>
  </a:extLst>
</a:theme>
</file>

<file path=docProps/app.xml><?xml version="1.0" encoding="utf-8"?>
<Properties xmlns="http://schemas.openxmlformats.org/officeDocument/2006/extended-properties" xmlns:vt="http://schemas.openxmlformats.org/officeDocument/2006/docPropsVTypes">
  <TotalTime>112314</TotalTime>
  <Words>5961</Words>
  <Application>Microsoft Office PowerPoint</Application>
  <PresentationFormat>On-screen Show (4:3)</PresentationFormat>
  <Paragraphs>948</Paragraphs>
  <Slides>90</Slides>
  <Notes>52</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90</vt:i4>
      </vt:variant>
    </vt:vector>
  </HeadingPairs>
  <TitlesOfParts>
    <vt:vector size="117" baseType="lpstr">
      <vt:lpstr>Arial</vt:lpstr>
      <vt:lpstr>Arial Black</vt:lpstr>
      <vt:lpstr>Arial Narrow</vt:lpstr>
      <vt:lpstr>Calibri</vt:lpstr>
      <vt:lpstr>georgia</vt:lpstr>
      <vt:lpstr>georgia</vt:lpstr>
      <vt:lpstr>Rockwell</vt:lpstr>
      <vt:lpstr>Source Sans Pro</vt:lpstr>
      <vt:lpstr>SourceSansPro</vt:lpstr>
      <vt:lpstr>Times New Roman</vt:lpstr>
      <vt:lpstr>Webdings</vt:lpstr>
      <vt:lpstr>Wingdings</vt:lpstr>
      <vt:lpstr>1_Stripe - Content Master BG</vt:lpstr>
      <vt:lpstr>Stripe - Content Master BG</vt:lpstr>
      <vt:lpstr>Title Master</vt:lpstr>
      <vt:lpstr>Sub Title Master</vt:lpstr>
      <vt:lpstr>Divider Master</vt:lpstr>
      <vt:lpstr>1_Green - Content Master BG</vt:lpstr>
      <vt:lpstr>2_Stripe - Content Master BG</vt:lpstr>
      <vt:lpstr>Content Master - Lt Green Bkgrd</vt:lpstr>
      <vt:lpstr>3_Stripe - Content Master BG</vt:lpstr>
      <vt:lpstr>Green - Content Master BG</vt:lpstr>
      <vt:lpstr>1_Content Master - Lt Green Bkgrd</vt:lpstr>
      <vt:lpstr>UNHI_Powerpoint_templateV1</vt:lpstr>
      <vt:lpstr>4_Stripe - Content Master BG</vt:lpstr>
      <vt:lpstr>5_Stripe - Content Master BG</vt:lpstr>
      <vt:lpstr>2_Divider Master</vt:lpstr>
      <vt:lpstr>PowerPoint Presentation</vt:lpstr>
      <vt:lpstr>PowerPoint Presentation</vt:lpstr>
      <vt:lpstr>About BBCetc</vt:lpstr>
      <vt:lpstr>PowerPoint Presentation</vt:lpstr>
      <vt:lpstr>Amanda Barnhart, MBA</vt:lpstr>
      <vt:lpstr>SBIR/STTR Introduction &amp; Overview  Outline </vt:lpstr>
      <vt:lpstr>PowerPoint Presentation</vt:lpstr>
      <vt:lpstr>What is the SBIR/STTR Program?</vt:lpstr>
      <vt:lpstr>SBIR/STTR Program Overview</vt:lpstr>
      <vt:lpstr>What is SBIR/STTR? </vt:lpstr>
      <vt:lpstr>11 Participating Federal Agencies</vt:lpstr>
      <vt:lpstr>Agency Differences</vt:lpstr>
      <vt:lpstr>Why SBIR/STTR?</vt:lpstr>
      <vt:lpstr>Funding for Commercialization</vt:lpstr>
      <vt:lpstr>Goal of SBIR/STTR Programs</vt:lpstr>
      <vt:lpstr>Purpose of SBIR/STTR Programs</vt:lpstr>
      <vt:lpstr>SBIR/STTR:  Why?</vt:lpstr>
      <vt:lpstr>Compare and Contrast</vt:lpstr>
      <vt:lpstr>SBIR/STTR: 3-Phase Competitive Program</vt:lpstr>
      <vt:lpstr>The Basics of SBIR: 3 Phases</vt:lpstr>
      <vt:lpstr>PowerPoint Presentation</vt:lpstr>
      <vt:lpstr>You must have a small business</vt:lpstr>
      <vt:lpstr>SBIR &amp; STTR Size Regulations</vt:lpstr>
      <vt:lpstr>PowerPoint Presentation</vt:lpstr>
      <vt:lpstr>Registrations</vt:lpstr>
      <vt:lpstr>Registrations Required by Agency</vt:lpstr>
      <vt:lpstr>Registrations</vt:lpstr>
      <vt:lpstr>What is an EIN Number? </vt:lpstr>
      <vt:lpstr>Registrations – DUNS #</vt:lpstr>
      <vt:lpstr>System for Award Management</vt:lpstr>
      <vt:lpstr>SAM Registration </vt:lpstr>
      <vt:lpstr>SAM – Notarized letter </vt:lpstr>
      <vt:lpstr>SBIR.gov</vt:lpstr>
      <vt:lpstr>PowerPoint Presentation</vt:lpstr>
      <vt:lpstr>Registration—Tips for Success</vt:lpstr>
      <vt:lpstr>In order to apply for an SBIR you need…</vt:lpstr>
      <vt:lpstr>In order to receive an SBIR/STTR Award…</vt:lpstr>
      <vt:lpstr>Project Team</vt:lpstr>
      <vt:lpstr>You Need a Project Team</vt:lpstr>
      <vt:lpstr>You Need a Principal Investigator</vt:lpstr>
      <vt:lpstr>You Need Company Facilities*</vt:lpstr>
      <vt:lpstr>No Virtual Companies!</vt:lpstr>
      <vt:lpstr>You Need Other Resources</vt:lpstr>
      <vt:lpstr>You must have a Project</vt:lpstr>
      <vt:lpstr>The Project</vt:lpstr>
      <vt:lpstr>The Project</vt:lpstr>
      <vt:lpstr>You must have a Product</vt:lpstr>
      <vt:lpstr>There must be a Product</vt:lpstr>
      <vt:lpstr>You must have Commercial Potential</vt:lpstr>
      <vt:lpstr>The Project</vt:lpstr>
      <vt:lpstr>The Planning Process</vt:lpstr>
      <vt:lpstr>Commercialization</vt:lpstr>
      <vt:lpstr>Most Common Pitfall</vt:lpstr>
      <vt:lpstr>Intellectual Property Protection</vt:lpstr>
      <vt:lpstr>“Rights” to Commercialize</vt:lpstr>
      <vt:lpstr>Four Bodies of Law</vt:lpstr>
      <vt:lpstr>Patent Search</vt:lpstr>
      <vt:lpstr>SBIR Data Rights</vt:lpstr>
      <vt:lpstr>Bayh-Dole Act (1980)</vt:lpstr>
      <vt:lpstr>Practical Implications</vt:lpstr>
      <vt:lpstr>Commercialization: Phase I v Phase II</vt:lpstr>
      <vt:lpstr>Exit Strategy</vt:lpstr>
      <vt:lpstr>Know the Difference between SBIR &amp; STTR</vt:lpstr>
      <vt:lpstr>SBIR vs. STTR</vt:lpstr>
      <vt:lpstr>SBIR vs. STTR: Who does the work?</vt:lpstr>
      <vt:lpstr>SBIR vs. STTR: Where is the PI?</vt:lpstr>
      <vt:lpstr>If you are at a University…</vt:lpstr>
      <vt:lpstr>SBIR vs. STTR</vt:lpstr>
      <vt:lpstr>How do you choose ?</vt:lpstr>
      <vt:lpstr>PowerPoint Presentation</vt:lpstr>
      <vt:lpstr>Finding a home for your project</vt:lpstr>
      <vt:lpstr>Choosing your agency</vt:lpstr>
      <vt:lpstr>Agency Differences -- Grants vs. Contracts</vt:lpstr>
      <vt:lpstr>Contracts versus Grants</vt:lpstr>
      <vt:lpstr>The Big Questions </vt:lpstr>
      <vt:lpstr>PowerPoint Presentation</vt:lpstr>
      <vt:lpstr>PowerPoint Presentation</vt:lpstr>
      <vt:lpstr>PowerPoint Presentation</vt:lpstr>
      <vt:lpstr>PowerPoint Presentation</vt:lpstr>
      <vt:lpstr>PowerPoint Presentation</vt:lpstr>
      <vt:lpstr>Every Federal Agency has its own searchable Database</vt:lpstr>
      <vt:lpstr>Number of Solicitations Annually</vt:lpstr>
      <vt:lpstr>Examples of Phase I Proposal Requirements</vt:lpstr>
      <vt:lpstr>PowerPoint Presentation</vt:lpstr>
      <vt:lpstr>PowerPoint Presentation</vt:lpstr>
      <vt:lpstr>PowerPoint Presentation</vt:lpstr>
      <vt:lpstr>Working with BBCetc</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WDA</dc:creator>
  <cp:lastModifiedBy>Amanda Barnhart</cp:lastModifiedBy>
  <cp:revision>1208</cp:revision>
  <cp:lastPrinted>2018-09-17T16:12:59Z</cp:lastPrinted>
  <dcterms:created xsi:type="dcterms:W3CDTF">2012-11-07T19:38:15Z</dcterms:created>
  <dcterms:modified xsi:type="dcterms:W3CDTF">2021-04-26T18:26:07Z</dcterms:modified>
</cp:coreProperties>
</file>