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607" r:id="rId5"/>
    <p:sldId id="3303" r:id="rId6"/>
    <p:sldId id="609" r:id="rId7"/>
    <p:sldId id="640" r:id="rId8"/>
    <p:sldId id="3304" r:id="rId9"/>
    <p:sldId id="3305" r:id="rId10"/>
    <p:sldId id="3306" r:id="rId11"/>
    <p:sldId id="3307" r:id="rId12"/>
    <p:sldId id="3308" r:id="rId13"/>
    <p:sldId id="3309" r:id="rId14"/>
    <p:sldId id="3310" r:id="rId15"/>
    <p:sldId id="3311" r:id="rId16"/>
    <p:sldId id="3314" r:id="rId17"/>
    <p:sldId id="3315" r:id="rId18"/>
    <p:sldId id="3313" r:id="rId19"/>
    <p:sldId id="3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Thompson" initials="JT" lastIdx="0" clrIdx="0">
    <p:extLst>
      <p:ext uri="{19B8F6BF-5375-455C-9EA6-DF929625EA0E}">
        <p15:presenceInfo xmlns:p15="http://schemas.microsoft.com/office/powerpoint/2012/main" userId="Josh Thomp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54"/>
    <a:srgbClr val="062B53"/>
    <a:srgbClr val="203864"/>
    <a:srgbClr val="0096A6"/>
    <a:srgbClr val="00A885"/>
    <a:srgbClr val="88C873"/>
    <a:srgbClr val="0097A5"/>
    <a:srgbClr val="00A787"/>
    <a:srgbClr val="DAE3F3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87480" autoAdjust="0"/>
  </p:normalViewPr>
  <p:slideViewPr>
    <p:cSldViewPr snapToGrid="0">
      <p:cViewPr varScale="1">
        <p:scale>
          <a:sx n="75" d="100"/>
          <a:sy n="75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3B7E-DCC1-4670-9B2D-E0140F2779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6298-6BF5-4BEF-A853-F60D8DEBD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Blocking: Avoiding an unwelcome or unproductive question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saying “No comment”.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Hostile or controversial question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undesirable hypothetical situation or choice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request for information that you can't disclose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that doesn't pertain to your agenda during a brief interview.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Bridging: Making a smooth transition from an undesirable question or topic to an area that fits your agenda.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“On the contrary…”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“Our position is…”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“My vision is…”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“That’s one point of view, let me give you another”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other side of that issue is…”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“Our view is…”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“Yes, and…”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Headlining: Having a banner message that resonates.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Short, succinct, simple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Relatable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Headlining: Having a banner message that resonates.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Short, succinct, simple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Relatable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Confidence: Knowing you’re the expert who’s providing valuable information for a reporter provides a strong root from which effective communications can grow. 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Control: Maintaining key messaging puts you in a position to control the information being conveyed and the way in which it is being communicated.  Control also refers to the ability to be active in the interview versus reactive.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Credibility: The best sources are those who are experts on a topic and can earn the trust and respect of a reporter.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let someone pigeon hole you into a role that’s not idea because they take control of your message or don’t quite understand your 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the audience?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their interests?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will info about you be shared?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is the timing for any anticipated outcome?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should your audience care about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6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6298-6BF5-4BEF-A853-F60D8DEBD3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BD0EE8-2697-45A9-AD44-DD55289AA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188ABA-1A79-4D23-AB36-BBDA8FDFB59D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8A3BC-CA1F-4F0B-8D74-79548549D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A640E-FCAE-4CDC-9230-6B377ED06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92FC47-AA46-4723-AC23-11B7432D0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6103"/>
            <a:ext cx="10820400" cy="1154112"/>
          </a:xfrm>
        </p:spPr>
        <p:txBody>
          <a:bodyPr anchor="b">
            <a:noAutofit/>
          </a:bodyPr>
          <a:lstStyle>
            <a:lvl1pPr algn="ctr"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DC13B-182E-497C-A021-2B19C6456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9903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b="0" i="0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2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9C2C01-8ECE-4DBF-98FF-9B943976F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83632-5A5D-4FB5-BFA6-CEB683FEE6FB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8EF0F-7BC4-42E5-ADD8-31F9D7F44D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C26B7-EF62-4643-B8AB-0AB61D980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9FF4E-946A-4D0E-BE2A-F34960ED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EE958-E3FC-42BC-AA47-EE43ABD2F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8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6C31C6-C5D2-49D6-AA5A-CC02D3C4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F5B2F9-F709-4A4C-967E-AD1311CD1532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906E1-DF92-41F5-8B17-D47E83047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55A35-D3AB-4DA2-A0B5-F5DD5BC97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C65EE6-0447-4D3E-9991-B483FF5E0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53475" y="365125"/>
            <a:ext cx="2600325" cy="5644411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F9694-6258-4E14-9C49-032CC0D49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2268" y="365125"/>
            <a:ext cx="7650232" cy="5644411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70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5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70"/>
            <a:r>
              <a:rPr lang="en-US">
                <a:solidFill>
                  <a:prstClr val="black"/>
                </a:solidFill>
              </a:rPr>
              <a:t>www.bestppt.com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5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70"/>
            <a:r>
              <a:rPr lang="en-US">
                <a:solidFill>
                  <a:prstClr val="black"/>
                </a:solidFill>
              </a:rPr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A0D909-D444-4EA2-83FE-EC7731DF3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62D0A1-C634-4346-BFB2-631E793D141E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276D6-AA2F-4CBB-8A21-27E8A12F0A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61F1E-8668-4D86-88DC-343E2ED166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95F8A9-A575-4149-AEDF-D863684C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73"/>
            <a:ext cx="10515600" cy="13255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17F8-75EE-4869-A0A2-330ABD5BF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8391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4F9BB8-F8D1-4F2D-BB6C-7285A6531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242152-B7CE-4C82-B811-0DB30E6AC735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974667-F697-4BD9-91CB-DF189D20E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1A25C-DC19-4079-AF37-484E807CB9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29A8E-67AD-4B82-9736-8EC656E0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092F6-2718-4650-B8DA-7FAF9C5A4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28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6FACF2-E194-4A02-9349-37FC5400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9EA7DB-1CE1-41BF-80D7-69B71843FE9B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D056D-C4D8-46A7-8F0B-736CC516F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7A413D-653E-4EE8-A8F6-6F1D8EBF35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20D08-14E1-45C2-8974-8ABFA4F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25E3-14B0-4734-BA1B-956919A02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845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5253C-FEE3-4173-B2B1-0FBAE2FCC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845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05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C0FBAE-3B43-4331-A304-E4E853BC9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392D8E-C32F-4881-B2F5-5122D9B79CF9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3D6F51-353B-4AD5-ABD0-AE88EDAA0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E77E48-CDA9-4226-B688-6B734B06A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06DE5-F7E5-4A51-A690-51FCEF35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AA2EA-130C-41F4-B762-AEE6769A8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E432D-1885-40EA-A9D6-C54942385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5044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4B85A-D36E-458E-81C0-4AAB3D1A9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EE490-FF14-4624-BBC8-F0603C4A0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5044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542949-F74E-4660-B4F2-F25E3C766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8C0358-F500-442D-9B40-4B8DAC6EA959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D6BCB-81B3-4700-8D6F-701965F14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B7E5A8-0B24-4088-BB2E-1C1AAD7D03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0FED2-0854-4CEB-BBC0-2A75BDE6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99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66B9D4-D4E6-4CF9-88CA-F3D519E28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2F45E4-E6DB-4FBA-BC39-21A339604911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94043-370C-47CE-914E-10D2B00F1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102921-16AC-464C-B90C-5A8DB2EB4C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3671F-7805-4AAC-B627-F3C7416B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7AAE-A7B3-4F48-9721-B165717B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4ED46-7609-4ED9-B3C5-000E1E179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59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BFB396-3A1D-4CBC-BE7E-F62989DE2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A8B776-3FC7-4C21-9877-CA18ECBB8E5C}"/>
              </a:ext>
            </a:extLst>
          </p:cNvPr>
          <p:cNvSpPr/>
          <p:nvPr userDrawn="1"/>
        </p:nvSpPr>
        <p:spPr>
          <a:xfrm>
            <a:off x="0" y="-19634"/>
            <a:ext cx="12192000" cy="640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A47F0-C86A-4A6C-BFEF-FA383D25B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9469"/>
            <a:ext cx="12192000" cy="6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2302A-43FC-47A4-B4F5-E8F34A347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375" y="6519056"/>
            <a:ext cx="698781" cy="21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CA04B-4BE1-431F-B472-8A1FC199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B305D-3705-4BFC-A6D1-F2A2450CE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7A6C5-3AFE-4F95-8F42-1BAA3D93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0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C39B7-7AF0-45E5-BACD-94AD245D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E221C-0920-400A-B8FA-1FA1E055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4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dirty="0">
          <a:solidFill>
            <a:schemeClr val="bg2">
              <a:lumMod val="25000"/>
            </a:schemeClr>
          </a:solidFill>
          <a:latin typeface="Arial" charset="0"/>
          <a:ea typeface="+mj-ea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pn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D73D8A-463F-494A-B928-91149896A5A8}"/>
              </a:ext>
            </a:extLst>
          </p:cNvPr>
          <p:cNvSpPr/>
          <p:nvPr/>
        </p:nvSpPr>
        <p:spPr>
          <a:xfrm>
            <a:off x="1562548" y="4643609"/>
            <a:ext cx="906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2400" b="1" dirty="0">
                <a:solidFill>
                  <a:srgbClr val="134554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Jenn Cornell Queen	</a:t>
            </a:r>
          </a:p>
          <a:p>
            <a:pPr algn="ctr" defTabSz="609585"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SVP, Marketing, Communications, and Events</a:t>
            </a:r>
          </a:p>
          <a:p>
            <a:pPr algn="ctr" defTabSz="609585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Ann Arbor SPARK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2F66D7-79B3-417F-A8AC-03EFE3FA15F2}"/>
              </a:ext>
            </a:extLst>
          </p:cNvPr>
          <p:cNvSpPr/>
          <p:nvPr/>
        </p:nvSpPr>
        <p:spPr>
          <a:xfrm>
            <a:off x="1032766" y="2105561"/>
            <a:ext cx="10126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134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Training 101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25B0F4-B1D5-4370-8F6D-0FD291DD7CCD}"/>
              </a:ext>
            </a:extLst>
          </p:cNvPr>
          <p:cNvCxnSpPr>
            <a:cxnSpLocks/>
          </p:cNvCxnSpPr>
          <p:nvPr/>
        </p:nvCxnSpPr>
        <p:spPr>
          <a:xfrm>
            <a:off x="5239306" y="4091474"/>
            <a:ext cx="1713387" cy="0"/>
          </a:xfrm>
          <a:prstGeom prst="line">
            <a:avLst/>
          </a:prstGeom>
          <a:ln w="19050">
            <a:solidFill>
              <a:srgbClr val="134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5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354015" y="2484751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Audience</a:t>
            </a:r>
          </a:p>
          <a:p>
            <a:pPr lvl="0"/>
            <a:r>
              <a:rPr lang="en-US" sz="6000" dirty="0">
                <a:solidFill>
                  <a:schemeClr val="tx1"/>
                </a:solidFill>
              </a:rPr>
              <a:t>+</a:t>
            </a:r>
          </a:p>
          <a:p>
            <a:pPr lvl="0"/>
            <a:r>
              <a:rPr lang="en-US" sz="6000" dirty="0">
                <a:solidFill>
                  <a:schemeClr val="tx1"/>
                </a:solidFill>
              </a:rPr>
              <a:t>Provable Message</a:t>
            </a:r>
          </a:p>
          <a:p>
            <a:pPr lvl="0"/>
            <a:r>
              <a:rPr lang="en-US" sz="6000" dirty="0">
                <a:solidFill>
                  <a:schemeClr val="tx1"/>
                </a:solidFill>
              </a:rPr>
              <a:t>+</a:t>
            </a:r>
          </a:p>
          <a:p>
            <a:pPr lvl="0"/>
            <a:r>
              <a:rPr lang="en-US" sz="6000" dirty="0">
                <a:solidFill>
                  <a:schemeClr val="tx1"/>
                </a:solidFill>
              </a:rPr>
              <a:t>Personal Story</a:t>
            </a: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389184" y="1427014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Interview Tips</a:t>
            </a:r>
          </a:p>
          <a:p>
            <a:pPr lvl="0"/>
            <a:endParaRPr lang="en-US" sz="6000" dirty="0">
              <a:solidFill>
                <a:schemeClr val="tx1"/>
              </a:solidFill>
            </a:endParaRP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7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731088" y="1427014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dirty="0">
                <a:solidFill>
                  <a:schemeClr val="tx1"/>
                </a:solidFill>
              </a:rPr>
              <a:t>Blocking: </a:t>
            </a:r>
          </a:p>
          <a:p>
            <a:pPr lvl="0" algn="l"/>
            <a:endParaRPr lang="en-US" sz="4000" b="0" dirty="0">
              <a:solidFill>
                <a:schemeClr val="tx1"/>
              </a:solidFill>
            </a:endParaRPr>
          </a:p>
          <a:p>
            <a:pPr lvl="0" algn="l"/>
            <a:r>
              <a:rPr lang="en-US" sz="4000" b="0" dirty="0">
                <a:solidFill>
                  <a:schemeClr val="tx1"/>
                </a:solidFill>
              </a:rPr>
              <a:t>Avoiding an unwelcome or unproductive question </a:t>
            </a:r>
            <a:r>
              <a:rPr lang="en-US" sz="4000" b="0" i="1" dirty="0">
                <a:solidFill>
                  <a:schemeClr val="tx1"/>
                </a:solidFill>
              </a:rPr>
              <a:t>without </a:t>
            </a:r>
            <a:r>
              <a:rPr lang="en-US" sz="4000" b="0" dirty="0">
                <a:solidFill>
                  <a:schemeClr val="tx1"/>
                </a:solidFill>
              </a:rPr>
              <a:t>saying “No comment”</a:t>
            </a: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3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731088" y="1427014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dirty="0">
                <a:solidFill>
                  <a:schemeClr val="tx1"/>
                </a:solidFill>
              </a:rPr>
              <a:t>Bridging: </a:t>
            </a:r>
          </a:p>
          <a:p>
            <a:pPr lvl="0" algn="l"/>
            <a:endParaRPr lang="en-US" sz="4000" b="0" dirty="0">
              <a:solidFill>
                <a:schemeClr val="tx1"/>
              </a:solidFill>
            </a:endParaRPr>
          </a:p>
          <a:p>
            <a:pPr lvl="0" algn="l"/>
            <a:r>
              <a:rPr lang="en-US" sz="4000" b="0" dirty="0">
                <a:solidFill>
                  <a:schemeClr val="tx1"/>
                </a:solidFill>
              </a:rPr>
              <a:t>Making a smooth transition from an undesirable question to a topic that fits your agenda</a:t>
            </a: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731088" y="1427014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dirty="0">
                <a:solidFill>
                  <a:schemeClr val="tx1"/>
                </a:solidFill>
              </a:rPr>
              <a:t>Headlining: </a:t>
            </a:r>
          </a:p>
          <a:p>
            <a:pPr lvl="0" algn="l"/>
            <a:endParaRPr lang="en-US" sz="4000" b="0" dirty="0">
              <a:solidFill>
                <a:schemeClr val="tx1"/>
              </a:solidFill>
            </a:endParaRPr>
          </a:p>
          <a:p>
            <a:pPr lvl="0" algn="l"/>
            <a:r>
              <a:rPr lang="en-US" sz="4000" b="0" dirty="0">
                <a:solidFill>
                  <a:schemeClr val="tx1"/>
                </a:solidFill>
              </a:rPr>
              <a:t>Have a banner message that resonates!</a:t>
            </a: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731088" y="1427014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Repeat the question.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No guesses or opinions.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Tell the truth. Always.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Have your own message.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Don’t let confusion fly.</a:t>
            </a: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7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731088" y="2126163"/>
            <a:ext cx="8729823" cy="4003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Flagging, e.g. “The important thing is…”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Facts and figures!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Don’t over answer.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</a:rPr>
              <a:t>Be yourself.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lvl="0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94415-CFFA-4ADF-AD96-D47EBF581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6B74DCE-89AD-4356-8673-ABD33DF6A428}"/>
              </a:ext>
            </a:extLst>
          </p:cNvPr>
          <p:cNvGrpSpPr/>
          <p:nvPr/>
        </p:nvGrpSpPr>
        <p:grpSpPr>
          <a:xfrm>
            <a:off x="685926" y="261983"/>
            <a:ext cx="5121916" cy="886115"/>
            <a:chOff x="1000239" y="658614"/>
            <a:chExt cx="6024319" cy="104223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B49676-A92C-4154-84D0-62452222B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0549" y="658614"/>
              <a:ext cx="5299949" cy="6901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70D01A-28D0-4903-965B-C0DC97D2F635}"/>
                </a:ext>
              </a:extLst>
            </p:cNvPr>
            <p:cNvSpPr txBox="1"/>
            <p:nvPr/>
          </p:nvSpPr>
          <p:spPr>
            <a:xfrm>
              <a:off x="1000239" y="1393147"/>
              <a:ext cx="6024319" cy="30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days, 17+ inspiring events showcasing Ann Arbor’s spirit of innovation to the world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908ADA9-6829-4D3C-AD9C-FAAB0E57CCFC}"/>
              </a:ext>
            </a:extLst>
          </p:cNvPr>
          <p:cNvSpPr txBox="1"/>
          <p:nvPr/>
        </p:nvSpPr>
        <p:spPr>
          <a:xfrm>
            <a:off x="6214240" y="427801"/>
            <a:ext cx="498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Schedule of Events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2879FE-622A-46D3-8EC3-BDF621EF2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36" y="3136139"/>
            <a:ext cx="1421205" cy="14212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60CFD2-F36A-4363-8326-B2D44781A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36" y="4979639"/>
            <a:ext cx="1421205" cy="1421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8BA64E-6813-4D16-B8EA-1546EFFFF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36" y="1291418"/>
            <a:ext cx="1421205" cy="14212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3BF5EE-F173-494A-B985-3D3BE6BF1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5" y="1291418"/>
            <a:ext cx="1421205" cy="14212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767521-6DE1-41E1-B5D3-EA4467966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5" y="3136139"/>
            <a:ext cx="1421205" cy="14212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FDCD93-EE00-4A32-BF5E-99F258539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5" y="4979639"/>
            <a:ext cx="1421205" cy="14212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E0A224-9DB4-47B3-ACF8-388AA0D1E8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48" y="1291418"/>
            <a:ext cx="1421205" cy="1421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30C0F2-2F2D-4FC5-92F5-14267441A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48" y="3136139"/>
            <a:ext cx="1421205" cy="14212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C0EAF1-D2B8-43E9-908E-94A7D6B070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48" y="4979639"/>
            <a:ext cx="1421205" cy="1421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6DE9BE-FD65-4A33-8C41-29CD749AF3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89" y="1291418"/>
            <a:ext cx="1421205" cy="14212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D23805-2682-4600-A53E-9457CE0CCC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89" y="3136139"/>
            <a:ext cx="1421205" cy="142120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63DB478-2CA7-4051-9BCB-58B0EB872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89" y="4979639"/>
            <a:ext cx="1421205" cy="14212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4623D1-CA01-4B38-9E48-D25CB318B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818" y="3136139"/>
            <a:ext cx="1421205" cy="1421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FBD3D-CC08-4597-89FC-6C82DB53E7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818" y="1291418"/>
            <a:ext cx="1421205" cy="14212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AAFD33-AEEB-4345-B1A1-5129F3D3DD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29128" y="4987949"/>
            <a:ext cx="1404585" cy="1404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1F993D-8E1F-4A20-B090-B88844008D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49" y="4979639"/>
            <a:ext cx="1421205" cy="1421205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DFBDD4A8-9616-4692-982A-7E04A9609B97}"/>
              </a:ext>
            </a:extLst>
          </p:cNvPr>
          <p:cNvGrpSpPr/>
          <p:nvPr/>
        </p:nvGrpSpPr>
        <p:grpSpPr>
          <a:xfrm>
            <a:off x="813696" y="2704154"/>
            <a:ext cx="10733199" cy="338554"/>
            <a:chOff x="813696" y="2704154"/>
            <a:chExt cx="10733199" cy="338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C0660D-3C5C-4724-A859-29F986A2D69E}"/>
                </a:ext>
              </a:extLst>
            </p:cNvPr>
            <p:cNvSpPr txBox="1"/>
            <p:nvPr/>
          </p:nvSpPr>
          <p:spPr>
            <a:xfrm>
              <a:off x="2665307" y="2704154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5F7ACB-D3C3-4D64-B0D7-D6443594B4F2}"/>
                </a:ext>
              </a:extLst>
            </p:cNvPr>
            <p:cNvSpPr txBox="1"/>
            <p:nvPr/>
          </p:nvSpPr>
          <p:spPr>
            <a:xfrm>
              <a:off x="813696" y="2704154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E5773C-D1CF-4622-A54C-E07E4AC4D69E}"/>
                </a:ext>
              </a:extLst>
            </p:cNvPr>
            <p:cNvSpPr txBox="1"/>
            <p:nvPr/>
          </p:nvSpPr>
          <p:spPr>
            <a:xfrm>
              <a:off x="6359619" y="2704154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1ADFC7-99F2-497E-A5DF-9C9829E8D915}"/>
                </a:ext>
              </a:extLst>
            </p:cNvPr>
            <p:cNvSpPr txBox="1"/>
            <p:nvPr/>
          </p:nvSpPr>
          <p:spPr>
            <a:xfrm>
              <a:off x="8202360" y="2704154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0BF3B-AC52-45AD-9B81-103CAD99548C}"/>
                </a:ext>
              </a:extLst>
            </p:cNvPr>
            <p:cNvSpPr txBox="1"/>
            <p:nvPr/>
          </p:nvSpPr>
          <p:spPr>
            <a:xfrm>
              <a:off x="9715945" y="2704154"/>
              <a:ext cx="1830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4, 5, 7, 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A1EAF6-6F23-4ADC-9644-047B5548DBC9}"/>
                </a:ext>
              </a:extLst>
            </p:cNvPr>
            <p:cNvSpPr txBox="1"/>
            <p:nvPr/>
          </p:nvSpPr>
          <p:spPr>
            <a:xfrm>
              <a:off x="4514720" y="2704154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936981F-9E15-4724-94A0-5119772D5A31}"/>
              </a:ext>
            </a:extLst>
          </p:cNvPr>
          <p:cNvGrpSpPr/>
          <p:nvPr/>
        </p:nvGrpSpPr>
        <p:grpSpPr>
          <a:xfrm>
            <a:off x="813696" y="4571973"/>
            <a:ext cx="10389355" cy="338554"/>
            <a:chOff x="813696" y="4571973"/>
            <a:chExt cx="10389355" cy="338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9CEECB-4977-44B9-B5BD-0B4C265638FB}"/>
                </a:ext>
              </a:extLst>
            </p:cNvPr>
            <p:cNvSpPr txBox="1"/>
            <p:nvPr/>
          </p:nvSpPr>
          <p:spPr>
            <a:xfrm>
              <a:off x="2665307" y="4571973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16D926E-BF40-418C-8A93-BC7C3F8DB03D}"/>
                </a:ext>
              </a:extLst>
            </p:cNvPr>
            <p:cNvSpPr txBox="1"/>
            <p:nvPr/>
          </p:nvSpPr>
          <p:spPr>
            <a:xfrm>
              <a:off x="813696" y="4571973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92839B-B8C1-4027-8279-62B83BAEB395}"/>
                </a:ext>
              </a:extLst>
            </p:cNvPr>
            <p:cNvSpPr txBox="1"/>
            <p:nvPr/>
          </p:nvSpPr>
          <p:spPr>
            <a:xfrm>
              <a:off x="6359619" y="4571973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25487E-F6C7-4E77-AC69-3EF9391CE9EE}"/>
                </a:ext>
              </a:extLst>
            </p:cNvPr>
            <p:cNvSpPr txBox="1"/>
            <p:nvPr/>
          </p:nvSpPr>
          <p:spPr>
            <a:xfrm>
              <a:off x="8202360" y="4571973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517785-B21C-42D0-888D-754C4DF8A514}"/>
                </a:ext>
              </a:extLst>
            </p:cNvPr>
            <p:cNvSpPr txBox="1"/>
            <p:nvPr/>
          </p:nvSpPr>
          <p:spPr>
            <a:xfrm>
              <a:off x="10059789" y="4571973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8A2237-C47B-4E25-BFEE-8584EBCDEBFE}"/>
                </a:ext>
              </a:extLst>
            </p:cNvPr>
            <p:cNvSpPr txBox="1"/>
            <p:nvPr/>
          </p:nvSpPr>
          <p:spPr>
            <a:xfrm>
              <a:off x="4514720" y="4571973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1A64E24-7943-456E-832A-E304E66091D6}"/>
              </a:ext>
            </a:extLst>
          </p:cNvPr>
          <p:cNvGrpSpPr/>
          <p:nvPr/>
        </p:nvGrpSpPr>
        <p:grpSpPr>
          <a:xfrm>
            <a:off x="813696" y="6412466"/>
            <a:ext cx="10120051" cy="338554"/>
            <a:chOff x="813696" y="6412466"/>
            <a:chExt cx="10120051" cy="338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BFF29DA-938B-4646-AE61-D77D478A4CCE}"/>
                </a:ext>
              </a:extLst>
            </p:cNvPr>
            <p:cNvSpPr txBox="1"/>
            <p:nvPr/>
          </p:nvSpPr>
          <p:spPr>
            <a:xfrm>
              <a:off x="2665307" y="6412466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7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BBE7DB-8E13-4FFF-B826-D1453DC0B88F}"/>
                </a:ext>
              </a:extLst>
            </p:cNvPr>
            <p:cNvSpPr txBox="1"/>
            <p:nvPr/>
          </p:nvSpPr>
          <p:spPr>
            <a:xfrm>
              <a:off x="813696" y="6412466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082B14-A81F-484A-8668-2BA484CAEF1B}"/>
                </a:ext>
              </a:extLst>
            </p:cNvPr>
            <p:cNvSpPr txBox="1"/>
            <p:nvPr/>
          </p:nvSpPr>
          <p:spPr>
            <a:xfrm>
              <a:off x="6359619" y="6412466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8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C092A6-4DF4-461B-AD06-2C54086A3689}"/>
                </a:ext>
              </a:extLst>
            </p:cNvPr>
            <p:cNvSpPr txBox="1"/>
            <p:nvPr/>
          </p:nvSpPr>
          <p:spPr>
            <a:xfrm>
              <a:off x="8202360" y="6412466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94BECF-6D69-4F8A-B4A8-FA7143618588}"/>
                </a:ext>
              </a:extLst>
            </p:cNvPr>
            <p:cNvSpPr txBox="1"/>
            <p:nvPr/>
          </p:nvSpPr>
          <p:spPr>
            <a:xfrm>
              <a:off x="10329093" y="6412466"/>
              <a:ext cx="604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TBD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77EEC2-BE8C-45DC-95DA-59219E1DF8BD}"/>
                </a:ext>
              </a:extLst>
            </p:cNvPr>
            <p:cNvSpPr txBox="1"/>
            <p:nvPr/>
          </p:nvSpPr>
          <p:spPr>
            <a:xfrm>
              <a:off x="4514720" y="6412466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8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7626FA5-DC02-4784-AA22-B7B5F1CA91C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75748" y="1291417"/>
            <a:ext cx="1421206" cy="142120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EC0D52F-4688-42EF-8C62-F489F74252C8}"/>
              </a:ext>
            </a:extLst>
          </p:cNvPr>
          <p:cNvGrpSpPr/>
          <p:nvPr/>
        </p:nvGrpSpPr>
        <p:grpSpPr>
          <a:xfrm>
            <a:off x="4362464" y="3122855"/>
            <a:ext cx="1447774" cy="1447773"/>
            <a:chOff x="6191687" y="2401176"/>
            <a:chExt cx="2739620" cy="2739619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ABCB061-E338-4B90-88B8-9DB392D8C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191687" y="2401176"/>
              <a:ext cx="2739620" cy="2739619"/>
            </a:xfrm>
            <a:prstGeom prst="rect">
              <a:avLst/>
            </a:prstGeom>
            <a:effectLst/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03325D-2619-4DB9-915B-BC0F837F8BE0}"/>
                </a:ext>
              </a:extLst>
            </p:cNvPr>
            <p:cNvSpPr/>
            <p:nvPr/>
          </p:nvSpPr>
          <p:spPr>
            <a:xfrm>
              <a:off x="6301740" y="4140200"/>
              <a:ext cx="2512060" cy="482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452DC4C-DEA1-4AC5-B5D2-C2119729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451518" y="4245830"/>
              <a:ext cx="2212504" cy="270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31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22B940-EC2C-4CED-BF18-479ECF88A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788618"/>
            <a:ext cx="10457929" cy="2677873"/>
          </a:xfrm>
        </p:spPr>
        <p:txBody>
          <a:bodyPr/>
          <a:lstStyle/>
          <a:p>
            <a:br>
              <a:rPr lang="en-US" sz="6000" dirty="0">
                <a:solidFill>
                  <a:srgbClr val="134554"/>
                </a:solidFill>
              </a:rPr>
            </a:br>
            <a:br>
              <a:rPr lang="en-US" sz="6000" dirty="0">
                <a:solidFill>
                  <a:srgbClr val="134554"/>
                </a:solidFill>
              </a:rPr>
            </a:br>
            <a:br>
              <a:rPr lang="en-US" sz="6000" dirty="0">
                <a:solidFill>
                  <a:srgbClr val="134554"/>
                </a:solidFill>
              </a:rPr>
            </a:br>
            <a:br>
              <a:rPr lang="en-US" sz="6000" dirty="0">
                <a:solidFill>
                  <a:srgbClr val="134554"/>
                </a:solidFill>
              </a:rPr>
            </a:br>
            <a:r>
              <a:rPr lang="en-US" sz="6000" dirty="0">
                <a:solidFill>
                  <a:srgbClr val="134554"/>
                </a:solidFill>
              </a:rPr>
              <a:t>Let’s start with the basics</a:t>
            </a:r>
            <a:br>
              <a:rPr lang="en-US" sz="6000" dirty="0">
                <a:solidFill>
                  <a:srgbClr val="134554"/>
                </a:solidFill>
              </a:rPr>
            </a:br>
            <a:endParaRPr lang="en-US" sz="6000" dirty="0">
              <a:solidFill>
                <a:srgbClr val="13455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BF932-66CD-4216-9741-E65310CFBC61}"/>
              </a:ext>
            </a:extLst>
          </p:cNvPr>
          <p:cNvSpPr/>
          <p:nvPr/>
        </p:nvSpPr>
        <p:spPr>
          <a:xfrm>
            <a:off x="1160585" y="3677117"/>
            <a:ext cx="11031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3Cs: Confidence, Control, Credibility</a:t>
            </a:r>
          </a:p>
        </p:txBody>
      </p:sp>
    </p:spTree>
    <p:extLst>
      <p:ext uri="{BB962C8B-B14F-4D97-AF65-F5344CB8AC3E}">
        <p14:creationId xmlns:p14="http://schemas.microsoft.com/office/powerpoint/2010/main" val="193880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230923" y="1633949"/>
            <a:ext cx="8729823" cy="188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Confidence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ABECA-E1A0-4A10-8087-FB75CA7150E3}"/>
              </a:ext>
            </a:extLst>
          </p:cNvPr>
          <p:cNvSpPr/>
          <p:nvPr/>
        </p:nvSpPr>
        <p:spPr>
          <a:xfrm>
            <a:off x="2231254" y="3491967"/>
            <a:ext cx="1022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 more about than anyone else? </a:t>
            </a:r>
          </a:p>
        </p:txBody>
      </p:sp>
    </p:spTree>
    <p:extLst>
      <p:ext uri="{BB962C8B-B14F-4D97-AF65-F5344CB8AC3E}">
        <p14:creationId xmlns:p14="http://schemas.microsoft.com/office/powerpoint/2010/main" val="312795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230923" y="1633949"/>
            <a:ext cx="8729823" cy="188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ABECA-E1A0-4A10-8087-FB75CA7150E3}"/>
              </a:ext>
            </a:extLst>
          </p:cNvPr>
          <p:cNvSpPr/>
          <p:nvPr/>
        </p:nvSpPr>
        <p:spPr>
          <a:xfrm>
            <a:off x="2231254" y="3429000"/>
            <a:ext cx="1022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narrator of your own story – own it!</a:t>
            </a:r>
          </a:p>
        </p:txBody>
      </p:sp>
    </p:spTree>
    <p:extLst>
      <p:ext uri="{BB962C8B-B14F-4D97-AF65-F5344CB8AC3E}">
        <p14:creationId xmlns:p14="http://schemas.microsoft.com/office/powerpoint/2010/main" val="127431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230923" y="1633949"/>
            <a:ext cx="8729823" cy="188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Credibility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ABECA-E1A0-4A10-8087-FB75CA7150E3}"/>
              </a:ext>
            </a:extLst>
          </p:cNvPr>
          <p:cNvSpPr/>
          <p:nvPr/>
        </p:nvSpPr>
        <p:spPr>
          <a:xfrm>
            <a:off x="1230923" y="3429000"/>
            <a:ext cx="1022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proof points can you share that make you confident ? </a:t>
            </a:r>
          </a:p>
        </p:txBody>
      </p:sp>
    </p:spTree>
    <p:extLst>
      <p:ext uri="{BB962C8B-B14F-4D97-AF65-F5344CB8AC3E}">
        <p14:creationId xmlns:p14="http://schemas.microsoft.com/office/powerpoint/2010/main" val="312851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230923" y="1633949"/>
            <a:ext cx="8729823" cy="188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Live Your Brand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ABECA-E1A0-4A10-8087-FB75CA7150E3}"/>
              </a:ext>
            </a:extLst>
          </p:cNvPr>
          <p:cNvSpPr/>
          <p:nvPr/>
        </p:nvSpPr>
        <p:spPr>
          <a:xfrm>
            <a:off x="1230923" y="3429000"/>
            <a:ext cx="1022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Infuse your story with authenticity through your actions.</a:t>
            </a:r>
          </a:p>
        </p:txBody>
      </p:sp>
    </p:spTree>
    <p:extLst>
      <p:ext uri="{BB962C8B-B14F-4D97-AF65-F5344CB8AC3E}">
        <p14:creationId xmlns:p14="http://schemas.microsoft.com/office/powerpoint/2010/main" val="259969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230923" y="1633949"/>
            <a:ext cx="8729823" cy="188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6000" dirty="0">
                <a:solidFill>
                  <a:schemeClr val="tx1"/>
                </a:solidFill>
              </a:rPr>
              <a:t>The 5Ws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ABECA-E1A0-4A10-8087-FB75CA7150E3}"/>
              </a:ext>
            </a:extLst>
          </p:cNvPr>
          <p:cNvSpPr/>
          <p:nvPr/>
        </p:nvSpPr>
        <p:spPr>
          <a:xfrm>
            <a:off x="1230923" y="3429000"/>
            <a:ext cx="1022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for journalists and public relations experts</a:t>
            </a:r>
          </a:p>
        </p:txBody>
      </p:sp>
    </p:spTree>
    <p:extLst>
      <p:ext uri="{BB962C8B-B14F-4D97-AF65-F5344CB8AC3E}">
        <p14:creationId xmlns:p14="http://schemas.microsoft.com/office/powerpoint/2010/main" val="257547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1B0D56-F2AC-4895-9971-FF2833E47D92}"/>
              </a:ext>
            </a:extLst>
          </p:cNvPr>
          <p:cNvSpPr txBox="1">
            <a:spLocks/>
          </p:cNvSpPr>
          <p:nvPr/>
        </p:nvSpPr>
        <p:spPr>
          <a:xfrm>
            <a:off x="1354015" y="2484751"/>
            <a:ext cx="8729823" cy="188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sz="6000" dirty="0">
              <a:solidFill>
                <a:schemeClr val="tx1"/>
              </a:solidFill>
            </a:endParaRPr>
          </a:p>
          <a:p>
            <a:pPr lvl="0"/>
            <a:endParaRPr lang="en-US" sz="6000" dirty="0">
              <a:solidFill>
                <a:schemeClr val="tx1"/>
              </a:solidFill>
            </a:endParaRPr>
          </a:p>
          <a:p>
            <a:pPr lvl="0"/>
            <a:r>
              <a:rPr lang="en-US" sz="6000" dirty="0">
                <a:solidFill>
                  <a:schemeClr val="tx1"/>
                </a:solidFill>
              </a:rPr>
              <a:t>Interview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8127384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 Modern Presentation Template JT.pptx" id="{BAE6589D-80DB-4F1F-B899-4542E2B428CC}" vid="{74226479-0345-47D7-8ADA-BCD6311A5E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6594321D8A242971764682F21DE61" ma:contentTypeVersion="10" ma:contentTypeDescription="Create a new document." ma:contentTypeScope="" ma:versionID="798257d3366aa8a2a0af03ab0c2ab94b">
  <xsd:schema xmlns:xsd="http://www.w3.org/2001/XMLSchema" xmlns:xs="http://www.w3.org/2001/XMLSchema" xmlns:p="http://schemas.microsoft.com/office/2006/metadata/properties" xmlns:ns3="de3117b4-a565-4070-bc52-24cf1606e893" targetNamespace="http://schemas.microsoft.com/office/2006/metadata/properties" ma:root="true" ma:fieldsID="2e0b78f50583b5164092a25fb23989ca" ns3:_="">
    <xsd:import namespace="de3117b4-a565-4070-bc52-24cf1606e8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117b4-a565-4070-bc52-24cf1606e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A1897-B24C-4BAD-9905-12998B74A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117b4-a565-4070-bc52-24cf1606e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4277D3-1F3C-43CB-AE95-8BD493EB23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65034F-22CC-43F1-A340-29A4A62477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564</Words>
  <Application>Microsoft Office PowerPoint</Application>
  <PresentationFormat>Widescreen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PowerPoint Presentation</vt:lpstr>
      <vt:lpstr>PowerPoint Presentation</vt:lpstr>
      <vt:lpstr>    Let’s start with the basics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Thompson</dc:creator>
  <cp:lastModifiedBy>a2tech360</cp:lastModifiedBy>
  <cp:revision>60</cp:revision>
  <dcterms:created xsi:type="dcterms:W3CDTF">2019-06-26T12:58:46Z</dcterms:created>
  <dcterms:modified xsi:type="dcterms:W3CDTF">2021-09-21T16:35:25Z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0x01010009E6594321D8A242971764682F21DE61</vt:lpwstr>
  </property>
</Properties>
</file>